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2" r:id="rId1"/>
  </p:sldMasterIdLst>
  <p:sldIdLst>
    <p:sldId id="256" r:id="rId2"/>
    <p:sldId id="257" r:id="rId3"/>
    <p:sldId id="277" r:id="rId4"/>
    <p:sldId id="258" r:id="rId5"/>
    <p:sldId id="278" r:id="rId6"/>
    <p:sldId id="259" r:id="rId7"/>
    <p:sldId id="262" r:id="rId8"/>
    <p:sldId id="261" r:id="rId9"/>
    <p:sldId id="279" r:id="rId10"/>
    <p:sldId id="260" r:id="rId11"/>
    <p:sldId id="263" r:id="rId12"/>
    <p:sldId id="264" r:id="rId13"/>
    <p:sldId id="265" r:id="rId14"/>
    <p:sldId id="266" r:id="rId15"/>
    <p:sldId id="267" r:id="rId16"/>
    <p:sldId id="270" r:id="rId17"/>
    <p:sldId id="271" r:id="rId18"/>
    <p:sldId id="272" r:id="rId19"/>
    <p:sldId id="273" r:id="rId20"/>
    <p:sldId id="274" r:id="rId21"/>
    <p:sldId id="275" r:id="rId22"/>
    <p:sldId id="276"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23-08-2024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4347524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23-08-2024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8342265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23-08-2024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9531349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23-08-2024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494721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23-08-2024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9567585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A23C765A-790E-4DDD-B720-A3DC44661A02}" type="datetimeFigureOut">
              <a:rPr lang="en-IN" smtClean="0"/>
              <a:t>23-08-2024</a:t>
            </a:fld>
            <a:endParaRPr lang="en-IN"/>
          </a:p>
        </p:txBody>
      </p:sp>
      <p:sp>
        <p:nvSpPr>
          <p:cNvPr id="5" name="Footer Placeholder 3"/>
          <p:cNvSpPr>
            <a:spLocks noGrp="1"/>
          </p:cNvSpPr>
          <p:nvPr>
            <p:ph type="ftr" sz="quarter" idx="11"/>
          </p:nvPr>
        </p:nvSpPr>
        <p:spPr/>
        <p:txBody>
          <a:bodyPr/>
          <a:lstStyle/>
          <a:p>
            <a:endParaRPr lang="en-IN"/>
          </a:p>
        </p:txBody>
      </p:sp>
      <p:sp>
        <p:nvSpPr>
          <p:cNvPr id="6"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960696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A23C765A-790E-4DDD-B720-A3DC44661A02}" type="datetimeFigureOut">
              <a:rPr lang="en-IN" smtClean="0"/>
              <a:t>23-08-2024</a:t>
            </a:fld>
            <a:endParaRPr lang="en-IN"/>
          </a:p>
        </p:txBody>
      </p:sp>
      <p:sp>
        <p:nvSpPr>
          <p:cNvPr id="5" name="Footer Placeholder 2"/>
          <p:cNvSpPr>
            <a:spLocks noGrp="1"/>
          </p:cNvSpPr>
          <p:nvPr>
            <p:ph type="ftr" sz="quarter" idx="11"/>
          </p:nvPr>
        </p:nvSpPr>
        <p:spPr/>
        <p:txBody>
          <a:bodyPr/>
          <a:lstStyle/>
          <a:p>
            <a:endParaRPr lang="en-IN"/>
          </a:p>
        </p:txBody>
      </p:sp>
      <p:sp>
        <p:nvSpPr>
          <p:cNvPr id="6"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6845634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3"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5" y="3129280"/>
            <a:ext cx="34010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A23C765A-790E-4DDD-B720-A3DC44661A02}" type="datetimeFigureOut">
              <a:rPr lang="en-IN" smtClean="0"/>
              <a:t>23-08-2024</a:t>
            </a:fld>
            <a:endParaRPr lang="en-IN"/>
          </a:p>
        </p:txBody>
      </p:sp>
      <p:sp>
        <p:nvSpPr>
          <p:cNvPr id="5" name="Footer Placeholder 5"/>
          <p:cNvSpPr>
            <a:spLocks noGrp="1"/>
          </p:cNvSpPr>
          <p:nvPr>
            <p:ph type="ftr" sz="quarter" idx="11"/>
          </p:nvPr>
        </p:nvSpPr>
        <p:spPr/>
        <p:txBody>
          <a:bodyPr/>
          <a:lstStyle/>
          <a:p>
            <a:endParaRPr lang="en-IN"/>
          </a:p>
        </p:txBody>
      </p:sp>
      <p:sp>
        <p:nvSpPr>
          <p:cNvPr id="6"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7481965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23-08-2024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0586621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799"/>
            <a:ext cx="8825658" cy="3640667"/>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23-08-2024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6266379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23-08-2024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0079600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0" y="1447800"/>
            <a:ext cx="7999315" cy="2323374"/>
          </a:xfrm>
        </p:spPr>
        <p:txBody>
          <a:bodyPr/>
          <a:lstStyle>
            <a:lvl1pPr>
              <a:defRPr sz="4800"/>
            </a:lvl1pPr>
          </a:lstStyle>
          <a:p>
            <a:r>
              <a:rPr lang="en-US"/>
              <a:t>Click to edit Master title style</a:t>
            </a:r>
            <a:endParaRPr lang="en-US" dirty="0"/>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lumMod val="60000"/>
                    <a:lumOff val="4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23-08-2024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
        <p:nvSpPr>
          <p:cNvPr id="12" name="TextBox 11"/>
          <p:cNvSpPr txBox="1"/>
          <p:nvPr/>
        </p:nvSpPr>
        <p:spPr>
          <a:xfrm>
            <a:off x="898295" y="971253"/>
            <a:ext cx="801912" cy="1969770"/>
          </a:xfrm>
          <a:prstGeom prst="rect">
            <a:avLst/>
          </a:prstGeom>
          <a:noFill/>
        </p:spPr>
        <p:txBody>
          <a:bodyPr wrap="square" rtlCol="0">
            <a:spAutoFit/>
          </a:bodyPr>
          <a:lstStyle/>
          <a:p>
            <a:pPr algn="r"/>
            <a:r>
              <a:rPr lang="en-US" sz="12200" b="0" i="0" dirty="0">
                <a:solidFill>
                  <a:schemeClr val="accent1">
                    <a:lumMod val="60000"/>
                    <a:lumOff val="40000"/>
                  </a:schemeClr>
                </a:solidFill>
                <a:latin typeface="Arial"/>
                <a:ea typeface="+mj-ea"/>
                <a:cs typeface="+mj-cs"/>
              </a:rPr>
              <a:t>“</a:t>
            </a:r>
          </a:p>
        </p:txBody>
      </p:sp>
      <p:sp>
        <p:nvSpPr>
          <p:cNvPr id="11" name="TextBox 10"/>
          <p:cNvSpPr txBox="1"/>
          <p:nvPr/>
        </p:nvSpPr>
        <p:spPr>
          <a:xfrm>
            <a:off x="9330490" y="2613787"/>
            <a:ext cx="801912" cy="1969770"/>
          </a:xfrm>
          <a:prstGeom prst="rect">
            <a:avLst/>
          </a:prstGeom>
          <a:noFill/>
        </p:spPr>
        <p:txBody>
          <a:bodyPr wrap="square" rtlCol="0">
            <a:spAutoFit/>
          </a:bodyPr>
          <a:lstStyle/>
          <a:p>
            <a:pPr algn="r"/>
            <a:r>
              <a:rPr lang="en-US" sz="12200" b="0" i="0" dirty="0">
                <a:solidFill>
                  <a:schemeClr val="accent1">
                    <a:lumMod val="60000"/>
                    <a:lumOff val="40000"/>
                  </a:schemeClr>
                </a:solidFill>
                <a:latin typeface="Arial"/>
                <a:ea typeface="+mj-ea"/>
                <a:cs typeface="+mj-cs"/>
              </a:rPr>
              <a:t>”</a:t>
            </a:r>
          </a:p>
        </p:txBody>
      </p:sp>
    </p:spTree>
    <p:extLst>
      <p:ext uri="{BB962C8B-B14F-4D97-AF65-F5344CB8AC3E}">
        <p14:creationId xmlns:p14="http://schemas.microsoft.com/office/powerpoint/2010/main" val="26428974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59"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23-08-2024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5462450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23C765A-790E-4DDD-B720-A3DC44661A02}" type="datetimeFigureOut">
              <a:rPr lang="en-IN" smtClean="0"/>
              <a:t>23-08-2024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3433009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23C765A-790E-4DDD-B720-A3DC44661A02}" type="datetimeFigureOut">
              <a:rPr lang="en-IN" smtClean="0"/>
              <a:t>23-08-2024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0018963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23-08-2024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6545545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23-08-2024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0689697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44"/>
          <a:stretch/>
        </p:blipFill>
        <p:spPr>
          <a:xfrm>
            <a:off x="0" y="2669685"/>
            <a:ext cx="4035669"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A23C765A-790E-4DDD-B720-A3DC44661A02}" type="datetimeFigureOut">
              <a:rPr lang="en-IN" smtClean="0"/>
              <a:t>23-08-2024</a:t>
            </a:fld>
            <a:endParaRPr lang="en-IN"/>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IN"/>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1551899074"/>
      </p:ext>
    </p:extLst>
  </p:cSld>
  <p:clrMap bg1="dk1" tx1="lt1" bg2="dk2" tx2="lt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 id="2147483714" r:id="rId12"/>
    <p:sldLayoutId id="2147483715" r:id="rId13"/>
    <p:sldLayoutId id="2147483716" r:id="rId14"/>
    <p:sldLayoutId id="2147483717" r:id="rId15"/>
    <p:sldLayoutId id="2147483718" r:id="rId16"/>
    <p:sldLayoutId id="2147483719"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2286000" y="3032309"/>
            <a:ext cx="7374947" cy="523220"/>
          </a:xfrm>
          <a:prstGeom prst="rect">
            <a:avLst/>
          </a:prstGeom>
          <a:noFill/>
        </p:spPr>
        <p:txBody>
          <a:bodyPr wrap="square">
            <a:spAutoFit/>
          </a:bodyPr>
          <a:lstStyle/>
          <a:p>
            <a:r>
              <a:rPr lang="en-IN" sz="2800" dirty="0">
                <a:latin typeface="Times New Roman" panose="02020603050405020304" pitchFamily="18" charset="0"/>
                <a:cs typeface="Times New Roman" panose="02020603050405020304" pitchFamily="18" charset="0"/>
              </a:rPr>
              <a:t>Centralized application-context aware firewall</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0" y="0"/>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230332" y="1218478"/>
            <a:ext cx="11731336" cy="5556394"/>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Description: Develop an application firewall for end-points that can identity and restrict access of application to external network/hosts. The application firewall should provide further granular control of restricting domains, IP addresses and protocols for each application.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firewall should be manageable through a centralized web console where policies for each end-point and application can be centrally deployed. Firewall agent should also be able to monitor network usage </a:t>
            </a:r>
            <a:r>
              <a:rPr lang="en-US" sz="1800" dirty="0" err="1">
                <a:latin typeface="Times New Roman" panose="02020603050405020304" pitchFamily="18" charset="0"/>
                <a:cs typeface="Times New Roman" panose="02020603050405020304" pitchFamily="18" charset="0"/>
              </a:rPr>
              <a:t>behaviour</a:t>
            </a:r>
            <a:r>
              <a:rPr lang="en-US" sz="1800" dirty="0">
                <a:latin typeface="Times New Roman" panose="02020603050405020304" pitchFamily="18" charset="0"/>
                <a:cs typeface="Times New Roman" panose="02020603050405020304" pitchFamily="18" charset="0"/>
              </a:rPr>
              <a:t> of each application and generate alerts on central dashboard for any traffic anomaly using AI/ML.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Challenge: Applying separate firewall policies for each application running on the end-point and managing them through a central web console.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Usage: End-point security, network security Users: Cyber security teams Available Solutions (if Yes, reasons for not using them): Individual components are available Desired Outcome: The solution should provide following components: 1. Solution should identify the domains and protocols that any application is trying to access. </a:t>
            </a:r>
          </a:p>
        </p:txBody>
      </p:sp>
    </p:spTree>
    <p:extLst>
      <p:ext uri="{BB962C8B-B14F-4D97-AF65-F5344CB8AC3E}">
        <p14:creationId xmlns:p14="http://schemas.microsoft.com/office/powerpoint/2010/main" val="39463584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FB59565-3F83-7998-A0A3-2DACCABB3A36}"/>
              </a:ext>
            </a:extLst>
          </p:cNvPr>
          <p:cNvSpPr>
            <a:spLocks noGrp="1"/>
          </p:cNvSpPr>
          <p:nvPr>
            <p:ph idx="4294967295"/>
          </p:nvPr>
        </p:nvSpPr>
        <p:spPr>
          <a:xfrm>
            <a:off x="924791" y="681038"/>
            <a:ext cx="8947150" cy="4195762"/>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Context-aware application firewall agent that shall manage firewall policies for each application running on end-point. The agent shall also collect network usage logs of each application and send it to central server.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3. Central web management console that shall be able to manage all end-points and applications 4. Solution should work for Windows end-points. Bonus points for Linux 5. Solution should also detect abnormal network </a:t>
            </a:r>
            <a:r>
              <a:rPr lang="en-US" sz="1800" dirty="0" err="1">
                <a:latin typeface="Times New Roman" panose="02020603050405020304" pitchFamily="18" charset="0"/>
                <a:cs typeface="Times New Roman" panose="02020603050405020304" pitchFamily="18" charset="0"/>
              </a:rPr>
              <a:t>behaviour</a:t>
            </a:r>
            <a:r>
              <a:rPr lang="en-US" sz="1800" dirty="0">
                <a:latin typeface="Times New Roman" panose="02020603050405020304" pitchFamily="18" charset="0"/>
                <a:cs typeface="Times New Roman" panose="02020603050405020304" pitchFamily="18" charset="0"/>
              </a:rPr>
              <a:t> of applications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61744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0" y="0"/>
            <a:ext cx="10058400" cy="1449388"/>
          </a:xfrm>
        </p:spPr>
        <p:txBody>
          <a:bodyPr/>
          <a:lstStyle/>
          <a:p>
            <a:r>
              <a:rPr lang="en-US" b="1" dirty="0"/>
              <a:t>Objective</a:t>
            </a:r>
            <a:endParaRPr lang="en-IN" b="1"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426026" y="1070264"/>
            <a:ext cx="10276609" cy="5611091"/>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Context awareness refers to the capability of the computing or networking applications to be aware of the existence and characteristics of the user's activities and environments.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rapidly changing scenarios, such as the ones considered in the fields of mobile, pervasive, or ubiquitous computing, systems have to adapt their behavior based on the current conditions and the dynamicity of the environment they are immersed in.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system is context-aware if it can extract, interpret and use context information and adapt its functionality to the current context of use. The challenge for such systems lies in the complexity of capturing, representing and processing contextual data.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way context-aware applications make use of context can be categorized into the three following classes: presenting information and services, executing a service, and tagging captured data. Presenting information and services refers to applications that either present context information to the user, or use context to propose appropriate selections of actions to the user.</a:t>
            </a:r>
          </a:p>
          <a:p>
            <a:pPr marL="0" indent="0">
              <a:lnSpc>
                <a:spcPct val="150000"/>
              </a:lnSpc>
              <a:buNone/>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B560621-A407-AFBB-03E7-8331F59CEFC6}"/>
              </a:ext>
            </a:extLst>
          </p:cNvPr>
          <p:cNvSpPr>
            <a:spLocks noGrp="1"/>
          </p:cNvSpPr>
          <p:nvPr>
            <p:ph idx="4294967295"/>
          </p:nvPr>
        </p:nvSpPr>
        <p:spPr>
          <a:xfrm>
            <a:off x="613064" y="473219"/>
            <a:ext cx="8947150" cy="4195762"/>
          </a:xfrm>
        </p:spPr>
        <p:txBody>
          <a:bodyPr/>
          <a:lstStyle/>
          <a:p>
            <a:pPr algn="just">
              <a:lnSpc>
                <a:spcPct val="150000"/>
              </a:lnSpc>
            </a:pPr>
            <a:r>
              <a:rPr lang="en-US" sz="1800" dirty="0">
                <a:latin typeface="Times New Roman" panose="02020603050405020304" pitchFamily="18" charset="0"/>
                <a:cs typeface="Times New Roman" panose="02020603050405020304" pitchFamily="18" charset="0"/>
              </a:rPr>
              <a:t> Automatically executing a service describes applications that trigger a command, or reconfigure the system on behalf of the user according to context changes. </a:t>
            </a:r>
          </a:p>
          <a:p>
            <a:pPr algn="just">
              <a:lnSpc>
                <a:spcPct val="150000"/>
              </a:lnSpc>
            </a:pPr>
            <a:r>
              <a:rPr lang="en-US" sz="1800" dirty="0">
                <a:latin typeface="Times New Roman" panose="02020603050405020304" pitchFamily="18" charset="0"/>
                <a:cs typeface="Times New Roman" panose="02020603050405020304" pitchFamily="18" charset="0"/>
              </a:rPr>
              <a:t>Attaching context information for later retrieval refers to applications that tag captured data with relevant context information.</a:t>
            </a:r>
          </a:p>
          <a:p>
            <a:pPr algn="just">
              <a:lnSpc>
                <a:spcPct val="150000"/>
              </a:lnSpc>
            </a:pPr>
            <a:r>
              <a:rPr lang="en-US" sz="1800" dirty="0">
                <a:latin typeface="Times New Roman" panose="02020603050405020304" pitchFamily="18" charset="0"/>
                <a:cs typeface="Times New Roman" panose="02020603050405020304" pitchFamily="18" charset="0"/>
              </a:rPr>
              <a:t> For mobile applications context-awareness can refer to proper content adaptation and presentation based on user location, device type and user preferences [14]. More information on context aware systems can be found in [8], [9].</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057747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0" y="2381"/>
            <a:ext cx="10058400" cy="1449388"/>
          </a:xfrm>
        </p:spPr>
        <p:txBody>
          <a:bodyPr/>
          <a:lstStyle/>
          <a:p>
            <a:r>
              <a:rPr lang="en-US" b="1" dirty="0"/>
              <a:t>Existing System</a:t>
            </a:r>
            <a:endParaRPr lang="en-IN" b="1"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311727" y="1013041"/>
            <a:ext cx="11111346" cy="5842578"/>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There is a great number of works that deal with </a:t>
            </a:r>
            <a:r>
              <a:rPr lang="en-US" sz="1800" dirty="0" err="1">
                <a:latin typeface="Times New Roman" panose="02020603050405020304" pitchFamily="18" charset="0"/>
                <a:cs typeface="Times New Roman" panose="02020603050405020304" pitchFamily="18" charset="0"/>
              </a:rPr>
              <a:t>contextawareness</a:t>
            </a:r>
            <a:r>
              <a:rPr lang="en-US" sz="1800" dirty="0">
                <a:latin typeface="Times New Roman" panose="02020603050405020304" pitchFamily="18" charset="0"/>
                <a:cs typeface="Times New Roman" panose="02020603050405020304" pitchFamily="18" charset="0"/>
              </a:rPr>
              <a:t> in pervasive and mobile applications ([3],[4],[8]- [12], [14], [15]). The majority deals with utilizing contextual information about the users and their environment and utilizing the latter to adapt the content that is to presented or exchanged between the devices and remote services ([8], [9]).</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Appropriate selection of the available content resources can be also performed ([15]). To our best knowledge there is no complete framework that allows users to build end-to-end context-aware applications for mobile devices. Regarding commercial or open source frameworks for Cloud-based deployment of Internet of Things applications and services, there is also a number of platforms available.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Xively</a:t>
            </a:r>
            <a:r>
              <a:rPr lang="en-US" sz="1800" dirty="0">
                <a:latin typeface="Times New Roman" panose="02020603050405020304" pitchFamily="18" charset="0"/>
                <a:cs typeface="Times New Roman" panose="02020603050405020304" pitchFamily="18" charset="0"/>
              </a:rPr>
              <a:t> [25], </a:t>
            </a:r>
            <a:r>
              <a:rPr lang="en-US" sz="1800" dirty="0" err="1">
                <a:latin typeface="Times New Roman" panose="02020603050405020304" pitchFamily="18" charset="0"/>
                <a:cs typeface="Times New Roman" panose="02020603050405020304" pitchFamily="18" charset="0"/>
              </a:rPr>
              <a:t>Nimbits</a:t>
            </a:r>
            <a:r>
              <a:rPr lang="en-US" sz="1800" dirty="0">
                <a:latin typeface="Times New Roman" panose="02020603050405020304" pitchFamily="18" charset="0"/>
                <a:cs typeface="Times New Roman" panose="02020603050405020304" pitchFamily="18" charset="0"/>
              </a:rPr>
              <a:t> [28] </a:t>
            </a:r>
            <a:r>
              <a:rPr lang="en-US" sz="1800" dirty="0" err="1">
                <a:latin typeface="Times New Roman" panose="02020603050405020304" pitchFamily="18" charset="0"/>
                <a:cs typeface="Times New Roman" panose="02020603050405020304" pitchFamily="18" charset="0"/>
              </a:rPr>
              <a:t>ThingSpeak</a:t>
            </a:r>
            <a:r>
              <a:rPr lang="en-US" sz="1800" dirty="0">
                <a:latin typeface="Times New Roman" panose="02020603050405020304" pitchFamily="18" charset="0"/>
                <a:cs typeface="Times New Roman" panose="02020603050405020304" pitchFamily="18" charset="0"/>
              </a:rPr>
              <a:t> [26], </a:t>
            </a:r>
            <a:r>
              <a:rPr lang="en-US" sz="1800" dirty="0" err="1">
                <a:latin typeface="Times New Roman" panose="02020603050405020304" pitchFamily="18" charset="0"/>
                <a:cs typeface="Times New Roman" panose="02020603050405020304" pitchFamily="18" charset="0"/>
              </a:rPr>
              <a:t>Evrythng</a:t>
            </a:r>
            <a:r>
              <a:rPr lang="en-US" sz="1800" dirty="0">
                <a:latin typeface="Times New Roman" panose="02020603050405020304" pitchFamily="18" charset="0"/>
                <a:cs typeface="Times New Roman" panose="02020603050405020304" pitchFamily="18" charset="0"/>
              </a:rPr>
              <a:t> [29] and </a:t>
            </a:r>
            <a:r>
              <a:rPr lang="en-US" sz="1800" dirty="0" err="1">
                <a:latin typeface="Times New Roman" panose="02020603050405020304" pitchFamily="18" charset="0"/>
                <a:cs typeface="Times New Roman" panose="02020603050405020304" pitchFamily="18" charset="0"/>
              </a:rPr>
              <a:t>iDigi</a:t>
            </a:r>
            <a:r>
              <a:rPr lang="en-US" sz="1800" dirty="0">
                <a:latin typeface="Times New Roman" panose="02020603050405020304" pitchFamily="18" charset="0"/>
                <a:cs typeface="Times New Roman" panose="02020603050405020304" pitchFamily="18" charset="0"/>
              </a:rPr>
              <a:t> [27] are a few that could be mentioned. </a:t>
            </a:r>
            <a:r>
              <a:rPr lang="en-US" sz="1800" dirty="0" err="1">
                <a:latin typeface="Times New Roman" panose="02020603050405020304" pitchFamily="18" charset="0"/>
                <a:cs typeface="Times New Roman" panose="02020603050405020304" pitchFamily="18" charset="0"/>
              </a:rPr>
              <a:t>Xively</a:t>
            </a:r>
            <a:r>
              <a:rPr lang="en-US" sz="1800" dirty="0">
                <a:latin typeface="Times New Roman" panose="02020603050405020304" pitchFamily="18" charset="0"/>
                <a:cs typeface="Times New Roman" panose="02020603050405020304" pitchFamily="18" charset="0"/>
              </a:rPr>
              <a:t> has been one of the first on-line database service providers that allow developers to connect sensor data to the Web.</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Nimbits</a:t>
            </a:r>
            <a:r>
              <a:rPr lang="en-US" sz="1800" dirty="0">
                <a:latin typeface="Times New Roman" panose="02020603050405020304" pitchFamily="18" charset="0"/>
                <a:cs typeface="Times New Roman" panose="02020603050405020304" pitchFamily="18" charset="0"/>
              </a:rPr>
              <a:t> is a data processing service you can use to record and share sensor data on the cloud. It is a free, social and open source platform for the Internet of Things based on Google App Engine.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0" y="0"/>
            <a:ext cx="10058400" cy="1449388"/>
          </a:xfrm>
        </p:spPr>
        <p:txBody>
          <a:bodyPr/>
          <a:lstStyle/>
          <a:p>
            <a:r>
              <a:rPr lang="en-US" sz="4800" b="1" dirty="0"/>
              <a:t> </a:t>
            </a:r>
            <a:r>
              <a:rPr lang="en-US" b="1" dirty="0"/>
              <a:t>Disadvantage</a:t>
            </a:r>
            <a:endParaRPr lang="en-IN" b="1"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515650" y="1191924"/>
            <a:ext cx="10166206" cy="5073794"/>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Single Point of Failure</a:t>
            </a:r>
            <a:r>
              <a:rPr lang="en-US" sz="1800" dirty="0">
                <a:latin typeface="Times New Roman" panose="02020603050405020304" pitchFamily="18" charset="0"/>
                <a:cs typeface="Times New Roman" panose="02020603050405020304" pitchFamily="18" charset="0"/>
              </a:rPr>
              <a:t>: If the centralized firewall fails, it can disrupt the entire network’s security posture. Redundancy and high availability measures are necessary but can add complexity and cost.</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Performance Bottlenecks</a:t>
            </a:r>
            <a:r>
              <a:rPr lang="en-US" sz="1800" dirty="0">
                <a:latin typeface="Times New Roman" panose="02020603050405020304" pitchFamily="18" charset="0"/>
                <a:cs typeface="Times New Roman" panose="02020603050405020304" pitchFamily="18" charset="0"/>
              </a:rPr>
              <a:t>: A centralized firewall may become a bottleneck if it’s handling a large volume of traffic. This can lead to latency issues or reduced network performance if not properly scaled.</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Scalability Challenges</a:t>
            </a:r>
            <a:r>
              <a:rPr lang="en-US" sz="1800" dirty="0">
                <a:latin typeface="Times New Roman" panose="02020603050405020304" pitchFamily="18" charset="0"/>
                <a:cs typeface="Times New Roman" panose="02020603050405020304" pitchFamily="18" charset="0"/>
              </a:rPr>
              <a:t>: As the network grows, scaling a centralized solution to handle increased traffic and more complex security policies can be difficult and costly.</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Complex Configuration and Management</a:t>
            </a:r>
            <a:r>
              <a:rPr lang="en-US" sz="1800" dirty="0">
                <a:latin typeface="Times New Roman" panose="02020603050405020304" pitchFamily="18" charset="0"/>
                <a:cs typeface="Times New Roman" panose="02020603050405020304" pitchFamily="18" charset="0"/>
              </a:rPr>
              <a:t>: Managing and configuring a centralized application-context aware firewall can be complex, particularly in large or dynamic environments. This complexity can increase the risk of misconfigurations, which can lead to security vulnerabilities or operational issues.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0" y="0"/>
            <a:ext cx="10058400" cy="1449388"/>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467591" y="1149348"/>
            <a:ext cx="10380518" cy="5137151"/>
          </a:xfrm>
        </p:spPr>
        <p:txBody>
          <a:bodyPr>
            <a:noAutofit/>
          </a:bodyPr>
          <a:lstStyle/>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logical architecture of the COMPOSE platform is depicted in Fig. 1. The main components of the framework are the COMPOSE Marketplace, the Run-Time engine and the Ingestion layer consisting of Smart Objects and services. The COMPOSE marketplace implements a </a:t>
            </a:r>
            <a:r>
              <a:rPr lang="en-US" sz="1800" dirty="0" err="1">
                <a:latin typeface="Times New Roman" panose="02020603050405020304" pitchFamily="18" charset="0"/>
                <a:cs typeface="Times New Roman" panose="02020603050405020304" pitchFamily="18" charset="0"/>
              </a:rPr>
              <a:t>ServiceOriented</a:t>
            </a:r>
            <a:r>
              <a:rPr lang="en-US" sz="1800" dirty="0">
                <a:latin typeface="Times New Roman" panose="02020603050405020304" pitchFamily="18" charset="0"/>
                <a:cs typeface="Times New Roman" panose="02020603050405020304" pitchFamily="18" charset="0"/>
              </a:rPr>
              <a:t> Architecture, where any resource is provided and consumed in the form of a service. </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An Object is then elicited to a service object when it becomes accessible through a network connection. While an object would be the sensing device monitoring the status of a house, for example, its corresponding service object is the abstraction of a given feature provided, such as data on the temperature inside the house. </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Service objects will comply to the COMPOSE standardized interfaces, and will be potentially running the COMPOSE runtime environment in order to be (</a:t>
            </a:r>
            <a:r>
              <a:rPr lang="en-US" sz="1800" dirty="0" err="1">
                <a:latin typeface="Times New Roman" panose="02020603050405020304" pitchFamily="18" charset="0"/>
                <a:cs typeface="Times New Roman" panose="02020603050405020304" pitchFamily="18" charset="0"/>
              </a:rPr>
              <a:t>i</a:t>
            </a:r>
            <a:r>
              <a:rPr lang="en-US" sz="1800" dirty="0">
                <a:latin typeface="Times New Roman" panose="02020603050405020304" pitchFamily="18" charset="0"/>
                <a:cs typeface="Times New Roman" panose="02020603050405020304" pitchFamily="18" charset="0"/>
              </a:rPr>
              <a:t>) accessed from the Marketplace for gathering information (ii) actuated (iii) dynamically reprogrammed at run-time. Different interfaces will be defined in order to address objects heterogeneity. </a:t>
            </a:r>
          </a:p>
        </p:txBody>
      </p:sp>
    </p:spTree>
    <p:extLst>
      <p:ext uri="{BB962C8B-B14F-4D97-AF65-F5344CB8AC3E}">
        <p14:creationId xmlns:p14="http://schemas.microsoft.com/office/powerpoint/2010/main" val="13506124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22F42B5-4FD0-2D77-E207-E45277AB7AC2}"/>
              </a:ext>
            </a:extLst>
          </p:cNvPr>
          <p:cNvSpPr>
            <a:spLocks noGrp="1"/>
          </p:cNvSpPr>
          <p:nvPr>
            <p:ph idx="4294967295"/>
          </p:nvPr>
        </p:nvSpPr>
        <p:spPr>
          <a:xfrm>
            <a:off x="706582" y="577129"/>
            <a:ext cx="8947150" cy="4195762"/>
          </a:xfrm>
        </p:spPr>
        <p:txBody>
          <a:bodyPr/>
          <a:lstStyle/>
          <a:p>
            <a:pPr>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Service objects can be stand-alone or composite. Composite service objects are the aggregation or composition of simple ones. For example, the house service object is the aggregation of various objects providing information on temperature, presence, light, sound, and more.</a:t>
            </a:r>
          </a:p>
          <a:p>
            <a:pPr>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 Composite service objects can provide information obtained from the aggregation of multiple data flows coming from different stand-alone service objects. </a:t>
            </a:r>
            <a:endParaRPr lang="en-IN" sz="20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6578102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0" y="0"/>
            <a:ext cx="10058400" cy="1449388"/>
          </a:xfrm>
        </p:spPr>
        <p:txBody>
          <a:bodyPr/>
          <a:lstStyle/>
          <a:p>
            <a:r>
              <a:rPr lang="en-US" b="1" dirty="0"/>
              <a:t> </a:t>
            </a:r>
            <a:r>
              <a:rPr lang="en-US" sz="4400" b="1" dirty="0"/>
              <a:t>Advantage</a:t>
            </a:r>
            <a:endParaRPr lang="en-IN" b="1"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498764" y="1028701"/>
            <a:ext cx="10342563" cy="5548746"/>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Comprehensive Visibility and Control</a:t>
            </a:r>
            <a:r>
              <a:rPr lang="en-US" sz="1800" dirty="0">
                <a:latin typeface="Times New Roman" panose="02020603050405020304" pitchFamily="18" charset="0"/>
                <a:cs typeface="Times New Roman" panose="02020603050405020304" pitchFamily="18" charset="0"/>
              </a:rPr>
              <a:t>: These firewalls provide deep visibility into application traffic, allowing for precise control over which applications and services can communicate across the network. This granular control helps prevent unauthorized access and mitigate application-layer attacks.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Enhanced Security</a:t>
            </a:r>
            <a:r>
              <a:rPr lang="en-US" sz="1800" dirty="0">
                <a:latin typeface="Times New Roman" panose="02020603050405020304" pitchFamily="18" charset="0"/>
                <a:cs typeface="Times New Roman" panose="02020603050405020304" pitchFamily="18" charset="0"/>
              </a:rPr>
              <a:t>: By understanding and inspecting traffic at the application level, centralized firewalls can identify and block sophisticated threats that might bypass traditional, port-based firewalls. They can recognize and manage application-specific vulnerabilities and enforce security policies more effectively.</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Simplified Policy Management</a:t>
            </a:r>
            <a:r>
              <a:rPr lang="en-US" sz="1800" dirty="0">
                <a:latin typeface="Times New Roman" panose="02020603050405020304" pitchFamily="18" charset="0"/>
                <a:cs typeface="Times New Roman" panose="02020603050405020304" pitchFamily="18" charset="0"/>
              </a:rPr>
              <a:t>: Centralizing security policies in one place makes it easier to create, deploy, and manage rules across the entire network. This can lead to more consistent enforcement and simpler policy updates.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Efficient Resource Use</a:t>
            </a:r>
            <a:r>
              <a:rPr lang="en-US" sz="1800" dirty="0">
                <a:latin typeface="Times New Roman" panose="02020603050405020304" pitchFamily="18" charset="0"/>
                <a:cs typeface="Times New Roman" panose="02020603050405020304" pitchFamily="18" charset="0"/>
              </a:rPr>
              <a:t>: Centralized firewalls can optimize resource utilization by applying security policies and performing traffic inspection in a single location, rather than distributing these tasks across multiple devices.</a:t>
            </a:r>
          </a:p>
          <a:p>
            <a:pPr>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32905" y="83128"/>
            <a:ext cx="10058400" cy="1449388"/>
          </a:xfrm>
        </p:spPr>
        <p:txBody>
          <a:bodyPr/>
          <a:lstStyle/>
          <a:p>
            <a:r>
              <a:rPr lang="en-US" b="1" dirty="0"/>
              <a:t>Introduction</a:t>
            </a:r>
            <a:endParaRPr lang="en-IN" b="1"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228600" y="1096096"/>
            <a:ext cx="10271414" cy="5356657"/>
          </a:xfrm>
        </p:spPr>
        <p:txBody>
          <a:bodyPr>
            <a:normAutofit fontScale="92500" lnSpcReduction="20000"/>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Internet of Things (IoT) applications enable advanced and intelligent services that make users everyday life easier. In this work, we are interested in the smart city field. It is a topical field and it includes a number of interesting IoT applications such as e-health, smart home, vehicular networks, etc.</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The implementation of smart city IoT applications and devices may involve risks related to the </a:t>
            </a:r>
            <a:r>
              <a:rPr lang="en-US" dirty="0" err="1">
                <a:latin typeface="Times New Roman" panose="02020603050405020304" pitchFamily="18" charset="0"/>
                <a:cs typeface="Times New Roman" panose="02020603050405020304" pitchFamily="18" charset="0"/>
              </a:rPr>
              <a:t>users’s</a:t>
            </a:r>
            <a:r>
              <a:rPr lang="en-US" dirty="0">
                <a:latin typeface="Times New Roman" panose="02020603050405020304" pitchFamily="18" charset="0"/>
                <a:cs typeface="Times New Roman" panose="02020603050405020304" pitchFamily="18" charset="0"/>
              </a:rPr>
              <a:t> security and privacy (disclosure, espionage, theft, etc.). These problems have been addressed in a large number of works [1, 9, 11].</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However, these solutions do not consider users characteristics, such as privacy preferences, mobility, usability, etc. To overcome these problems, the emphasis should be on a user-centric approach.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Due to its importance and relevance for IoT and other digital services, the European Telecommunications Standards Institute (ETSI) has adopted several standards[4]. Indeed, it allows users to play a central role in security and privacy.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2761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311728" y="1015134"/>
            <a:ext cx="10525125" cy="563562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Thus, implementing security and privacy mechanisms according to some relevant information about users (e.g. contexts) and without their explicit intervention become necessary. Furthermore, the security and privacy mechanisms specified in many research works are proposed or implemented to address specific security threat models to which the targeted system is exposed.</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Since the situation of a considered user could change due to many factors (e.g. mobility), the threat models will also change. Therefore, to ensure optimal security and address the detected vulnerabilities properly, the implementation of several security mechanisms is necessary according to different user situations.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Context-aware security and privacy is an effective way to implement </a:t>
            </a:r>
            <a:r>
              <a:rPr lang="en-US" sz="1800" dirty="0" err="1">
                <a:latin typeface="Times New Roman" panose="02020603050405020304" pitchFamily="18" charset="0"/>
                <a:cs typeface="Times New Roman" panose="02020603050405020304" pitchFamily="18" charset="0"/>
              </a:rPr>
              <a:t>usercentric</a:t>
            </a:r>
            <a:r>
              <a:rPr lang="en-US" sz="1800" dirty="0">
                <a:latin typeface="Times New Roman" panose="02020603050405020304" pitchFamily="18" charset="0"/>
                <a:cs typeface="Times New Roman" panose="02020603050405020304" pitchFamily="18" charset="0"/>
              </a:rPr>
              <a:t> security and privacy. It will allow to manage the threat models related to the users frequent context changes. This is done by dynamically deploying security and privacy mechanisms that respond to the threat model characterizing user’s current context without his intervention.</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0" y="0"/>
            <a:ext cx="10058400" cy="1449388"/>
          </a:xfrm>
        </p:spPr>
        <p:txBody>
          <a:bodyPr/>
          <a:lstStyle/>
          <a:p>
            <a:r>
              <a:rPr lang="en-IN" b="1"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1066800" y="1313728"/>
            <a:ext cx="10058400" cy="4022725"/>
          </a:xfrm>
        </p:spPr>
        <p:txBody>
          <a:bodyPr>
            <a:normAutofit/>
          </a:bodyPr>
          <a:lstStyle/>
          <a:p>
            <a:pPr algn="just">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Application Identification and Classification</a:t>
            </a:r>
          </a:p>
          <a:p>
            <a:pPr algn="just">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Deep Packet Inspection (DPI)</a:t>
            </a:r>
          </a:p>
          <a:p>
            <a:pPr algn="just">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Intrusion Prevention System (IPS)</a:t>
            </a:r>
          </a:p>
          <a:p>
            <a:pPr algn="just">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Threat Intelligence Integration</a:t>
            </a:r>
          </a:p>
        </p:txBody>
      </p:sp>
    </p:spTree>
    <p:extLst>
      <p:ext uri="{BB962C8B-B14F-4D97-AF65-F5344CB8AC3E}">
        <p14:creationId xmlns:p14="http://schemas.microsoft.com/office/powerpoint/2010/main" val="29887384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0" y="0"/>
            <a:ext cx="10058400" cy="1449388"/>
          </a:xfrm>
        </p:spPr>
        <p:txBody>
          <a:bodyPr/>
          <a:lstStyle/>
          <a:p>
            <a:pPr algn="just">
              <a:lnSpc>
                <a:spcPct val="150000"/>
              </a:lnSpc>
            </a:pPr>
            <a:r>
              <a:rPr lang="en-IN" sz="3200" b="1" dirty="0">
                <a:latin typeface="Times New Roman" panose="02020603050405020304" pitchFamily="18" charset="0"/>
                <a:cs typeface="Times New Roman" panose="02020603050405020304" pitchFamily="18" charset="0"/>
              </a:rPr>
              <a:t>     Application Identification and Classification</a:t>
            </a:r>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554544" y="1021052"/>
            <a:ext cx="8734930" cy="5296622"/>
          </a:xfrm>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This module is responsible for recognizing and categorizing applications and services based on their traffic patterns, signatures, and behaviors. It allows the firewall to enforce policies specific to different applications and services.</a:t>
            </a:r>
          </a:p>
          <a:p>
            <a:pPr marL="0" indent="0" algn="just">
              <a:lnSpc>
                <a:spcPct val="150000"/>
              </a:lnSpc>
              <a:buNone/>
            </a:pPr>
            <a:r>
              <a:rPr lang="en-IN" sz="3200" b="1" dirty="0">
                <a:latin typeface="Times New Roman" panose="02020603050405020304" pitchFamily="18" charset="0"/>
                <a:cs typeface="Times New Roman" panose="02020603050405020304" pitchFamily="18" charset="0"/>
              </a:rPr>
              <a:t>Deep Packet Inspection (DPI)</a:t>
            </a:r>
          </a:p>
          <a:p>
            <a:pPr algn="just">
              <a:lnSpc>
                <a:spcPct val="150000"/>
              </a:lnSpc>
            </a:pPr>
            <a:r>
              <a:rPr lang="en-US" sz="1900" dirty="0">
                <a:latin typeface="Times New Roman" panose="02020603050405020304" pitchFamily="18" charset="0"/>
                <a:cs typeface="Times New Roman" panose="02020603050405020304" pitchFamily="18" charset="0"/>
              </a:rPr>
              <a:t>DPI analyzes the data payload of network packets to detect and prevent malicious activity or policy violations that might not be visible through superficial inspection. This module is crucial for understanding application-level data and enforcing security policies.</a:t>
            </a:r>
            <a:endParaRPr lang="en-IN" sz="1900" b="1" dirty="0">
              <a:latin typeface="Times New Roman" panose="02020603050405020304" pitchFamily="18" charset="0"/>
              <a:cs typeface="Times New Roman" panose="02020603050405020304" pitchFamily="18" charset="0"/>
            </a:endParaRPr>
          </a:p>
          <a:p>
            <a:pPr algn="just">
              <a:lnSpc>
                <a:spcPct val="150000"/>
              </a:lnSpc>
            </a:pPr>
            <a:endParaRPr lang="en-IN" sz="3200" b="1" dirty="0">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D81F9C17-900F-A2E3-808D-2D7E690DF4BD}"/>
              </a:ext>
            </a:extLst>
          </p:cNvPr>
          <p:cNvSpPr txBox="1"/>
          <p:nvPr/>
        </p:nvSpPr>
        <p:spPr>
          <a:xfrm>
            <a:off x="1943100" y="4134673"/>
            <a:ext cx="6172200" cy="369332"/>
          </a:xfrm>
          <a:prstGeom prst="rect">
            <a:avLst/>
          </a:prstGeom>
          <a:noFill/>
        </p:spPr>
        <p:txBody>
          <a:bodyPr wrap="square">
            <a:spAutoFit/>
          </a:bodyPr>
          <a:lstStyle/>
          <a:p>
            <a:r>
              <a:rPr lang="en-US" dirty="0"/>
              <a:t>.</a:t>
            </a:r>
            <a:endParaRPr lang="en-IN" dirty="0"/>
          </a:p>
        </p:txBody>
      </p:sp>
    </p:spTree>
    <p:extLst>
      <p:ext uri="{BB962C8B-B14F-4D97-AF65-F5344CB8AC3E}">
        <p14:creationId xmlns:p14="http://schemas.microsoft.com/office/powerpoint/2010/main" val="20159732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0" y="-107950"/>
            <a:ext cx="10058400" cy="1449388"/>
          </a:xfrm>
        </p:spPr>
        <p:txBody>
          <a:bodyPr/>
          <a:lstStyle/>
          <a:p>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356034" y="456334"/>
            <a:ext cx="9880383" cy="5601566"/>
          </a:xfrm>
        </p:spPr>
        <p:txBody>
          <a:bodyPr>
            <a:normAutofit/>
          </a:bodyPr>
          <a:lstStyle/>
          <a:p>
            <a:pPr marL="0" indent="0">
              <a:lnSpc>
                <a:spcPct val="120000"/>
              </a:lnSpc>
              <a:buNone/>
            </a:pPr>
            <a:r>
              <a:rPr lang="en-IN" sz="3200" b="1" dirty="0">
                <a:latin typeface="Times New Roman" panose="02020603050405020304" pitchFamily="18" charset="0"/>
                <a:cs typeface="Times New Roman" panose="02020603050405020304" pitchFamily="18" charset="0"/>
              </a:rPr>
              <a:t>Intrusion Prevention System (IPS)</a:t>
            </a:r>
          </a:p>
          <a:p>
            <a:pPr>
              <a:lnSpc>
                <a:spcPct val="150000"/>
              </a:lnSpc>
            </a:pPr>
            <a:r>
              <a:rPr lang="en-US" dirty="0">
                <a:latin typeface="Times New Roman" panose="02020603050405020304" pitchFamily="18" charset="0"/>
                <a:cs typeface="Times New Roman" panose="02020603050405020304" pitchFamily="18" charset="0"/>
              </a:rPr>
              <a:t>An IPS module detects and responds to suspicious or malicious activity by analyzing network traffic and comparing it against known threat signatures and behavior patterns. It can block or alert on potential threats in real-time.</a:t>
            </a:r>
          </a:p>
          <a:p>
            <a:pPr marL="0" indent="0">
              <a:lnSpc>
                <a:spcPct val="120000"/>
              </a:lnSpc>
              <a:buNone/>
            </a:pPr>
            <a:endParaRPr lang="en-IN" b="1" dirty="0"/>
          </a:p>
          <a:p>
            <a:pPr marL="0" indent="0">
              <a:lnSpc>
                <a:spcPct val="120000"/>
              </a:lnSpc>
              <a:buNone/>
            </a:pPr>
            <a:r>
              <a:rPr lang="en-IN" sz="3200" b="1" dirty="0">
                <a:latin typeface="Times New Roman" panose="02020603050405020304" pitchFamily="18" charset="0"/>
                <a:cs typeface="Times New Roman" panose="02020603050405020304" pitchFamily="18" charset="0"/>
              </a:rPr>
              <a:t>Threat Intelligence Integration</a:t>
            </a:r>
          </a:p>
          <a:p>
            <a:pPr>
              <a:lnSpc>
                <a:spcPct val="150000"/>
              </a:lnSpc>
            </a:pPr>
            <a:r>
              <a:rPr lang="en-US" sz="1800" dirty="0">
                <a:latin typeface="Times New Roman" panose="02020603050405020304" pitchFamily="18" charset="0"/>
                <a:cs typeface="Times New Roman" panose="02020603050405020304" pitchFamily="18" charset="0"/>
              </a:rPr>
              <a:t>This module incorporates threat intelligence feeds to stay updated on the latest threats and vulnerabilities. It helps in identifying and mitigating emerging threats and enhancing the firewall’s ability to protect against known attacks.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39376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0" y="0"/>
            <a:ext cx="10058400" cy="1449388"/>
          </a:xfrm>
        </p:spPr>
        <p:txBody>
          <a:bodyPr/>
          <a:lstStyle/>
          <a:p>
            <a:r>
              <a:rPr lang="en-IN" b="1" dirty="0">
                <a:latin typeface="Times New Roman" panose="02020603050405020304" pitchFamily="18" charset="0"/>
                <a:cs typeface="Times New Roman" panose="02020603050405020304" pitchFamily="18" charset="0"/>
              </a:rPr>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468312" y="1183481"/>
            <a:ext cx="9590088" cy="4491038"/>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0" y="0"/>
            <a:ext cx="10058400" cy="1449388"/>
          </a:xfrm>
        </p:spPr>
        <p:txBody>
          <a:bodyPr/>
          <a:lstStyle/>
          <a:p>
            <a:r>
              <a:rPr lang="en-IN" b="1" dirty="0">
                <a:latin typeface="Calibri Light" panose="020F0302020204030204" pitchFamily="34" charset="0"/>
                <a:ea typeface="Calibri Light" panose="020F0302020204030204" pitchFamily="34" charset="0"/>
                <a:cs typeface="Calibri Light" panose="020F0302020204030204" pitchFamily="34" charset="0"/>
              </a:rPr>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426027" y="1059874"/>
            <a:ext cx="9632373" cy="4393190"/>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0" y="97414"/>
            <a:ext cx="10058400" cy="1449388"/>
          </a:xfrm>
        </p:spPr>
        <p:txBody>
          <a:bodyPr/>
          <a:lstStyle/>
          <a:p>
            <a:r>
              <a:rPr lang="en-IN" b="1"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498764" y="1240991"/>
            <a:ext cx="10131137" cy="4879254"/>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0" y="-9236"/>
            <a:ext cx="10058400" cy="1449388"/>
          </a:xfrm>
        </p:spPr>
        <p:txBody>
          <a:bodyPr/>
          <a:lstStyle/>
          <a:p>
            <a:r>
              <a:rPr lang="en-IN" b="1"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363682" y="1185718"/>
            <a:ext cx="10058400" cy="4872038"/>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0" y="0"/>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1236519" y="874713"/>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Operating System	: Windows 10</a:t>
            </a: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197428" y="215178"/>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1589809" y="1334511"/>
            <a:ext cx="10058400" cy="4022725"/>
          </a:xfrm>
        </p:spPr>
        <p:txBody>
          <a:bodyPr/>
          <a:lstStyle/>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48419" y="215034"/>
            <a:ext cx="10058400" cy="1449388"/>
          </a:xfrm>
        </p:spPr>
        <p:txBody>
          <a:bodyPr/>
          <a:lstStyle/>
          <a:p>
            <a:r>
              <a:rPr lang="en-US" b="1" dirty="0"/>
              <a:t>CONCLUSION</a:t>
            </a:r>
            <a:endParaRPr lang="en-IN" b="1"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422492" y="1111827"/>
            <a:ext cx="10449719" cy="5372100"/>
          </a:xfrm>
        </p:spPr>
        <p:txBody>
          <a:bodyPr>
            <a:normAutofit/>
          </a:bodyPr>
          <a:lstStyle/>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COMPOSE projects provides among others tools and an infrastructure for developing and hosting smart and </a:t>
            </a:r>
            <a:r>
              <a:rPr lang="en-US" sz="1800" dirty="0" err="1">
                <a:latin typeface="Times New Roman" panose="02020603050405020304" pitchFamily="18" charset="0"/>
                <a:cs typeface="Times New Roman" panose="02020603050405020304" pitchFamily="18" charset="0"/>
              </a:rPr>
              <a:t>contextaware</a:t>
            </a:r>
            <a:r>
              <a:rPr lang="en-US" sz="1800" dirty="0">
                <a:latin typeface="Times New Roman" panose="02020603050405020304" pitchFamily="18" charset="0"/>
                <a:cs typeface="Times New Roman" panose="02020603050405020304" pitchFamily="18" charset="0"/>
              </a:rPr>
              <a:t> mobile applications. Communication with sensors and external resources provides customized information and appropriate content adaptation based on context and user preferences.</a:t>
            </a:r>
          </a:p>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 COMPOSE Marketplace serves as a back-end infrastructure for hosting the smart services that process and store user data. Future work includes the evaluation of the proposed framework and the developed use case in a real environment.</a:t>
            </a:r>
          </a:p>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In addition, the enhancement and further development of COMPOSE platform will allow to integrate better security and user/device authentication mechanisms, as well as service discovery and recommendation services for building more content-rich applications.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EC76B5"/>
      </a:hlink>
      <a:folHlink>
        <a:srgbClr val="E8ACCD"/>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A207AED3-9ABC-4A18-9978-A59B65688B15}"/>
    </a:ext>
  </a:extLst>
</a:theme>
</file>

<file path=docProps/app.xml><?xml version="1.0" encoding="utf-8"?>
<Properties xmlns="http://schemas.openxmlformats.org/officeDocument/2006/extended-properties" xmlns:vt="http://schemas.openxmlformats.org/officeDocument/2006/docPropsVTypes">
  <Template>Ion</Template>
  <TotalTime>87</TotalTime>
  <Words>2472</Words>
  <Application>Microsoft Office PowerPoint</Application>
  <PresentationFormat>Widescreen</PresentationFormat>
  <Paragraphs>88</Paragraphs>
  <Slides>22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Calibri Light</vt:lpstr>
      <vt:lpstr>Century Gothic</vt:lpstr>
      <vt:lpstr>Times New Roman</vt:lpstr>
      <vt:lpstr>Wingdings 3</vt:lpstr>
      <vt:lpstr>Ion</vt:lpstr>
      <vt:lpstr>PowerPoint Presentation</vt:lpstr>
      <vt:lpstr>Abstract</vt:lpstr>
      <vt:lpstr>PowerPoint Presentation</vt:lpstr>
      <vt:lpstr>Objective</vt:lpstr>
      <vt:lpstr>PowerPoint Presentation</vt:lpstr>
      <vt:lpstr>Existing System</vt:lpstr>
      <vt:lpstr> Disadvantage</vt:lpstr>
      <vt:lpstr>PROPOSED SYSTEM :</vt:lpstr>
      <vt:lpstr>PowerPoint Presentation</vt:lpstr>
      <vt:lpstr> Advantage</vt:lpstr>
      <vt:lpstr>Introduction</vt:lpstr>
      <vt:lpstr>PowerPoint Presentation</vt:lpstr>
      <vt:lpstr>MODULES</vt:lpstr>
      <vt:lpstr>     Application Identification and Classification</vt:lpstr>
      <vt:lpstr>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vishalrameshv13@gmail.com</cp:lastModifiedBy>
  <cp:revision>29</cp:revision>
  <dcterms:created xsi:type="dcterms:W3CDTF">2024-08-14T12:13:16Z</dcterms:created>
  <dcterms:modified xsi:type="dcterms:W3CDTF">2024-08-23T12:02:26Z</dcterms:modified>
</cp:coreProperties>
</file>