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2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1" y="2647950"/>
            <a:ext cx="4762500"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3173" y="-925"/>
            <a:ext cx="12195173"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1089484" y="1730403"/>
            <a:ext cx="7531497"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616370" y="2470926"/>
            <a:ext cx="8681508"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4BA7FA1-2255-4A3E-B132-74716B88E2B7}" type="datetimeFigureOut">
              <a:rPr lang="en-IN" smtClean="0"/>
              <a:t>04-09-2024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679F708-3E92-4BC6-A9C4-E26526C2E3A3}" type="slidenum">
              <a:rPr lang="en-IN" smtClean="0"/>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4BA7FA1-2255-4A3E-B132-74716B88E2B7}" type="datetimeFigureOut">
              <a:rPr lang="en-IN" smtClean="0"/>
              <a:t>04-09-2024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679F708-3E92-4BC6-A9C4-E26526C2E3A3}" type="slidenum">
              <a:rPr lang="en-IN" smtClean="0"/>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3173" y="-925"/>
            <a:ext cx="12195173"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1" y="2647950"/>
            <a:ext cx="4762500"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1092532" y="1726738"/>
            <a:ext cx="7534656"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Text Placeholder 2"/>
          <p:cNvSpPr>
            <a:spLocks noGrp="1"/>
          </p:cNvSpPr>
          <p:nvPr>
            <p:ph type="body" idx="1"/>
          </p:nvPr>
        </p:nvSpPr>
        <p:spPr>
          <a:xfrm rot="19140000">
            <a:off x="1621536" y="2468304"/>
            <a:ext cx="8680704"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text styles</a:t>
            </a:r>
          </a:p>
        </p:txBody>
      </p:sp>
      <p:sp>
        <p:nvSpPr>
          <p:cNvPr id="4" name="Date Placeholder 3"/>
          <p:cNvSpPr>
            <a:spLocks noGrp="1"/>
          </p:cNvSpPr>
          <p:nvPr>
            <p:ph type="dt" sz="half" idx="10"/>
          </p:nvPr>
        </p:nvSpPr>
        <p:spPr/>
        <p:txBody>
          <a:bodyPr/>
          <a:lstStyle/>
          <a:p>
            <a:fld id="{44BA7FA1-2255-4A3E-B132-74716B88E2B7}" type="datetimeFigureOut">
              <a:rPr lang="en-IN" smtClean="0"/>
              <a:t>04-09-2024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679F708-3E92-4BC6-A9C4-E26526C2E3A3}" type="slidenum">
              <a:rPr lang="en-IN" smtClean="0"/>
              <a:t>‹#›</a:t>
            </a:fld>
            <a:endParaRPr lang="en-I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097280" y="1097280"/>
            <a:ext cx="42672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66688" y="1097280"/>
            <a:ext cx="42672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4BA7FA1-2255-4A3E-B132-74716B88E2B7}" type="datetimeFigureOut">
              <a:rPr lang="en-IN" smtClean="0"/>
              <a:t>04-09-2024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679F708-3E92-4BC6-A9C4-E26526C2E3A3}" type="slidenum">
              <a:rPr lang="en-IN" smtClean="0"/>
              <a:t>‹#›</a:t>
            </a:fld>
            <a:endParaRPr lang="en-IN"/>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097280" y="1097280"/>
            <a:ext cx="42672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1092200" y="1701848"/>
            <a:ext cx="42672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66688" y="1097280"/>
            <a:ext cx="42672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6266688" y="1701848"/>
            <a:ext cx="42672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4BA7FA1-2255-4A3E-B132-74716B88E2B7}" type="datetimeFigureOut">
              <a:rPr lang="en-IN" smtClean="0"/>
              <a:t>04-09-2024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679F708-3E92-4BC6-A9C4-E26526C2E3A3}" type="slidenum">
              <a:rPr lang="en-IN" smtClean="0"/>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4BA7FA1-2255-4A3E-B132-74716B88E2B7}" type="datetimeFigureOut">
              <a:rPr lang="en-IN" smtClean="0"/>
              <a:t>04-09-2024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679F708-3E92-4BC6-A9C4-E26526C2E3A3}" type="slidenum">
              <a:rPr lang="en-IN" smtClean="0"/>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BA7FA1-2255-4A3E-B132-74716B88E2B7}" type="datetimeFigureOut">
              <a:rPr lang="en-IN" smtClean="0"/>
              <a:t>04-09-2024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679F708-3E92-4BC6-A9C4-E26526C2E3A3}"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1" y="2647950"/>
            <a:ext cx="4762500"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1720852" y="-1720850"/>
            <a:ext cx="6858000" cy="10299704"/>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1046573" y="1576104"/>
            <a:ext cx="694944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Content Placeholder 2"/>
          <p:cNvSpPr>
            <a:spLocks noGrp="1"/>
          </p:cNvSpPr>
          <p:nvPr>
            <p:ph idx="1"/>
          </p:nvPr>
        </p:nvSpPr>
        <p:spPr>
          <a:xfrm>
            <a:off x="6332737" y="2618913"/>
            <a:ext cx="507703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730605" y="2253385"/>
            <a:ext cx="7726347"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smtClean="0"/>
              <a:t>Click to edit Master text styles</a:t>
            </a:r>
          </a:p>
        </p:txBody>
      </p:sp>
      <p:sp>
        <p:nvSpPr>
          <p:cNvPr id="5" name="Date Placeholder 4"/>
          <p:cNvSpPr>
            <a:spLocks noGrp="1"/>
          </p:cNvSpPr>
          <p:nvPr>
            <p:ph type="dt" sz="half" idx="10"/>
          </p:nvPr>
        </p:nvSpPr>
        <p:spPr/>
        <p:txBody>
          <a:bodyPr/>
          <a:lstStyle/>
          <a:p>
            <a:fld id="{44BA7FA1-2255-4A3E-B132-74716B88E2B7}" type="datetimeFigureOut">
              <a:rPr lang="en-IN" smtClean="0"/>
              <a:t>04-09-2024</a:t>
            </a:fld>
            <a:endParaRPr lang="en-IN"/>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IN"/>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7679F708-3E92-4BC6-A9C4-E26526C2E3A3}" type="slidenum">
              <a:rPr lang="en-IN" smtClean="0"/>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705101" y="0"/>
            <a:ext cx="9486900"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smtClean="0"/>
              <a:t>Click icon to add picture</a:t>
            </a:r>
            <a:endParaRPr lang="en-US" dirty="0"/>
          </a:p>
        </p:txBody>
      </p:sp>
      <p:sp>
        <p:nvSpPr>
          <p:cNvPr id="9" name="Right Triangle 8"/>
          <p:cNvSpPr/>
          <p:nvPr/>
        </p:nvSpPr>
        <p:spPr>
          <a:xfrm>
            <a:off x="1" y="2647950"/>
            <a:ext cx="4762500"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1" y="5048250"/>
            <a:ext cx="4762500"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94929" y="1717501"/>
            <a:ext cx="73152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524639" y="2180529"/>
            <a:ext cx="8128727"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4BA7FA1-2255-4A3E-B132-74716B88E2B7}" type="datetimeFigureOut">
              <a:rPr lang="en-IN" smtClean="0"/>
              <a:t>04-09-2024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679F708-3E92-4BC6-A9C4-E26526C2E3A3}" type="slidenum">
              <a:rPr lang="en-IN" smtClean="0"/>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4BA7FA1-2255-4A3E-B132-74716B88E2B7}" type="datetimeFigureOut">
              <a:rPr lang="en-IN" smtClean="0"/>
              <a:t>04-09-2024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679F708-3E92-4BC6-A9C4-E26526C2E3A3}"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600" y="274639"/>
            <a:ext cx="80264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4BA7FA1-2255-4A3E-B132-74716B88E2B7}" type="datetimeFigureOut">
              <a:rPr lang="en-IN" smtClean="0"/>
              <a:t>04-09-2024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679F708-3E92-4BC6-A9C4-E26526C2E3A3}"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3175" y="5050633"/>
            <a:ext cx="4765676"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3173" y="5051293"/>
            <a:ext cx="12195173"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97280" y="365760"/>
            <a:ext cx="10027920" cy="54864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100629"/>
            <a:ext cx="10027920" cy="35798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9140000">
            <a:off x="268224" y="5870448"/>
            <a:ext cx="2901696" cy="201168"/>
          </a:xfrm>
          <a:prstGeom prst="rect">
            <a:avLst/>
          </a:prstGeom>
        </p:spPr>
        <p:txBody>
          <a:bodyPr vert="horz" lIns="91440" tIns="45720" rIns="91440" bIns="45720" rtlCol="0" anchor="ctr"/>
          <a:lstStyle>
            <a:lvl1pPr algn="l">
              <a:defRPr sz="1200">
                <a:solidFill>
                  <a:srgbClr val="FFFFFF"/>
                </a:solidFill>
              </a:defRPr>
            </a:lvl1pPr>
          </a:lstStyle>
          <a:p>
            <a:fld id="{44BA7FA1-2255-4A3E-B132-74716B88E2B7}" type="datetimeFigureOut">
              <a:rPr lang="en-IN" smtClean="0"/>
              <a:t>04-09-2024</a:t>
            </a:fld>
            <a:endParaRPr lang="en-IN"/>
          </a:p>
        </p:txBody>
      </p:sp>
      <p:sp>
        <p:nvSpPr>
          <p:cNvPr id="5" name="Footer Placeholder 4"/>
          <p:cNvSpPr>
            <a:spLocks noGrp="1"/>
          </p:cNvSpPr>
          <p:nvPr>
            <p:ph type="ftr" sz="quarter" idx="3"/>
          </p:nvPr>
        </p:nvSpPr>
        <p:spPr>
          <a:xfrm>
            <a:off x="4690019" y="6285122"/>
            <a:ext cx="62992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IN"/>
          </a:p>
        </p:txBody>
      </p:sp>
      <p:sp>
        <p:nvSpPr>
          <p:cNvPr id="6" name="Slide Number Placeholder 5"/>
          <p:cNvSpPr>
            <a:spLocks noGrp="1"/>
          </p:cNvSpPr>
          <p:nvPr>
            <p:ph type="sldNum" sz="quarter" idx="4"/>
          </p:nvPr>
        </p:nvSpPr>
        <p:spPr>
          <a:xfrm>
            <a:off x="11201384" y="6170822"/>
            <a:ext cx="67056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7679F708-3E92-4BC6-A9C4-E26526C2E3A3}"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18785F78-6DB8-75CF-C8F2-2985B1BEEDDE}"/>
              </a:ext>
            </a:extLst>
          </p:cNvPr>
          <p:cNvSpPr txBox="1"/>
          <p:nvPr/>
        </p:nvSpPr>
        <p:spPr>
          <a:xfrm>
            <a:off x="3587461" y="2891043"/>
            <a:ext cx="6094268" cy="1384995"/>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Product Rating through Sentiment</a:t>
            </a:r>
          </a:p>
          <a:p>
            <a:r>
              <a:rPr lang="en-US" sz="2800" dirty="0">
                <a:latin typeface="Times New Roman" panose="02020603050405020304" pitchFamily="18" charset="0"/>
                <a:cs typeface="Times New Roman" panose="02020603050405020304" pitchFamily="18" charset="0"/>
              </a:rPr>
              <a:t>                       Analysis</a:t>
            </a:r>
          </a:p>
          <a:p>
            <a:r>
              <a:rPr lang="en-US" sz="2800" dirty="0">
                <a:latin typeface="Times New Roman" panose="02020603050405020304" pitchFamily="18" charset="0"/>
                <a:cs typeface="Times New Roman" panose="02020603050405020304" pitchFamily="18" charset="0"/>
              </a:rPr>
              <a:t>                </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70621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EB1CC0-7A71-C38F-2904-4E49E01FE67A}"/>
              </a:ext>
            </a:extLst>
          </p:cNvPr>
          <p:cNvSpPr>
            <a:spLocks noGrp="1"/>
          </p:cNvSpPr>
          <p:nvPr>
            <p:ph type="title" idx="4294967295"/>
          </p:nvPr>
        </p:nvSpPr>
        <p:spPr>
          <a:xfrm>
            <a:off x="0" y="-544513"/>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xmlns="" id="{E4FDEFA6-AA6E-E497-67E7-A2EFF3FD8335}"/>
              </a:ext>
            </a:extLst>
          </p:cNvPr>
          <p:cNvSpPr>
            <a:spLocks noGrp="1"/>
          </p:cNvSpPr>
          <p:nvPr>
            <p:ph idx="4294967295"/>
          </p:nvPr>
        </p:nvSpPr>
        <p:spPr>
          <a:xfrm>
            <a:off x="0" y="1057275"/>
            <a:ext cx="11585575" cy="5126038"/>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Sentiment analysis is defined as the process of mining of data, view, review or sentence to predict the emotion of the sentence through natural language processing (NLP). The sentiment analysis involve classification of text into three phase “Positive”, “Negative” or “Neutral”.</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It analyzes the data and labels the ‘better’ and ‘worse’ sentiment as positive and negative respectively. Thus, in the past years, the World Wide Web (WWW) has become a huge source of raw data generated custom or user. Using social media, e-commerce website, movies reviews such as Facebook, twitter, Amazon, Flipkart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user share their views, feelings in a convenient way. In WWW, where millions of people express their views in their daily interaction, either in the social media or in e-commence which can be their sentiments and opinions about particular thing.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These growing raw data are an extremely high source of information for any kind of decision making process either positive or negative. To analysis of such huge data automatically, the field of sentiment analysis has turn up. The main aim of sentiment analysis is to identifying polarity of the data in the Web and classifying them.</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6995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CCFA85-02CE-F7B2-88C0-402798BFC4F5}"/>
              </a:ext>
            </a:extLst>
          </p:cNvPr>
          <p:cNvSpPr>
            <a:spLocks noGrp="1"/>
          </p:cNvSpPr>
          <p:nvPr>
            <p:ph type="title" idx="4294967295"/>
          </p:nvPr>
        </p:nvSpPr>
        <p:spPr>
          <a:xfrm>
            <a:off x="0" y="-460375"/>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xmlns="" id="{7D5734C5-1929-5931-A726-D2DB75814FED}"/>
              </a:ext>
            </a:extLst>
          </p:cNvPr>
          <p:cNvSpPr>
            <a:spLocks noGrp="1"/>
          </p:cNvSpPr>
          <p:nvPr>
            <p:ph idx="4294967295"/>
          </p:nvPr>
        </p:nvSpPr>
        <p:spPr>
          <a:xfrm>
            <a:off x="0" y="1128713"/>
            <a:ext cx="11345863" cy="5095875"/>
          </a:xfrm>
        </p:spPr>
        <p:txBody>
          <a:bodyPr>
            <a:norm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Sentiment is an attitude, thought, or judgment prompted by feeling. Sentiment analysis [1-8], which is also known as opinion mining, studies people’s sentiments towards certain entities. Internet is a resourceful place with respect to sentiment information.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From a user’s perspective, people are able to post their own content through various social media, such as forums, micro-blogs, or online social networking sites.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From a researcher’s perspective, many social media sites release their application programming interfaces (APIs), prompting data collection and analysis by researchers and developers.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instance, Twitter currently has three different versions of APIs available [9], namely the REST API, the Search API, and the Streaming API. With the REST API, developers are able to gather status data and user information; the Search API allows developers to query specific Twitter content, whereas the Streaming API is able to collect Twitter content in </a:t>
            </a:r>
            <a:r>
              <a:rPr lang="en-US" sz="1800" dirty="0" err="1">
                <a:latin typeface="Times New Roman" panose="02020603050405020304" pitchFamily="18" charset="0"/>
                <a:cs typeface="Times New Roman" panose="02020603050405020304" pitchFamily="18" charset="0"/>
              </a:rPr>
              <a:t>realtime</a:t>
            </a:r>
            <a:r>
              <a:rPr lang="en-US" sz="1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293107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CFA8935-FFE2-C7ED-5E91-8052F7648D6D}"/>
              </a:ext>
            </a:extLst>
          </p:cNvPr>
          <p:cNvSpPr>
            <a:spLocks noGrp="1"/>
          </p:cNvSpPr>
          <p:nvPr>
            <p:ph type="title" idx="4294967295"/>
          </p:nvPr>
        </p:nvSpPr>
        <p:spPr>
          <a:xfrm>
            <a:off x="0" y="-533400"/>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xmlns="" id="{7EAA072F-E492-AFC1-0571-8B2CDDC0B00B}"/>
              </a:ext>
            </a:extLst>
          </p:cNvPr>
          <p:cNvSpPr>
            <a:spLocks noGrp="1"/>
          </p:cNvSpPr>
          <p:nvPr>
            <p:ph idx="4294967295"/>
          </p:nvPr>
        </p:nvSpPr>
        <p:spPr>
          <a:xfrm>
            <a:off x="0" y="1066800"/>
            <a:ext cx="10826750" cy="51466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21st century, people are more social in social media, internet, online shopping etc. Thus directly or indirectly online judgments, opinions are eventually gaining great attention. But the real deal is analysis or mining of opinions. Below is the review of some existing solutions available for SA.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These methods are also briefly tabulated in Table.1. OPINE, an unsupervised, web-based information extraction system proposed by </a:t>
            </a:r>
            <a:r>
              <a:rPr lang="en-US" sz="1800" dirty="0" err="1">
                <a:latin typeface="Times New Roman" panose="02020603050405020304" pitchFamily="18" charset="0"/>
                <a:cs typeface="Times New Roman" panose="02020603050405020304" pitchFamily="18" charset="0"/>
              </a:rPr>
              <a:t>Propescu</a:t>
            </a:r>
            <a:r>
              <a:rPr lang="en-US" sz="1800" dirty="0">
                <a:latin typeface="Times New Roman" panose="02020603050405020304" pitchFamily="18" charset="0"/>
                <a:cs typeface="Times New Roman" panose="02020603050405020304" pitchFamily="18" charset="0"/>
              </a:rPr>
              <a:t> et al. [5] extracted product feature and opinions from reviews.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identifies product feature, opinion regarding product feature, determines polarity of opinions and then ranks product accordingly [9]. In feature identification, nouns from dataset or reviews are extracted. Frequencies higher than the threshold frequency are kept else discarded.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OPINE’s feature assessor is used to extract explicit features (occurrence of frequent features) [4]. Researchers have used manual extraction rule to extract data [4]. Advancement of OPINE is its domain independency. But fails to find its real life uses as OPINE system is not easily available.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63696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5F7522-5DEA-E856-1B0A-70C600329B03}"/>
              </a:ext>
            </a:extLst>
          </p:cNvPr>
          <p:cNvSpPr>
            <a:spLocks noGrp="1"/>
          </p:cNvSpPr>
          <p:nvPr>
            <p:ph type="title" idx="4294967295"/>
          </p:nvPr>
        </p:nvSpPr>
        <p:spPr>
          <a:xfrm>
            <a:off x="0" y="-627063"/>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xmlns="" id="{549324A6-C551-46ED-DE1C-78275DECF1CD}"/>
              </a:ext>
            </a:extLst>
          </p:cNvPr>
          <p:cNvSpPr>
            <a:spLocks noGrp="1"/>
          </p:cNvSpPr>
          <p:nvPr>
            <p:ph idx="4294967295"/>
          </p:nvPr>
        </p:nvSpPr>
        <p:spPr>
          <a:xfrm>
            <a:off x="0" y="993775"/>
            <a:ext cx="10290175" cy="5260975"/>
          </a:xfrm>
        </p:spPr>
        <p:txBody>
          <a:bodyPr>
            <a:normAutofit/>
          </a:bodyPr>
          <a:lstStyle/>
          <a:p>
            <a:pPr>
              <a:lnSpc>
                <a:spcPct val="150000"/>
              </a:lnSpc>
            </a:pPr>
            <a:r>
              <a:rPr lang="en-US" sz="1800" b="1" dirty="0">
                <a:latin typeface="Times New Roman" panose="02020603050405020304" pitchFamily="18" charset="0"/>
                <a:cs typeface="Times New Roman" panose="02020603050405020304" pitchFamily="18" charset="0"/>
              </a:rPr>
              <a:t>Accuracy Issues</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Contextual Misunderstanding:</a:t>
            </a:r>
            <a:r>
              <a:rPr lang="en-US" sz="1800" dirty="0">
                <a:latin typeface="Times New Roman" panose="02020603050405020304" pitchFamily="18" charset="0"/>
                <a:cs typeface="Times New Roman" panose="02020603050405020304" pitchFamily="18" charset="0"/>
              </a:rPr>
              <a:t> Sentiment analysis algorithms may struggle with context, leading to misinterpretation of sentiments. For example, sarcasm or irony can be challenging to detect.</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Ambiguity in Language:</a:t>
            </a:r>
            <a:r>
              <a:rPr lang="en-US" sz="1800" dirty="0">
                <a:latin typeface="Times New Roman" panose="02020603050405020304" pitchFamily="18" charset="0"/>
                <a:cs typeface="Times New Roman" panose="02020603050405020304" pitchFamily="18" charset="0"/>
              </a:rPr>
              <a:t> Words or phrases with multiple meanings can result in incorrect sentiment classification. For example, “sick” might be positive in a slang context but negative in a medical context.</a:t>
            </a:r>
          </a:p>
          <a:p>
            <a:pPr>
              <a:lnSpc>
                <a:spcPct val="150000"/>
              </a:lnSpc>
            </a:pPr>
            <a:r>
              <a:rPr lang="en-US" sz="1800" b="1" dirty="0">
                <a:latin typeface="Times New Roman" panose="02020603050405020304" pitchFamily="18" charset="0"/>
                <a:cs typeface="Times New Roman" panose="02020603050405020304" pitchFamily="18" charset="0"/>
              </a:rPr>
              <a:t>Language and Cultural Variability</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Multiple Languages:</a:t>
            </a:r>
            <a:r>
              <a:rPr lang="en-US" sz="1800" dirty="0">
                <a:latin typeface="Times New Roman" panose="02020603050405020304" pitchFamily="18" charset="0"/>
                <a:cs typeface="Times New Roman" panose="02020603050405020304" pitchFamily="18" charset="0"/>
              </a:rPr>
              <a:t> Sentiment analysis models trained on one language may not perform well on others. Adapting models to handle different languages and dialects can be complex.</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Cultural Differences:</a:t>
            </a:r>
            <a:r>
              <a:rPr lang="en-US" sz="1800" dirty="0">
                <a:latin typeface="Times New Roman" panose="02020603050405020304" pitchFamily="18" charset="0"/>
                <a:cs typeface="Times New Roman" panose="02020603050405020304" pitchFamily="18" charset="0"/>
              </a:rPr>
              <a:t> Sentiment expressions can vary greatly across cultures, making it hard to generalize sentiment analysis across diverse user bases.</a:t>
            </a:r>
          </a:p>
          <a:p>
            <a:pPr>
              <a:buFont typeface="Arial" panose="020B0604020202020204" pitchFamily="34" charset="0"/>
              <a:buChar char="•"/>
            </a:pPr>
            <a:endParaRPr lang="en-US" dirty="0"/>
          </a:p>
          <a:p>
            <a:endParaRPr lang="en-IN" dirty="0"/>
          </a:p>
        </p:txBody>
      </p:sp>
    </p:spTree>
    <p:extLst>
      <p:ext uri="{BB962C8B-B14F-4D97-AF65-F5344CB8AC3E}">
        <p14:creationId xmlns:p14="http://schemas.microsoft.com/office/powerpoint/2010/main" val="34746336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A6A7BB2-4E9B-A901-BBDD-897A551FFFD7}"/>
              </a:ext>
            </a:extLst>
          </p:cNvPr>
          <p:cNvSpPr>
            <a:spLocks noGrp="1"/>
          </p:cNvSpPr>
          <p:nvPr>
            <p:ph idx="4294967295"/>
          </p:nvPr>
        </p:nvSpPr>
        <p:spPr>
          <a:xfrm>
            <a:off x="0" y="433388"/>
            <a:ext cx="10175875" cy="5635625"/>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Data Quality and Preprocessing</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Noise in Data:</a:t>
            </a:r>
            <a:r>
              <a:rPr lang="en-US" sz="1800" dirty="0">
                <a:latin typeface="Times New Roman" panose="02020603050405020304" pitchFamily="18" charset="0"/>
                <a:cs typeface="Times New Roman" panose="02020603050405020304" pitchFamily="18" charset="0"/>
              </a:rPr>
              <a:t> User-generated content can be noisy, with spelling mistakes, slang, and informal language that complicate analysis.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Preprocessing Challenges:</a:t>
            </a:r>
            <a:r>
              <a:rPr lang="en-US" sz="1800" dirty="0">
                <a:latin typeface="Times New Roman" panose="02020603050405020304" pitchFamily="18" charset="0"/>
                <a:cs typeface="Times New Roman" panose="02020603050405020304" pitchFamily="18" charset="0"/>
              </a:rPr>
              <a:t> Cleaning and normalizing text data might lead to loss of important contextual information.</a:t>
            </a:r>
          </a:p>
          <a:p>
            <a:pPr algn="just">
              <a:lnSpc>
                <a:spcPct val="150000"/>
              </a:lnSpc>
            </a:pPr>
            <a:endParaRPr lang="en-IN" sz="1800" dirty="0">
              <a:latin typeface="Times New Roman" panose="02020603050405020304" pitchFamily="18" charset="0"/>
              <a:cs typeface="Times New Roman" panose="02020603050405020304" pitchFamily="18" charset="0"/>
            </a:endParaRPr>
          </a:p>
          <a:p>
            <a:pPr algn="just">
              <a:lnSpc>
                <a:spcPct val="150000"/>
              </a:lnSpc>
            </a:pPr>
            <a:r>
              <a:rPr lang="en-US" sz="1800" b="1" dirty="0">
                <a:latin typeface="Times New Roman" panose="02020603050405020304" pitchFamily="18" charset="0"/>
                <a:cs typeface="Times New Roman" panose="02020603050405020304" pitchFamily="18" charset="0"/>
              </a:rPr>
              <a:t>Handling Ambiguous or Mixed Sentiments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Mixed Reviews:</a:t>
            </a:r>
            <a:r>
              <a:rPr lang="en-US" sz="1800" dirty="0">
                <a:latin typeface="Times New Roman" panose="02020603050405020304" pitchFamily="18" charset="0"/>
                <a:cs typeface="Times New Roman" panose="02020603050405020304" pitchFamily="18" charset="0"/>
              </a:rPr>
              <a:t> Many reviews contain a mix of positive and negative sentiments, making it difficult to assign a single rating.</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Subjectivity:</a:t>
            </a:r>
            <a:r>
              <a:rPr lang="en-US" sz="1800" dirty="0">
                <a:latin typeface="Times New Roman" panose="02020603050405020304" pitchFamily="18" charset="0"/>
                <a:cs typeface="Times New Roman" panose="02020603050405020304" pitchFamily="18" charset="0"/>
              </a:rPr>
              <a:t> Different individuals may have varying perceptions of the same product or feature, affecting the overall sentiment analysis.</a:t>
            </a:r>
          </a:p>
          <a:p>
            <a:endParaRPr lang="en-IN" dirty="0"/>
          </a:p>
        </p:txBody>
      </p:sp>
    </p:spTree>
    <p:extLst>
      <p:ext uri="{BB962C8B-B14F-4D97-AF65-F5344CB8AC3E}">
        <p14:creationId xmlns:p14="http://schemas.microsoft.com/office/powerpoint/2010/main" val="2499599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01BFAE-273B-B8B7-07FA-EA7979756D95}"/>
              </a:ext>
            </a:extLst>
          </p:cNvPr>
          <p:cNvSpPr>
            <a:spLocks noGrp="1"/>
          </p:cNvSpPr>
          <p:nvPr>
            <p:ph type="title" idx="4294967295"/>
          </p:nvPr>
        </p:nvSpPr>
        <p:spPr>
          <a:xfrm>
            <a:off x="0" y="-544513"/>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xmlns="" id="{2E5FBBBC-B1A9-4C5C-65C4-32E85EDE8EA5}"/>
              </a:ext>
            </a:extLst>
          </p:cNvPr>
          <p:cNvSpPr>
            <a:spLocks noGrp="1"/>
          </p:cNvSpPr>
          <p:nvPr>
            <p:ph idx="4294967295"/>
          </p:nvPr>
        </p:nvSpPr>
        <p:spPr>
          <a:xfrm>
            <a:off x="0" y="904875"/>
            <a:ext cx="10260013" cy="5214938"/>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However, those types of online data have several flaws that potentially hinder the process of sentiment analysis. The first flaw is that since people can freely post their own content, the quality of their opinions cannot be guaranteed.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instead of sharing topic-related opinions, online spammers post spam on forums. Some spam are meaningless at all, while others have irrelevant opinions also known as fake opinions [10-12].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second flaw is that ground truth of such online data is not always available. A ground truth is more like a tag of a certain opinion, indicating whether the opinion is positive, negative, or neutral. The Stanford Sentiment 140 Tweet Corpus [13] is one of the  datasets that has ground truth and is also public available.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corpus contains 1.6 million machine-tagged Twitter messages. Each message is tagged based on the emoticons (as positive, as negative) discovered inside the message.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910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EB73D0-C273-11E9-F8EA-E2B01607CEB9}"/>
              </a:ext>
            </a:extLst>
          </p:cNvPr>
          <p:cNvSpPr>
            <a:spLocks noGrp="1"/>
          </p:cNvSpPr>
          <p:nvPr>
            <p:ph type="title" idx="4294967295"/>
          </p:nvPr>
        </p:nvSpPr>
        <p:spPr>
          <a:xfrm>
            <a:off x="0" y="-615950"/>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xmlns="" id="{7E26F5DC-AB11-20BC-B0EC-9F615F3B874C}"/>
              </a:ext>
            </a:extLst>
          </p:cNvPr>
          <p:cNvSpPr>
            <a:spLocks noGrp="1"/>
          </p:cNvSpPr>
          <p:nvPr>
            <p:ph idx="4294967295"/>
          </p:nvPr>
        </p:nvSpPr>
        <p:spPr>
          <a:xfrm>
            <a:off x="0" y="1004888"/>
            <a:ext cx="9967913" cy="4845050"/>
          </a:xfrm>
        </p:spPr>
        <p:txBody>
          <a:bodyPr>
            <a:normAutofit lnSpcReduction="10000"/>
          </a:bodyPr>
          <a:lstStyle/>
          <a:p>
            <a:pPr algn="just">
              <a:lnSpc>
                <a:spcPct val="150000"/>
              </a:lnSpc>
            </a:pPr>
            <a:r>
              <a:rPr lang="en-US" sz="1800" b="1" dirty="0">
                <a:latin typeface="Times New Roman" panose="02020603050405020304" pitchFamily="18" charset="0"/>
                <a:cs typeface="Times New Roman" panose="02020603050405020304" pitchFamily="18" charset="0"/>
              </a:rPr>
              <a:t>Real-Time Feedback</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Immediate Insights:</a:t>
            </a:r>
            <a:r>
              <a:rPr lang="en-US" sz="1800" dirty="0">
                <a:latin typeface="Times New Roman" panose="02020603050405020304" pitchFamily="18" charset="0"/>
                <a:cs typeface="Times New Roman" panose="02020603050405020304" pitchFamily="18" charset="0"/>
              </a:rPr>
              <a:t> Sentiment analysis can process customer reviews and feedback quickly, providing near-instantaneous insights into product performance and consumer satisfaction.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Timely Adjustments:</a:t>
            </a:r>
            <a:r>
              <a:rPr lang="en-US" sz="1800" dirty="0">
                <a:latin typeface="Times New Roman" panose="02020603050405020304" pitchFamily="18" charset="0"/>
                <a:cs typeface="Times New Roman" panose="02020603050405020304" pitchFamily="18" charset="0"/>
              </a:rPr>
              <a:t> Businesses can respond to issues or trends in real time, allowing for faster adjustments and improvements.</a:t>
            </a:r>
          </a:p>
          <a:p>
            <a:pPr algn="just">
              <a:lnSpc>
                <a:spcPct val="150000"/>
              </a:lnSpc>
            </a:pPr>
            <a:r>
              <a:rPr lang="en-US" sz="1800" b="1" dirty="0">
                <a:latin typeface="Times New Roman" panose="02020603050405020304" pitchFamily="18" charset="0"/>
                <a:cs typeface="Times New Roman" panose="02020603050405020304" pitchFamily="18" charset="0"/>
              </a:rPr>
              <a:t>Scalability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Handling Large Volumes:</a:t>
            </a:r>
            <a:r>
              <a:rPr lang="en-US" sz="1800" dirty="0">
                <a:latin typeface="Times New Roman" panose="02020603050405020304" pitchFamily="18" charset="0"/>
                <a:cs typeface="Times New Roman" panose="02020603050405020304" pitchFamily="18" charset="0"/>
              </a:rPr>
              <a:t> Sentiment analysis can efficiently process vast amounts of data, including thousands of reviews or social media posts, which would be impractical to analyze manually.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Automated Analysis:</a:t>
            </a:r>
            <a:r>
              <a:rPr lang="en-US" sz="1800" dirty="0">
                <a:latin typeface="Times New Roman" panose="02020603050405020304" pitchFamily="18" charset="0"/>
                <a:cs typeface="Times New Roman" panose="02020603050405020304" pitchFamily="18" charset="0"/>
              </a:rPr>
              <a:t> Automation reduces the need for manual labor and speeds up the analysis process.</a:t>
            </a:r>
          </a:p>
          <a:p>
            <a:pPr>
              <a:buFont typeface="Arial" panose="020B0604020202020204" pitchFamily="34" charset="0"/>
              <a:buChar char="•"/>
            </a:pPr>
            <a:endParaRPr lang="en-US" dirty="0"/>
          </a:p>
          <a:p>
            <a:pPr>
              <a:buFont typeface="Arial" panose="020B0604020202020204" pitchFamily="34" charset="0"/>
              <a:buChar char="•"/>
            </a:pPr>
            <a:endParaRPr lang="en-US" dirty="0"/>
          </a:p>
          <a:p>
            <a:endParaRPr lang="en-IN" dirty="0"/>
          </a:p>
        </p:txBody>
      </p:sp>
    </p:spTree>
    <p:extLst>
      <p:ext uri="{BB962C8B-B14F-4D97-AF65-F5344CB8AC3E}">
        <p14:creationId xmlns:p14="http://schemas.microsoft.com/office/powerpoint/2010/main" val="163723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AB841B2-11F7-E375-CEA6-C48900C19C89}"/>
              </a:ext>
            </a:extLst>
          </p:cNvPr>
          <p:cNvSpPr>
            <a:spLocks noGrp="1"/>
          </p:cNvSpPr>
          <p:nvPr>
            <p:ph idx="4294967295"/>
          </p:nvPr>
        </p:nvSpPr>
        <p:spPr>
          <a:xfrm>
            <a:off x="0" y="536575"/>
            <a:ext cx="10248900" cy="5178425"/>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Cost-Effective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Reduced Labor Costs:</a:t>
            </a:r>
            <a:r>
              <a:rPr lang="en-US" sz="1800" dirty="0">
                <a:latin typeface="Times New Roman" panose="02020603050405020304" pitchFamily="18" charset="0"/>
                <a:cs typeface="Times New Roman" panose="02020603050405020304" pitchFamily="18" charset="0"/>
              </a:rPr>
              <a:t> By automating the sentiment analysis process, businesses can save on the cost of manual review and analysis.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Efficient Resource Allocation:</a:t>
            </a:r>
            <a:r>
              <a:rPr lang="en-US" sz="1800" dirty="0">
                <a:latin typeface="Times New Roman" panose="02020603050405020304" pitchFamily="18" charset="0"/>
                <a:cs typeface="Times New Roman" panose="02020603050405020304" pitchFamily="18" charset="0"/>
              </a:rPr>
              <a:t> Automated tools can help focus resources on areas that require human intervention, such as addressing specific customer concerns.</a:t>
            </a:r>
          </a:p>
          <a:p>
            <a:pPr algn="just">
              <a:lnSpc>
                <a:spcPct val="150000"/>
              </a:lnSpc>
            </a:pPr>
            <a:r>
              <a:rPr lang="en-US" sz="1800" b="1" dirty="0">
                <a:latin typeface="Times New Roman" panose="02020603050405020304" pitchFamily="18" charset="0"/>
                <a:cs typeface="Times New Roman" panose="02020603050405020304" pitchFamily="18" charset="0"/>
              </a:rPr>
              <a:t>Enhanced Customer Understanding</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Detailed Insights:</a:t>
            </a:r>
            <a:r>
              <a:rPr lang="en-US" sz="1800" dirty="0">
                <a:latin typeface="Times New Roman" panose="02020603050405020304" pitchFamily="18" charset="0"/>
                <a:cs typeface="Times New Roman" panose="02020603050405020304" pitchFamily="18" charset="0"/>
              </a:rPr>
              <a:t> Sentiment analysis helps businesses understand not just overall satisfaction but also specific aspects that customers like or dislike.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Trend Identification:</a:t>
            </a:r>
            <a:r>
              <a:rPr lang="en-US" sz="1800" dirty="0">
                <a:latin typeface="Times New Roman" panose="02020603050405020304" pitchFamily="18" charset="0"/>
                <a:cs typeface="Times New Roman" panose="02020603050405020304" pitchFamily="18" charset="0"/>
              </a:rPr>
              <a:t> It enables the identification of emerging trends and patterns in customer opinions over time.</a:t>
            </a:r>
          </a:p>
          <a:p>
            <a:endParaRPr lang="en-IN" dirty="0"/>
          </a:p>
        </p:txBody>
      </p:sp>
    </p:spTree>
    <p:extLst>
      <p:ext uri="{BB962C8B-B14F-4D97-AF65-F5344CB8AC3E}">
        <p14:creationId xmlns:p14="http://schemas.microsoft.com/office/powerpoint/2010/main" val="9774084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BA7974C-8ACA-FC2B-2FB7-E3432F036CE7}"/>
              </a:ext>
            </a:extLst>
          </p:cNvPr>
          <p:cNvSpPr>
            <a:spLocks noGrp="1"/>
          </p:cNvSpPr>
          <p:nvPr>
            <p:ph type="title" idx="4294967295"/>
          </p:nvPr>
        </p:nvSpPr>
        <p:spPr>
          <a:xfrm>
            <a:off x="0" y="-554038"/>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xmlns="" id="{D3C76E5E-F43F-867E-618F-BD543169F337}"/>
              </a:ext>
            </a:extLst>
          </p:cNvPr>
          <p:cNvSpPr>
            <a:spLocks noGrp="1"/>
          </p:cNvSpPr>
          <p:nvPr>
            <p:ph idx="4294967295"/>
          </p:nvPr>
        </p:nvSpPr>
        <p:spPr>
          <a:xfrm>
            <a:off x="0" y="1046163"/>
            <a:ext cx="10415588" cy="5000625"/>
          </a:xfrm>
        </p:spPr>
        <p:txBody>
          <a:bodyPr>
            <a:normAutofit fontScale="925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Every single day huge amount of information, reviews or opinions are getting stored in the websites of social media or eservices in the form of raw data. To work with those raw data proper methods required.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Most of the methods either focus on verbs, nouns, adverbs or adjectives. Although a recent study has shown that combination of adverbs and adjectives in sentiment analysis is better than adjectives alone [8].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But no work has focused on all the possible combinations of adverbs, adjectives and verbs. This paper presents the theoretical analysis of some well-known methods or proposal of Sentiment Analysis.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Both the advantages and disadvantages of the discussed methods are considered to add new features in the proposed approach. The new approach follows machine learning technique at document level with combination of adjectives, adverbs, and verbs.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44442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1B1DAB8-7E30-AD30-C5A3-C756BF38F2B2}"/>
              </a:ext>
            </a:extLst>
          </p:cNvPr>
          <p:cNvSpPr>
            <a:spLocks noGrp="1"/>
          </p:cNvSpPr>
          <p:nvPr>
            <p:ph idx="4294967295"/>
          </p:nvPr>
        </p:nvSpPr>
        <p:spPr>
          <a:xfrm>
            <a:off x="0" y="671513"/>
            <a:ext cx="9950450" cy="40354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following combinations are taken into for analysis, adverbs-adjectives, adverbs-verbs, adjectives-verbs and adverbs-adjectives-verbs along with adverbs, adjectives and verbs.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Standard classifier like Naive Bayes (NB), Linear Model and Decision Tree are used to deduct result and for analysis.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section presents the classification of Sentiment Analysis followed by detailed revision of the existing methods related to sentiment analysis.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95239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421075-6ABB-B2B0-2AFF-2AE87D0D8F59}"/>
              </a:ext>
            </a:extLst>
          </p:cNvPr>
          <p:cNvSpPr>
            <a:spLocks noGrp="1"/>
          </p:cNvSpPr>
          <p:nvPr>
            <p:ph type="title" idx="4294967295"/>
          </p:nvPr>
        </p:nvSpPr>
        <p:spPr>
          <a:xfrm>
            <a:off x="0" y="-34607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xmlns="" id="{BFB025A1-9DCE-92D5-32D3-F714F37F9B28}"/>
              </a:ext>
            </a:extLst>
          </p:cNvPr>
          <p:cNvSpPr>
            <a:spLocks noGrp="1"/>
          </p:cNvSpPr>
          <p:nvPr>
            <p:ph idx="4294967295"/>
          </p:nvPr>
        </p:nvSpPr>
        <p:spPr>
          <a:xfrm>
            <a:off x="0" y="1417638"/>
            <a:ext cx="10058400" cy="4022725"/>
          </a:xfrm>
        </p:spPr>
        <p:txBody>
          <a:bodyPr>
            <a:normAutofit/>
          </a:bodyPr>
          <a:lstStyle/>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Data Collection Module</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Data Preprocessing Module</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Feature Extraction Module</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Sentiment Analysis Module</a:t>
            </a:r>
          </a:p>
        </p:txBody>
      </p:sp>
    </p:spTree>
    <p:extLst>
      <p:ext uri="{BB962C8B-B14F-4D97-AF65-F5344CB8AC3E}">
        <p14:creationId xmlns:p14="http://schemas.microsoft.com/office/powerpoint/2010/main" val="38310086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1F81E0-0723-88CA-F58C-6645C97B2237}"/>
              </a:ext>
            </a:extLst>
          </p:cNvPr>
          <p:cNvSpPr>
            <a:spLocks noGrp="1"/>
          </p:cNvSpPr>
          <p:nvPr>
            <p:ph type="title" idx="4294967295"/>
          </p:nvPr>
        </p:nvSpPr>
        <p:spPr>
          <a:xfrm>
            <a:off x="0" y="0"/>
            <a:ext cx="10058400" cy="1449388"/>
          </a:xfrm>
        </p:spPr>
        <p:txBody>
          <a:bodyPr/>
          <a:lstStyle/>
          <a:p>
            <a:r>
              <a:rPr lang="en-IN" sz="3300" b="1" dirty="0">
                <a:latin typeface="Times New Roman" panose="02020603050405020304" pitchFamily="18" charset="0"/>
                <a:cs typeface="Times New Roman" panose="02020603050405020304" pitchFamily="18" charset="0"/>
              </a:rPr>
              <a:t>Data Collection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E30FBD82-D518-35EF-02F3-9B77B7849CE5}"/>
              </a:ext>
            </a:extLst>
          </p:cNvPr>
          <p:cNvSpPr>
            <a:spLocks noGrp="1"/>
          </p:cNvSpPr>
          <p:nvPr>
            <p:ph idx="4294967295"/>
          </p:nvPr>
        </p:nvSpPr>
        <p:spPr>
          <a:xfrm>
            <a:off x="0" y="1449388"/>
            <a:ext cx="8880475" cy="3889375"/>
          </a:xfrm>
        </p:spPr>
        <p:txBody>
          <a:bodyPr>
            <a:normAutofit/>
          </a:bodyPr>
          <a:lstStyle/>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Sources: </a:t>
            </a:r>
            <a:r>
              <a:rPr lang="en-US" sz="1800" dirty="0">
                <a:latin typeface="Times New Roman" panose="02020603050405020304" pitchFamily="18" charset="0"/>
                <a:cs typeface="Times New Roman" panose="02020603050405020304" pitchFamily="18" charset="0"/>
              </a:rPr>
              <a:t>Integrates with multiple data sources such as e-commerce platforms, social media, forums, and customer feedback systems.</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Aggregation: </a:t>
            </a:r>
            <a:r>
              <a:rPr lang="en-US" sz="1800" dirty="0">
                <a:latin typeface="Times New Roman" panose="02020603050405020304" pitchFamily="18" charset="0"/>
                <a:cs typeface="Times New Roman" panose="02020603050405020304" pitchFamily="18" charset="0"/>
              </a:rPr>
              <a:t>Gathers and consolidates review data, ratings, and feedback from various sources.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49231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1AAFDDA-948D-D252-6C59-ECB055121823}"/>
              </a:ext>
            </a:extLst>
          </p:cNvPr>
          <p:cNvSpPr>
            <a:spLocks noGrp="1"/>
          </p:cNvSpPr>
          <p:nvPr>
            <p:ph type="title" idx="4294967295"/>
          </p:nvPr>
        </p:nvSpPr>
        <p:spPr>
          <a:xfrm>
            <a:off x="0" y="0"/>
            <a:ext cx="10058400" cy="1449388"/>
          </a:xfrm>
        </p:spPr>
        <p:txBody>
          <a:bodyPr/>
          <a:lstStyle/>
          <a:p>
            <a:r>
              <a:rPr lang="en-IN" sz="3300" b="1" dirty="0">
                <a:latin typeface="Times New Roman" panose="02020603050405020304" pitchFamily="18" charset="0"/>
                <a:cs typeface="Times New Roman" panose="02020603050405020304" pitchFamily="18" charset="0"/>
              </a:rPr>
              <a:t>Data Preprocessing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E078334B-5953-B2E1-25A5-791964C466F6}"/>
              </a:ext>
            </a:extLst>
          </p:cNvPr>
          <p:cNvSpPr>
            <a:spLocks noGrp="1"/>
          </p:cNvSpPr>
          <p:nvPr>
            <p:ph idx="4294967295"/>
          </p:nvPr>
        </p:nvSpPr>
        <p:spPr>
          <a:xfrm>
            <a:off x="0" y="1189038"/>
            <a:ext cx="9269413" cy="4068762"/>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Text Cleaning</a:t>
            </a:r>
            <a:r>
              <a:rPr lang="en-US" sz="1800" dirty="0">
                <a:latin typeface="Times New Roman" panose="02020603050405020304" pitchFamily="18" charset="0"/>
                <a:cs typeface="Times New Roman" panose="02020603050405020304" pitchFamily="18" charset="0"/>
              </a:rPr>
              <a:t>: Removes noise from the text data, such as special characters, HTML tags, and irrelevant information.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Normalization: </a:t>
            </a:r>
            <a:r>
              <a:rPr lang="en-US" sz="1800" dirty="0">
                <a:latin typeface="Times New Roman" panose="02020603050405020304" pitchFamily="18" charset="0"/>
                <a:cs typeface="Times New Roman" panose="02020603050405020304" pitchFamily="18" charset="0"/>
              </a:rPr>
              <a:t>Converts text to a uniform format, including lowercasing, removing stop words, and correcting misspellings.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Tokenization: </a:t>
            </a:r>
            <a:r>
              <a:rPr lang="en-US" sz="1800" dirty="0">
                <a:latin typeface="Times New Roman" panose="02020603050405020304" pitchFamily="18" charset="0"/>
                <a:cs typeface="Times New Roman" panose="02020603050405020304" pitchFamily="18" charset="0"/>
              </a:rPr>
              <a:t>Splits text into tokens (words or phrases) for analysis.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45459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33C778-947A-CB26-1AF0-C811F7F116CD}"/>
              </a:ext>
            </a:extLst>
          </p:cNvPr>
          <p:cNvSpPr>
            <a:spLocks noGrp="1"/>
          </p:cNvSpPr>
          <p:nvPr>
            <p:ph type="title" idx="4294967295"/>
          </p:nvPr>
        </p:nvSpPr>
        <p:spPr>
          <a:xfrm>
            <a:off x="0" y="0"/>
            <a:ext cx="10058400" cy="1449388"/>
          </a:xfrm>
        </p:spPr>
        <p:txBody>
          <a:bodyPr/>
          <a:lstStyle/>
          <a:p>
            <a:r>
              <a:rPr lang="en-IN" sz="3300" b="1" dirty="0">
                <a:latin typeface="Times New Roman" panose="02020603050405020304" pitchFamily="18" charset="0"/>
                <a:cs typeface="Times New Roman" panose="02020603050405020304" pitchFamily="18" charset="0"/>
              </a:rPr>
              <a:t>Feature Extraction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BCE9099C-4E09-F13A-B270-9E3D5D6B9A01}"/>
              </a:ext>
            </a:extLst>
          </p:cNvPr>
          <p:cNvSpPr>
            <a:spLocks noGrp="1"/>
          </p:cNvSpPr>
          <p:nvPr>
            <p:ph idx="4294967295"/>
          </p:nvPr>
        </p:nvSpPr>
        <p:spPr>
          <a:xfrm>
            <a:off x="0" y="1233488"/>
            <a:ext cx="9129713" cy="3962400"/>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Text Representation: </a:t>
            </a:r>
            <a:r>
              <a:rPr lang="en-US" sz="1800" dirty="0">
                <a:latin typeface="Times New Roman" panose="02020603050405020304" pitchFamily="18" charset="0"/>
                <a:cs typeface="Times New Roman" panose="02020603050405020304" pitchFamily="18" charset="0"/>
              </a:rPr>
              <a:t>Converts text data into numerical format using techniques like TF-IDF (Term Frequency-Inverse Document Frequency) or embeddings (Word2Vec, </a:t>
            </a:r>
            <a:r>
              <a:rPr lang="en-US" sz="1800" dirty="0" err="1">
                <a:latin typeface="Times New Roman" panose="02020603050405020304" pitchFamily="18" charset="0"/>
                <a:cs typeface="Times New Roman" panose="02020603050405020304" pitchFamily="18" charset="0"/>
              </a:rPr>
              <a:t>GloVe</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Sentiment Features: </a:t>
            </a:r>
            <a:r>
              <a:rPr lang="en-US" sz="1800" dirty="0">
                <a:latin typeface="Times New Roman" panose="02020603050405020304" pitchFamily="18" charset="0"/>
                <a:cs typeface="Times New Roman" panose="02020603050405020304" pitchFamily="18" charset="0"/>
              </a:rPr>
              <a:t>Extracts features relevant to sentiment analysis, such as sentiment lexicons, emotion indicators, and subjectivity scores.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13079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44F00E0-2766-B515-4A4E-D8F331B44B97}"/>
              </a:ext>
            </a:extLst>
          </p:cNvPr>
          <p:cNvSpPr>
            <a:spLocks noGrp="1"/>
          </p:cNvSpPr>
          <p:nvPr>
            <p:ph type="title" idx="4294967295"/>
          </p:nvPr>
        </p:nvSpPr>
        <p:spPr>
          <a:xfrm>
            <a:off x="0" y="0"/>
            <a:ext cx="10058400" cy="1449388"/>
          </a:xfrm>
        </p:spPr>
        <p:txBody>
          <a:bodyPr/>
          <a:lstStyle/>
          <a:p>
            <a:r>
              <a:rPr lang="en-IN" sz="3300" b="1" dirty="0">
                <a:latin typeface="Times New Roman" panose="02020603050405020304" pitchFamily="18" charset="0"/>
                <a:cs typeface="Times New Roman" panose="02020603050405020304" pitchFamily="18" charset="0"/>
              </a:rPr>
              <a:t>Sentiment Analysis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C25A713F-32B9-23CE-0A00-415C42BEF0E9}"/>
              </a:ext>
            </a:extLst>
          </p:cNvPr>
          <p:cNvSpPr>
            <a:spLocks noGrp="1"/>
          </p:cNvSpPr>
          <p:nvPr>
            <p:ph idx="4294967295"/>
          </p:nvPr>
        </p:nvSpPr>
        <p:spPr>
          <a:xfrm>
            <a:off x="0" y="1077913"/>
            <a:ext cx="10058400" cy="4022725"/>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Lexicon-Based Analysis: </a:t>
            </a:r>
            <a:r>
              <a:rPr lang="en-US" sz="1800" dirty="0">
                <a:latin typeface="Times New Roman" panose="02020603050405020304" pitchFamily="18" charset="0"/>
                <a:cs typeface="Times New Roman" panose="02020603050405020304" pitchFamily="18" charset="0"/>
              </a:rPr>
              <a:t>Utilizes predefined lists of words with associated sentiment scores to determine the sentiment of the text.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Machine Learning Models: </a:t>
            </a:r>
            <a:r>
              <a:rPr lang="en-US" sz="1800" dirty="0">
                <a:latin typeface="Times New Roman" panose="02020603050405020304" pitchFamily="18" charset="0"/>
                <a:cs typeface="Times New Roman" panose="02020603050405020304" pitchFamily="18" charset="0"/>
              </a:rPr>
              <a:t>Applies supervised learning models (e.g., Naive Bayes, SVM) trained on labeled datasets to classify sentiment.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Deep Learning Models: </a:t>
            </a:r>
            <a:r>
              <a:rPr lang="en-US" sz="1800" dirty="0">
                <a:latin typeface="Times New Roman" panose="02020603050405020304" pitchFamily="18" charset="0"/>
                <a:cs typeface="Times New Roman" panose="02020603050405020304" pitchFamily="18" charset="0"/>
              </a:rPr>
              <a:t>Uses advanced models like LSTM, GRU, BERT, or GPT for more nuanced sentiment understanding.</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Aspect-Based Sentiment Analysis: </a:t>
            </a:r>
            <a:r>
              <a:rPr lang="en-US" sz="1800" dirty="0">
                <a:latin typeface="Times New Roman" panose="02020603050405020304" pitchFamily="18" charset="0"/>
                <a:cs typeface="Times New Roman" panose="02020603050405020304" pitchFamily="18" charset="0"/>
              </a:rPr>
              <a:t>Analyzes sentiments related to specific aspects or features of the product.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01856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CE1AAD-9C36-D5B4-5B62-77BAB78185DA}"/>
              </a:ext>
            </a:extLst>
          </p:cNvPr>
          <p:cNvSpPr>
            <a:spLocks noGrp="1"/>
          </p:cNvSpPr>
          <p:nvPr>
            <p:ph type="title" idx="4294967295"/>
          </p:nvPr>
        </p:nvSpPr>
        <p:spPr>
          <a:xfrm>
            <a:off x="0" y="-460375"/>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xmlns="" id="{A9886963-216B-45F2-059A-E29E16C4A5D4}"/>
              </a:ext>
            </a:extLst>
          </p:cNvPr>
          <p:cNvSpPr>
            <a:spLocks noGrp="1"/>
          </p:cNvSpPr>
          <p:nvPr>
            <p:ph idx="4294967295"/>
          </p:nvPr>
        </p:nvSpPr>
        <p:spPr>
          <a:xfrm>
            <a:off x="0" y="1295400"/>
            <a:ext cx="8767763" cy="3900488"/>
          </a:xfrm>
        </p:spPr>
        <p:txBody>
          <a:bodyPr>
            <a:normAutofit lnSpcReduction="10000"/>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6872382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E855DBD-7838-A969-D073-1D2C8D73A856}"/>
              </a:ext>
            </a:extLst>
          </p:cNvPr>
          <p:cNvSpPr>
            <a:spLocks noGrp="1"/>
          </p:cNvSpPr>
          <p:nvPr>
            <p:ph type="title" idx="4294967295"/>
          </p:nvPr>
        </p:nvSpPr>
        <p:spPr>
          <a:xfrm>
            <a:off x="0" y="-4603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xmlns="" id="{A5DF848F-A59F-65D2-304C-B1BE6D122CB6}"/>
              </a:ext>
            </a:extLst>
          </p:cNvPr>
          <p:cNvSpPr>
            <a:spLocks noGrp="1"/>
          </p:cNvSpPr>
          <p:nvPr>
            <p:ph idx="4294967295"/>
          </p:nvPr>
        </p:nvSpPr>
        <p:spPr>
          <a:xfrm>
            <a:off x="0" y="1274763"/>
            <a:ext cx="9674225" cy="4522787"/>
          </a:xfrm>
        </p:spPr>
        <p:txBody>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9050561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C5330E-B07F-C51F-54FA-E2BF1B6F7BF5}"/>
              </a:ext>
            </a:extLst>
          </p:cNvPr>
          <p:cNvSpPr>
            <a:spLocks noGrp="1"/>
          </p:cNvSpPr>
          <p:nvPr>
            <p:ph type="title" idx="4294967295"/>
          </p:nvPr>
        </p:nvSpPr>
        <p:spPr>
          <a:xfrm>
            <a:off x="0" y="-460375"/>
            <a:ext cx="10058400" cy="1449388"/>
          </a:xfrm>
        </p:spPr>
        <p:txBody>
          <a:bodyPr/>
          <a:lstStyle/>
          <a:p>
            <a:r>
              <a:rPr lang="en-IN" dirty="0"/>
              <a:t>Database </a:t>
            </a:r>
          </a:p>
        </p:txBody>
      </p:sp>
      <p:sp>
        <p:nvSpPr>
          <p:cNvPr id="3" name="Content Placeholder 2">
            <a:extLst>
              <a:ext uri="{FF2B5EF4-FFF2-40B4-BE49-F238E27FC236}">
                <a16:creationId xmlns:a16="http://schemas.microsoft.com/office/drawing/2014/main" xmlns="" id="{E42D0999-B237-2643-CE1D-7E6A2A47556F}"/>
              </a:ext>
            </a:extLst>
          </p:cNvPr>
          <p:cNvSpPr>
            <a:spLocks noGrp="1"/>
          </p:cNvSpPr>
          <p:nvPr>
            <p:ph idx="4294967295"/>
          </p:nvPr>
        </p:nvSpPr>
        <p:spPr>
          <a:xfrm>
            <a:off x="0" y="1181100"/>
            <a:ext cx="10058400" cy="4022725"/>
          </a:xfrm>
        </p:spPr>
        <p:txBody>
          <a:bodyPr>
            <a:normAutofit lnSpcReduction="10000"/>
          </a:bodyPr>
          <a:lstStyle/>
          <a:p>
            <a:pPr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0782528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CFB7FA-4361-DCA0-F7B4-5FBECB0AF62B}"/>
              </a:ext>
            </a:extLst>
          </p:cNvPr>
          <p:cNvSpPr>
            <a:spLocks noGrp="1"/>
          </p:cNvSpPr>
          <p:nvPr>
            <p:ph type="title" idx="4294967295"/>
          </p:nvPr>
        </p:nvSpPr>
        <p:spPr>
          <a:xfrm>
            <a:off x="0" y="-460375"/>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xmlns="" id="{67903E9C-2C68-68AE-568D-1E9A45C8DEF8}"/>
              </a:ext>
            </a:extLst>
          </p:cNvPr>
          <p:cNvSpPr>
            <a:spLocks noGrp="1"/>
          </p:cNvSpPr>
          <p:nvPr>
            <p:ph idx="4294967295"/>
          </p:nvPr>
        </p:nvSpPr>
        <p:spPr>
          <a:xfrm>
            <a:off x="0" y="1181100"/>
            <a:ext cx="10058400" cy="4616450"/>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0788205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DCB028A-6793-698F-1EE0-657848E5C9F1}"/>
              </a:ext>
            </a:extLst>
          </p:cNvPr>
          <p:cNvSpPr>
            <a:spLocks noGrp="1"/>
          </p:cNvSpPr>
          <p:nvPr>
            <p:ph type="title" idx="4294967295"/>
          </p:nvPr>
        </p:nvSpPr>
        <p:spPr>
          <a:xfrm>
            <a:off x="0" y="-46037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xmlns="" id="{73D137D0-A239-B27B-4ECB-DF6CA981B41A}"/>
              </a:ext>
            </a:extLst>
          </p:cNvPr>
          <p:cNvSpPr>
            <a:spLocks noGrp="1"/>
          </p:cNvSpPr>
          <p:nvPr>
            <p:ph idx="4294967295"/>
          </p:nvPr>
        </p:nvSpPr>
        <p:spPr>
          <a:xfrm>
            <a:off x="1798638" y="1246188"/>
            <a:ext cx="10393362" cy="4019550"/>
          </a:xfrm>
        </p:spPr>
        <p:txBody>
          <a:bodyPr/>
          <a:lstStyle/>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32171650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9408A1-BB08-4B78-283A-A4C82A044A91}"/>
              </a:ext>
            </a:extLst>
          </p:cNvPr>
          <p:cNvSpPr>
            <a:spLocks noGrp="1"/>
          </p:cNvSpPr>
          <p:nvPr>
            <p:ph type="title" idx="4294967295"/>
          </p:nvPr>
        </p:nvSpPr>
        <p:spPr>
          <a:xfrm>
            <a:off x="0" y="-460375"/>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xmlns="" id="{54E89193-12D1-594E-A7C9-616DC9C4AFF6}"/>
              </a:ext>
            </a:extLst>
          </p:cNvPr>
          <p:cNvSpPr>
            <a:spLocks noGrp="1"/>
          </p:cNvSpPr>
          <p:nvPr>
            <p:ph idx="4294967295"/>
          </p:nvPr>
        </p:nvSpPr>
        <p:spPr>
          <a:xfrm>
            <a:off x="2133600" y="1274763"/>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11861054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D5EF5A4-2763-A019-D698-824B95540B7A}"/>
              </a:ext>
            </a:extLst>
          </p:cNvPr>
          <p:cNvSpPr>
            <a:spLocks noGrp="1"/>
          </p:cNvSpPr>
          <p:nvPr>
            <p:ph type="title" idx="4294967295"/>
          </p:nvPr>
        </p:nvSpPr>
        <p:spPr>
          <a:xfrm>
            <a:off x="0" y="-460375"/>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xmlns="" id="{737D193F-6074-ED6A-3322-E82AC67F4E95}"/>
              </a:ext>
            </a:extLst>
          </p:cNvPr>
          <p:cNvSpPr>
            <a:spLocks noGrp="1"/>
          </p:cNvSpPr>
          <p:nvPr>
            <p:ph idx="4294967295"/>
          </p:nvPr>
        </p:nvSpPr>
        <p:spPr>
          <a:xfrm>
            <a:off x="0" y="1149350"/>
            <a:ext cx="10058400" cy="4022725"/>
          </a:xfrm>
        </p:spPr>
        <p:txBody>
          <a:bodyPr>
            <a:normAutofit fontScale="92500" lnSpcReduction="20000"/>
          </a:bodyPr>
          <a:lstStyle/>
          <a:p>
            <a:pPr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Sentiment analysis or opinion mining is a field of study that analyzes people’s sentiments, attitudes, or emotions towards certain entities. </a:t>
            </a:r>
          </a:p>
          <a:p>
            <a:pPr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paper tackles a fundamental problem of sentiment analysis, sentiment polarity categorization. Online product reviews from Amazon.com are selected as data used for this study. </a:t>
            </a:r>
          </a:p>
          <a:p>
            <a:pPr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sentiment polarity categorization process (Figure 2) has been proposed along with detailed descriptions of each step. Experiments for both sentence-level categorization and review-level categorization have been performed.</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258267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39</TotalTime>
  <Words>2243</Words>
  <Application>Microsoft Office PowerPoint</Application>
  <PresentationFormat>Custom</PresentationFormat>
  <Paragraphs>105</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Angles</vt:lpstr>
      <vt:lpstr>PowerPoint Presentation</vt:lpstr>
      <vt:lpstr>Abstract</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Data Collection Module </vt:lpstr>
      <vt:lpstr>Data Preprocessing Module </vt:lpstr>
      <vt:lpstr>Feature Extraction Module </vt:lpstr>
      <vt:lpstr>Sentiment Analysis Module </vt:lpstr>
      <vt:lpstr>Software Details</vt:lpstr>
      <vt:lpstr>Front End</vt:lpstr>
      <vt:lpstr>Database </vt:lpstr>
      <vt:lpstr>Cloud Web Server</vt:lpstr>
      <vt:lpstr>SOFTWARE REQUIREMENTS:</vt:lpstr>
      <vt:lpstr>HARDWARE REQUIREMENTS:</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2</cp:revision>
  <dcterms:created xsi:type="dcterms:W3CDTF">2024-08-14T14:05:59Z</dcterms:created>
  <dcterms:modified xsi:type="dcterms:W3CDTF">2024-09-04T06:23:53Z</dcterms:modified>
</cp:coreProperties>
</file>