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94" d="100"/>
          <a:sy n="94" d="100"/>
        </p:scale>
        <p:origin x="-384" y="-7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rot="10800000">
              <a:off x="0" y="0"/>
              <a:ext cx="842596" cy="5666154"/>
            </a:xfrm>
            <a:prstGeom prst="triangle">
              <a:avLst>
                <a:gd name="adj" fmla="val 10000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lumMod val="7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AB87008-D303-486A-B1C9-D4C9675FEB38}" type="datetimeFigureOut">
              <a:rPr lang="en-IN" smtClean="0"/>
              <a:t>19-08-2024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1A42F0-8BB5-4A69-B7D1-28BC174DAE22}" type="slidenum">
              <a:rPr lang="en-IN" smtClean="0"/>
              <a:t>‹#›</a:t>
            </a:fld>
            <a:endParaRPr lang="en-IN"/>
          </a:p>
        </p:txBody>
      </p:sp>
    </p:spTree>
    <p:extLst>
      <p:ext uri="{BB962C8B-B14F-4D97-AF65-F5344CB8AC3E}">
        <p14:creationId xmlns:p14="http://schemas.microsoft.com/office/powerpoint/2010/main" val="385216374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B87008-D303-486A-B1C9-D4C9675FEB38}" type="datetimeFigureOut">
              <a:rPr lang="en-IN" smtClean="0"/>
              <a:t>19-08-2024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1A42F0-8BB5-4A69-B7D1-28BC174DAE22}" type="slidenum">
              <a:rPr lang="en-IN" smtClean="0"/>
              <a:t>‹#›</a:t>
            </a:fld>
            <a:endParaRPr lang="en-IN"/>
          </a:p>
        </p:txBody>
      </p:sp>
    </p:spTree>
    <p:extLst>
      <p:ext uri="{BB962C8B-B14F-4D97-AF65-F5344CB8AC3E}">
        <p14:creationId xmlns:p14="http://schemas.microsoft.com/office/powerpoint/2010/main" val="290571038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B87008-D303-486A-B1C9-D4C9675FEB38}" type="datetimeFigureOut">
              <a:rPr lang="en-IN" smtClean="0"/>
              <a:t>19-08-2024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1A42F0-8BB5-4A69-B7D1-28BC174DAE22}" type="slidenum">
              <a:rPr lang="en-IN" smtClean="0"/>
              <a:t>‹#›</a:t>
            </a:fld>
            <a:endParaRPr lang="en-IN"/>
          </a:p>
        </p:txBody>
      </p:sp>
    </p:spTree>
    <p:extLst>
      <p:ext uri="{BB962C8B-B14F-4D97-AF65-F5344CB8AC3E}">
        <p14:creationId xmlns:p14="http://schemas.microsoft.com/office/powerpoint/2010/main" val="38182061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DAB87008-D303-486A-B1C9-D4C9675FEB38}" type="datetimeFigureOut">
              <a:rPr lang="en-IN" smtClean="0"/>
              <a:t>19-08-2024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D1A42F0-8BB5-4A69-B7D1-28BC174DAE22}" type="slidenum">
              <a:rPr lang="en-IN" smtClean="0"/>
              <a:t>‹#›</a:t>
            </a:fld>
            <a:endParaRPr lang="en-IN"/>
          </a:p>
        </p:txBody>
      </p:sp>
    </p:spTree>
    <p:extLst>
      <p:ext uri="{BB962C8B-B14F-4D97-AF65-F5344CB8AC3E}">
        <p14:creationId xmlns:p14="http://schemas.microsoft.com/office/powerpoint/2010/main" val="209722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DAB87008-D303-486A-B1C9-D4C9675FEB38}" type="datetimeFigureOut">
              <a:rPr lang="en-IN" smtClean="0"/>
              <a:t>19-08-2024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AD1A42F0-8BB5-4A69-B7D1-28BC174DAE22}" type="slidenum">
              <a:rPr lang="en-IN" smtClean="0"/>
              <a:t>‹#›</a:t>
            </a:fld>
            <a:endParaRPr lang="en-IN"/>
          </a:p>
        </p:txBody>
      </p:sp>
    </p:spTree>
    <p:extLst>
      <p:ext uri="{BB962C8B-B14F-4D97-AF65-F5344CB8AC3E}">
        <p14:creationId xmlns:p14="http://schemas.microsoft.com/office/powerpoint/2010/main" val="329207168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DAB87008-D303-486A-B1C9-D4C9675FEB38}" type="datetimeFigureOut">
              <a:rPr lang="en-IN" smtClean="0"/>
              <a:t>19-08-2024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AD1A42F0-8BB5-4A69-B7D1-28BC174DAE22}" type="slidenum">
              <a:rPr lang="en-IN" smtClean="0"/>
              <a:t>‹#›</a:t>
            </a:fld>
            <a:endParaRPr lang="en-IN"/>
          </a:p>
        </p:txBody>
      </p:sp>
    </p:spTree>
    <p:extLst>
      <p:ext uri="{BB962C8B-B14F-4D97-AF65-F5344CB8AC3E}">
        <p14:creationId xmlns:p14="http://schemas.microsoft.com/office/powerpoint/2010/main" val="2451174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AB87008-D303-486A-B1C9-D4C9675FEB38}" type="datetimeFigureOut">
              <a:rPr lang="en-IN" smtClean="0"/>
              <a:t>19-08-2024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AD1A42F0-8BB5-4A69-B7D1-28BC174DAE22}" type="slidenum">
              <a:rPr lang="en-IN" smtClean="0"/>
              <a:t>‹#›</a:t>
            </a:fld>
            <a:endParaRPr lang="en-IN"/>
          </a:p>
        </p:txBody>
      </p:sp>
    </p:spTree>
    <p:extLst>
      <p:ext uri="{BB962C8B-B14F-4D97-AF65-F5344CB8AC3E}">
        <p14:creationId xmlns:p14="http://schemas.microsoft.com/office/powerpoint/2010/main" val="347946710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DAB87008-D303-486A-B1C9-D4C9675FEB38}" type="datetimeFigureOut">
              <a:rPr lang="en-IN" smtClean="0"/>
              <a:t>19-08-2024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D1A42F0-8BB5-4A69-B7D1-28BC174DAE22}" type="slidenum">
              <a:rPr lang="en-IN" smtClean="0"/>
              <a:t>‹#›</a:t>
            </a:fld>
            <a:endParaRPr lang="en-IN"/>
          </a:p>
        </p:txBody>
      </p:sp>
    </p:spTree>
    <p:extLst>
      <p:ext uri="{BB962C8B-B14F-4D97-AF65-F5344CB8AC3E}">
        <p14:creationId xmlns:p14="http://schemas.microsoft.com/office/powerpoint/2010/main" val="127357150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DAB87008-D303-486A-B1C9-D4C9675FEB38}" type="datetimeFigureOut">
              <a:rPr lang="en-IN" smtClean="0"/>
              <a:t>19-08-2024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AD1A42F0-8BB5-4A69-B7D1-28BC174DAE22}" type="slidenum">
              <a:rPr lang="en-IN" smtClean="0"/>
              <a:t>‹#›</a:t>
            </a:fld>
            <a:endParaRPr lang="en-IN"/>
          </a:p>
        </p:txBody>
      </p:sp>
    </p:spTree>
    <p:extLst>
      <p:ext uri="{BB962C8B-B14F-4D97-AF65-F5344CB8AC3E}">
        <p14:creationId xmlns:p14="http://schemas.microsoft.com/office/powerpoint/2010/main" val="24137188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B87008-D303-486A-B1C9-D4C9675FEB38}" type="datetimeFigureOut">
              <a:rPr lang="en-IN" smtClean="0"/>
              <a:t>19-08-2024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1A42F0-8BB5-4A69-B7D1-28BC174DAE22}" type="slidenum">
              <a:rPr lang="en-IN" smtClean="0"/>
              <a:t>‹#›</a:t>
            </a:fld>
            <a:endParaRPr lang="en-IN"/>
          </a:p>
        </p:txBody>
      </p:sp>
    </p:spTree>
    <p:extLst>
      <p:ext uri="{BB962C8B-B14F-4D97-AF65-F5344CB8AC3E}">
        <p14:creationId xmlns:p14="http://schemas.microsoft.com/office/powerpoint/2010/main" val="259899311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B87008-D303-486A-B1C9-D4C9675FEB38}" type="datetimeFigureOut">
              <a:rPr lang="en-IN" smtClean="0"/>
              <a:t>19-08-2024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1A42F0-8BB5-4A69-B7D1-28BC174DAE22}"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75745056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B87008-D303-486A-B1C9-D4C9675FEB38}" type="datetimeFigureOut">
              <a:rPr lang="en-IN" smtClean="0"/>
              <a:t>19-08-2024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1A42F0-8BB5-4A69-B7D1-28BC174DAE22}" type="slidenum">
              <a:rPr lang="en-IN" smtClean="0"/>
              <a:t>‹#›</a:t>
            </a:fld>
            <a:endParaRPr lang="en-IN"/>
          </a:p>
        </p:txBody>
      </p:sp>
    </p:spTree>
    <p:extLst>
      <p:ext uri="{BB962C8B-B14F-4D97-AF65-F5344CB8AC3E}">
        <p14:creationId xmlns:p14="http://schemas.microsoft.com/office/powerpoint/2010/main" val="422103282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B87008-D303-486A-B1C9-D4C9675FEB38}" type="datetimeFigureOut">
              <a:rPr lang="en-IN" smtClean="0"/>
              <a:t>19-08-2024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1A42F0-8BB5-4A69-B7D1-28BC174DAE22}"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251123081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DAB87008-D303-486A-B1C9-D4C9675FEB38}" type="datetimeFigureOut">
              <a:rPr lang="en-IN" smtClean="0"/>
              <a:t>19-08-2024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1A42F0-8BB5-4A69-B7D1-28BC174DAE22}" type="slidenum">
              <a:rPr lang="en-IN" smtClean="0"/>
              <a:t>‹#›</a:t>
            </a:fld>
            <a:endParaRPr lang="en-IN"/>
          </a:p>
        </p:txBody>
      </p:sp>
    </p:spTree>
    <p:extLst>
      <p:ext uri="{BB962C8B-B14F-4D97-AF65-F5344CB8AC3E}">
        <p14:creationId xmlns:p14="http://schemas.microsoft.com/office/powerpoint/2010/main" val="263686351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B87008-D303-486A-B1C9-D4C9675FEB38}" type="datetimeFigureOut">
              <a:rPr lang="en-IN" smtClean="0"/>
              <a:t>19-08-2024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1A42F0-8BB5-4A69-B7D1-28BC174DAE22}" type="slidenum">
              <a:rPr lang="en-IN" smtClean="0"/>
              <a:t>‹#›</a:t>
            </a:fld>
            <a:endParaRPr lang="en-IN"/>
          </a:p>
        </p:txBody>
      </p:sp>
    </p:spTree>
    <p:extLst>
      <p:ext uri="{BB962C8B-B14F-4D97-AF65-F5344CB8AC3E}">
        <p14:creationId xmlns:p14="http://schemas.microsoft.com/office/powerpoint/2010/main" val="27523195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AB87008-D303-486A-B1C9-D4C9675FEB38}" type="datetimeFigureOut">
              <a:rPr lang="en-IN" smtClean="0"/>
              <a:t>19-08-2024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AD1A42F0-8BB5-4A69-B7D1-28BC174DAE22}" type="slidenum">
              <a:rPr lang="en-IN" smtClean="0"/>
              <a:t>‹#›</a:t>
            </a:fld>
            <a:endParaRPr lang="en-IN"/>
          </a:p>
        </p:txBody>
      </p:sp>
    </p:spTree>
    <p:extLst>
      <p:ext uri="{BB962C8B-B14F-4D97-AF65-F5344CB8AC3E}">
        <p14:creationId xmlns:p14="http://schemas.microsoft.com/office/powerpoint/2010/main" val="403057655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29" name="Group 28"/>
          <p:cNvGrpSpPr/>
          <p:nvPr/>
        </p:nvGrpSpPr>
        <p:grpSpPr>
          <a:xfrm>
            <a:off x="0" y="-8467"/>
            <a:ext cx="12192000" cy="6866467"/>
            <a:chOff x="0" y="-8467"/>
            <a:chExt cx="12192000" cy="6866467"/>
          </a:xfrm>
        </p:grpSpPr>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lumMod val="50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50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0" y="4013200"/>
              <a:ext cx="448733" cy="2844800"/>
            </a:xfrm>
            <a:prstGeom prst="triangle">
              <a:avLst>
                <a:gd name="adj" fmla="val 0"/>
              </a:avLst>
            </a:prstGeom>
            <a:solidFill>
              <a:schemeClr val="accent1">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AB87008-D303-486A-B1C9-D4C9675FEB38}" type="datetimeFigureOut">
              <a:rPr lang="en-IN" smtClean="0"/>
              <a:t>19-08-2024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lumMod val="75000"/>
                  </a:schemeClr>
                </a:solidFill>
              </a:defRPr>
            </a:lvl1pPr>
          </a:lstStyle>
          <a:p>
            <a:fld id="{AD1A42F0-8BB5-4A69-B7D1-28BC174DAE22}" type="slidenum">
              <a:rPr lang="en-IN" smtClean="0"/>
              <a:t>‹#›</a:t>
            </a:fld>
            <a:endParaRPr lang="en-IN"/>
          </a:p>
        </p:txBody>
      </p:sp>
    </p:spTree>
    <p:extLst>
      <p:ext uri="{BB962C8B-B14F-4D97-AF65-F5344CB8AC3E}">
        <p14:creationId xmlns:p14="http://schemas.microsoft.com/office/powerpoint/2010/main" val="2955670057"/>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lumMod val="7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lumMod val="75000"/>
          </a:schemeClr>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lumMod val="75000"/>
          </a:schemeClr>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lumMod val="75000"/>
          </a:schemeClr>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hyperlink" Target="https://www.ncbi.nlm.nih.gov/pmc/articles/PMC6500521/#B14" TargetMode="External"/><Relationship Id="rId2" Type="http://schemas.openxmlformats.org/officeDocument/2006/relationships/hyperlink" Target="https://www.ncbi.nlm.nih.gov/pmc/articles/PMC6500521/#B13" TargetMode="Externa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216E13-ACEB-90F4-7C84-BA0321405139}"/>
              </a:ext>
            </a:extLst>
          </p:cNvPr>
          <p:cNvSpPr>
            <a:spLocks noGrp="1"/>
          </p:cNvSpPr>
          <p:nvPr>
            <p:ph type="ctrTitle" idx="4294967295"/>
          </p:nvPr>
        </p:nvSpPr>
        <p:spPr>
          <a:xfrm>
            <a:off x="914399" y="2903826"/>
            <a:ext cx="9216736" cy="1616218"/>
          </a:xfrm>
        </p:spPr>
        <p:txBody>
          <a:bodyPr>
            <a:normAutofit/>
          </a:bodyPr>
          <a:lstStyle/>
          <a:p>
            <a:r>
              <a:rPr lang="en-IN" sz="2800" kern="100" dirty="0">
                <a:effectLst/>
                <a:latin typeface="Calibri" panose="020F0502020204030204" pitchFamily="34" charset="0"/>
                <a:ea typeface="Calibri" panose="020F0502020204030204" pitchFamily="34" charset="0"/>
                <a:cs typeface="Times New Roman" panose="02020603050405020304" pitchFamily="18" charset="0"/>
              </a:rPr>
              <a:t>ONLINE HOSPITAL LOCATION SYSTEM USING GOOGLE MAPS</a:t>
            </a:r>
            <a:r>
              <a:rPr lang="en-IN" sz="1800" kern="100" dirty="0">
                <a:effectLst/>
                <a:latin typeface="Calibri" panose="020F0502020204030204" pitchFamily="34" charset="0"/>
                <a:ea typeface="Calibri" panose="020F0502020204030204" pitchFamily="34" charset="0"/>
                <a:cs typeface="Times New Roman" panose="02020603050405020304" pitchFamily="18" charset="0"/>
              </a:rPr>
              <a:t/>
            </a:r>
            <a:br>
              <a:rPr lang="en-IN" sz="1800" kern="100" dirty="0">
                <a:effectLst/>
                <a:latin typeface="Calibri" panose="020F0502020204030204" pitchFamily="34" charset="0"/>
                <a:ea typeface="Calibri" panose="020F0502020204030204" pitchFamily="34" charset="0"/>
                <a:cs typeface="Times New Roman" panose="02020603050405020304" pitchFamily="18" charset="0"/>
              </a:rPr>
            </a:br>
            <a:r>
              <a:rPr lang="en-IN" sz="1800" kern="100" dirty="0">
                <a:effectLst/>
                <a:latin typeface="Calibri" panose="020F0502020204030204" pitchFamily="34" charset="0"/>
                <a:ea typeface="Calibri" panose="020F0502020204030204" pitchFamily="34" charset="0"/>
                <a:cs typeface="Times New Roman" panose="02020603050405020304" pitchFamily="18" charset="0"/>
              </a:rPr>
              <a:t/>
            </a:r>
            <a:br>
              <a:rPr lang="en-IN" sz="1800" kern="100" dirty="0">
                <a:effectLst/>
                <a:latin typeface="Calibri" panose="020F0502020204030204" pitchFamily="34" charset="0"/>
                <a:ea typeface="Calibri" panose="020F0502020204030204" pitchFamily="34" charset="0"/>
                <a:cs typeface="Times New Roman" panose="02020603050405020304" pitchFamily="18" charset="0"/>
              </a:rPr>
            </a:br>
            <a:endParaRPr lang="en-IN" dirty="0"/>
          </a:p>
        </p:txBody>
      </p:sp>
    </p:spTree>
    <p:extLst>
      <p:ext uri="{BB962C8B-B14F-4D97-AF65-F5344CB8AC3E}">
        <p14:creationId xmlns:p14="http://schemas.microsoft.com/office/powerpoint/2010/main" val="3546577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9BAF7E3-EC76-4D11-5A0C-9BF5E9539773}"/>
              </a:ext>
            </a:extLst>
          </p:cNvPr>
          <p:cNvSpPr>
            <a:spLocks noGrp="1"/>
          </p:cNvSpPr>
          <p:nvPr>
            <p:ph type="title"/>
          </p:nvPr>
        </p:nvSpPr>
        <p:spPr>
          <a:xfrm>
            <a:off x="95443" y="156238"/>
            <a:ext cx="8596668" cy="1320800"/>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xmlns="" id="{CB236CB5-7F52-D333-F6A1-D3EC10DD3C97}"/>
              </a:ext>
            </a:extLst>
          </p:cNvPr>
          <p:cNvSpPr>
            <a:spLocks noGrp="1"/>
          </p:cNvSpPr>
          <p:nvPr>
            <p:ph idx="1"/>
          </p:nvPr>
        </p:nvSpPr>
        <p:spPr>
          <a:xfrm>
            <a:off x="529936" y="1246188"/>
            <a:ext cx="9040090" cy="4977967"/>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Location based services provide many value added features to their mobile clients for information retrieval about their current location which can be processed to get the related information about their locality. </a:t>
            </a:r>
          </a:p>
          <a:p>
            <a:pPr algn="just">
              <a:lnSpc>
                <a:spcPct val="150000"/>
              </a:lnSpc>
            </a:pPr>
            <a:r>
              <a:rPr lang="en-US" dirty="0">
                <a:latin typeface="Times New Roman" panose="02020603050405020304" pitchFamily="18" charset="0"/>
                <a:cs typeface="Times New Roman" panose="02020603050405020304" pitchFamily="18" charset="0"/>
              </a:rPr>
              <a:t>In the Emergency cases the doctors nearby (from the app) will fill the gap by providing the information of all the doctors present near to the current location. </a:t>
            </a:r>
          </a:p>
          <a:p>
            <a:pPr algn="just">
              <a:lnSpc>
                <a:spcPct val="150000"/>
              </a:lnSpc>
            </a:pPr>
            <a:r>
              <a:rPr lang="en-US" dirty="0">
                <a:latin typeface="Times New Roman" panose="02020603050405020304" pitchFamily="18" charset="0"/>
                <a:cs typeface="Times New Roman" panose="02020603050405020304" pitchFamily="18" charset="0"/>
              </a:rPr>
              <a:t>In this, we proposed an application which locates the nearest hospitals about five km radius with the desired medical specialist. The Nearest hospitals are Located using GPS and then the route can be taken from the current location through Google Map Application Program Interface. </a:t>
            </a:r>
          </a:p>
          <a:p>
            <a:pPr algn="just">
              <a:lnSpc>
                <a:spcPct val="150000"/>
              </a:lnSpc>
            </a:pPr>
            <a:r>
              <a:rPr lang="en-US" dirty="0">
                <a:latin typeface="Times New Roman" panose="02020603050405020304" pitchFamily="18" charset="0"/>
                <a:cs typeface="Times New Roman" panose="02020603050405020304" pitchFamily="18" charset="0"/>
              </a:rPr>
              <a:t>With the help of this, a patient can find the nearest hospital in line with the specialized consultant who are available.</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66344278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6D36341-B44E-47C4-3661-D4E8CDC85DE3}"/>
              </a:ext>
            </a:extLst>
          </p:cNvPr>
          <p:cNvSpPr>
            <a:spLocks noGrp="1"/>
          </p:cNvSpPr>
          <p:nvPr>
            <p:ph type="title"/>
          </p:nvPr>
        </p:nvSpPr>
        <p:spPr>
          <a:xfrm>
            <a:off x="137007" y="156238"/>
            <a:ext cx="8596668" cy="1320800"/>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xmlns="" id="{2CF72014-D898-123B-FB93-B1F616504B46}"/>
              </a:ext>
            </a:extLst>
          </p:cNvPr>
          <p:cNvSpPr>
            <a:spLocks noGrp="1"/>
          </p:cNvSpPr>
          <p:nvPr>
            <p:ph idx="1"/>
          </p:nvPr>
        </p:nvSpPr>
        <p:spPr>
          <a:xfrm>
            <a:off x="446809" y="1131889"/>
            <a:ext cx="9195955" cy="5061093"/>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The primary objective of the online hospital location system using Google Maps is to provide users with a comprehensive and user-friendly platform for locating medical facilities.</a:t>
            </a:r>
          </a:p>
          <a:p>
            <a:pPr algn="just">
              <a:lnSpc>
                <a:spcPct val="150000"/>
              </a:lnSpc>
            </a:pPr>
            <a:r>
              <a:rPr lang="en-US" dirty="0">
                <a:latin typeface="Times New Roman" panose="02020603050405020304" pitchFamily="18" charset="0"/>
                <a:cs typeface="Times New Roman" panose="02020603050405020304" pitchFamily="18" charset="0"/>
              </a:rPr>
              <a:t> By leveraging Google Maps' robust mapping and geolocation capabilities, the system aims to enhance accessibility to healthcare services, allowing users to quickly find nearby hospitals based on their current location or specified criteria.</a:t>
            </a:r>
          </a:p>
          <a:p>
            <a:pPr algn="just">
              <a:lnSpc>
                <a:spcPct val="150000"/>
              </a:lnSpc>
            </a:pPr>
            <a:r>
              <a:rPr lang="en-US" dirty="0">
                <a:latin typeface="Times New Roman" panose="02020603050405020304" pitchFamily="18" charset="0"/>
                <a:cs typeface="Times New Roman" panose="02020603050405020304" pitchFamily="18" charset="0"/>
              </a:rPr>
              <a:t>The system seeks to streamline the process of hospital discovery by offering real-time search functionality, detailed hospital information, and interactive map features. </a:t>
            </a:r>
          </a:p>
          <a:p>
            <a:pPr algn="just">
              <a:lnSpc>
                <a:spcPct val="150000"/>
              </a:lnSpc>
            </a:pPr>
            <a:r>
              <a:rPr lang="en-US" dirty="0">
                <a:latin typeface="Times New Roman" panose="02020603050405020304" pitchFamily="18" charset="0"/>
                <a:cs typeface="Times New Roman" panose="02020603050405020304" pitchFamily="18" charset="0"/>
              </a:rPr>
              <a:t>Users will benefit from accurate, up-to-date hospital data, including addresses, contact details, and operational hours, as well as user-generated reviews and ratings that provide valuable insights into the quality of care offered.</a:t>
            </a:r>
          </a:p>
          <a:p>
            <a:endParaRPr lang="en-IN" dirty="0"/>
          </a:p>
        </p:txBody>
      </p:sp>
    </p:spTree>
    <p:extLst>
      <p:ext uri="{BB962C8B-B14F-4D97-AF65-F5344CB8AC3E}">
        <p14:creationId xmlns:p14="http://schemas.microsoft.com/office/powerpoint/2010/main" val="146571747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9097CD2-61BB-AF1C-F688-FE17AF059887}"/>
              </a:ext>
            </a:extLst>
          </p:cNvPr>
          <p:cNvSpPr>
            <a:spLocks noGrp="1"/>
          </p:cNvSpPr>
          <p:nvPr>
            <p:ph type="title"/>
          </p:nvPr>
        </p:nvSpPr>
        <p:spPr>
          <a:xfrm>
            <a:off x="126616" y="8517"/>
            <a:ext cx="8596668" cy="1320800"/>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xmlns="" id="{CFD45DB3-F522-67D4-2E3D-1978C7B10E06}"/>
              </a:ext>
            </a:extLst>
          </p:cNvPr>
          <p:cNvSpPr>
            <a:spLocks noGrp="1"/>
          </p:cNvSpPr>
          <p:nvPr>
            <p:ph idx="1"/>
          </p:nvPr>
        </p:nvSpPr>
        <p:spPr>
          <a:xfrm>
            <a:off x="529936" y="882506"/>
            <a:ext cx="9112826" cy="5476729"/>
          </a:xfrm>
        </p:spPr>
        <p:txBody>
          <a:bodyPr>
            <a:normAutofit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Nowadays, hospital real-time location systems propose many opportunities in healthcare systems for managing hospital services.</a:t>
            </a:r>
          </a:p>
          <a:p>
            <a:pPr algn="just">
              <a:lnSpc>
                <a:spcPct val="150000"/>
              </a:lnSpc>
            </a:pPr>
            <a:r>
              <a:rPr lang="en-US" dirty="0">
                <a:latin typeface="Times New Roman" panose="02020603050405020304" pitchFamily="18" charset="0"/>
                <a:cs typeface="Times New Roman" panose="02020603050405020304" pitchFamily="18" charset="0"/>
              </a:rPr>
              <a:t> Some of the most important applicable objectives the HRTLS model include real-time location of patient &amp; physician workflow, increased patient/provider safety, monitoring the valuable hospital equipment such as medical asset temperature monitoring, bed capacity management, equipment maintenance, patient elopement and other beneficial applications (7). </a:t>
            </a:r>
          </a:p>
          <a:p>
            <a:pPr algn="just">
              <a:lnSpc>
                <a:spcPct val="150000"/>
              </a:lnSpc>
            </a:pPr>
            <a:r>
              <a:rPr lang="en-US" dirty="0">
                <a:latin typeface="Times New Roman" panose="02020603050405020304" pitchFamily="18" charset="0"/>
                <a:cs typeface="Times New Roman" panose="02020603050405020304" pitchFamily="18" charset="0"/>
              </a:rPr>
              <a:t>In general, these systems are divided into two intra-organizational and extra-organizational groups. The </a:t>
            </a:r>
            <a:r>
              <a:rPr lang="en-US" dirty="0" err="1">
                <a:latin typeface="Times New Roman" panose="02020603050405020304" pitchFamily="18" charset="0"/>
                <a:cs typeface="Times New Roman" panose="02020603050405020304" pitchFamily="18" charset="0"/>
              </a:rPr>
              <a:t>extraorganizational</a:t>
            </a:r>
            <a:r>
              <a:rPr lang="en-US" dirty="0">
                <a:latin typeface="Times New Roman" panose="02020603050405020304" pitchFamily="18" charset="0"/>
                <a:cs typeface="Times New Roman" panose="02020603050405020304" pitchFamily="18" charset="0"/>
              </a:rPr>
              <a:t> systems require broader coverage and are realized via various technologies such as satellite location.</a:t>
            </a:r>
          </a:p>
          <a:p>
            <a:pPr algn="just">
              <a:lnSpc>
                <a:spcPct val="150000"/>
              </a:lnSpc>
            </a:pPr>
            <a:r>
              <a:rPr lang="en-US" dirty="0">
                <a:latin typeface="Times New Roman" panose="02020603050405020304" pitchFamily="18" charset="0"/>
                <a:cs typeface="Times New Roman" panose="02020603050405020304" pitchFamily="18" charset="0"/>
              </a:rPr>
              <a:t> Global Positioning System (GPS) in extra-organizational space was used as real-time patient tracking software, but it could not achieve any significant success in the intraorganizational space (8).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6347575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FCC2BAE-9FEA-EDEA-ABA5-5AD66898A6BB}"/>
              </a:ext>
            </a:extLst>
          </p:cNvPr>
          <p:cNvSpPr>
            <a:spLocks noGrp="1"/>
          </p:cNvSpPr>
          <p:nvPr>
            <p:ph type="title"/>
          </p:nvPr>
        </p:nvSpPr>
        <p:spPr>
          <a:xfrm>
            <a:off x="0" y="156238"/>
            <a:ext cx="8596668" cy="1320800"/>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xmlns="" id="{107B6D3F-D7C4-B56D-C324-AE5DF60C12CA}"/>
              </a:ext>
            </a:extLst>
          </p:cNvPr>
          <p:cNvSpPr>
            <a:spLocks noGrp="1"/>
          </p:cNvSpPr>
          <p:nvPr>
            <p:ph idx="1"/>
          </p:nvPr>
        </p:nvSpPr>
        <p:spPr>
          <a:xfrm>
            <a:off x="332508" y="810491"/>
            <a:ext cx="9580419" cy="6047509"/>
          </a:xfrm>
        </p:spPr>
        <p:txBody>
          <a:bodyPr>
            <a:normAutofit lnSpcReduction="10000"/>
          </a:bodyPr>
          <a:lstStyle/>
          <a:p>
            <a:pPr algn="just">
              <a:lnSpc>
                <a:spcPct val="150000"/>
              </a:lnSpc>
            </a:pPr>
            <a:r>
              <a:rPr lang="en-US" b="1" dirty="0">
                <a:latin typeface="Times New Roman" panose="02020603050405020304" pitchFamily="18" charset="0"/>
                <a:cs typeface="Times New Roman" panose="02020603050405020304" pitchFamily="18" charset="0"/>
              </a:rPr>
              <a:t>Privacy Concerns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Data Security</a:t>
            </a:r>
            <a:r>
              <a:rPr lang="en-US" dirty="0">
                <a:latin typeface="Times New Roman" panose="02020603050405020304" pitchFamily="18" charset="0"/>
                <a:cs typeface="Times New Roman" panose="02020603050405020304" pitchFamily="18" charset="0"/>
              </a:rPr>
              <a:t>: Handling and storing sensitive user data, such as location information, poses privacy risks. Ensuring data protection and compliance with regulations (e.g., GDPR, HIPAA) is essential but can be challenging.</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Tracking Risks</a:t>
            </a:r>
            <a:r>
              <a:rPr lang="en-US" dirty="0">
                <a:latin typeface="Times New Roman" panose="02020603050405020304" pitchFamily="18" charset="0"/>
                <a:cs typeface="Times New Roman" panose="02020603050405020304" pitchFamily="18" charset="0"/>
              </a:rPr>
              <a:t>: Users’ location data could be misused if not properly safeguarded, potentially leading to privacy breaches.</a:t>
            </a:r>
          </a:p>
          <a:p>
            <a:pPr algn="just">
              <a:lnSpc>
                <a:spcPct val="150000"/>
              </a:lnSpc>
            </a:pPr>
            <a:r>
              <a:rPr lang="en-US" b="1" dirty="0">
                <a:latin typeface="Times New Roman" panose="02020603050405020304" pitchFamily="18" charset="0"/>
                <a:cs typeface="Times New Roman" panose="02020603050405020304" pitchFamily="18" charset="0"/>
              </a:rPr>
              <a:t>Dependence on Google Maps API</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API Costs</a:t>
            </a:r>
            <a:r>
              <a:rPr lang="en-US" dirty="0">
                <a:latin typeface="Times New Roman" panose="02020603050405020304" pitchFamily="18" charset="0"/>
                <a:cs typeface="Times New Roman" panose="02020603050405020304" pitchFamily="18" charset="0"/>
              </a:rPr>
              <a:t>: While Google Maps offers a free tier, heavy usage can lead to significant costs. The cost can become a burden, especially for applications with high traffic.</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API Limitations</a:t>
            </a:r>
            <a:r>
              <a:rPr lang="en-US" dirty="0">
                <a:latin typeface="Times New Roman" panose="02020603050405020304" pitchFamily="18" charset="0"/>
                <a:cs typeface="Times New Roman" panose="02020603050405020304" pitchFamily="18" charset="0"/>
              </a:rPr>
              <a:t>: Google Maps API has usage limits and quotas. Exceeding these limits can result in reduced service or additional costs.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Service Availability</a:t>
            </a:r>
            <a:r>
              <a:rPr lang="en-US" dirty="0">
                <a:latin typeface="Times New Roman" panose="02020603050405020304" pitchFamily="18" charset="0"/>
                <a:cs typeface="Times New Roman" panose="02020603050405020304" pitchFamily="18" charset="0"/>
              </a:rPr>
              <a:t>: Dependence on Google Maps means that any outages or changes in API terms by Google can affect the functionality of your application.</a:t>
            </a:r>
          </a:p>
          <a:p>
            <a:endParaRPr lang="en-IN" dirty="0"/>
          </a:p>
        </p:txBody>
      </p:sp>
    </p:spTree>
    <p:extLst>
      <p:ext uri="{BB962C8B-B14F-4D97-AF65-F5344CB8AC3E}">
        <p14:creationId xmlns:p14="http://schemas.microsoft.com/office/powerpoint/2010/main" val="141042815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4F065FFE-A631-01AB-2221-6A10E8D92A9C}"/>
              </a:ext>
            </a:extLst>
          </p:cNvPr>
          <p:cNvSpPr>
            <a:spLocks noGrp="1"/>
          </p:cNvSpPr>
          <p:nvPr>
            <p:ph idx="4294967295"/>
          </p:nvPr>
        </p:nvSpPr>
        <p:spPr>
          <a:xfrm>
            <a:off x="238992" y="322118"/>
            <a:ext cx="9237518" cy="5746173"/>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Accuracy and Data Reliability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Map Accuracy</a:t>
            </a:r>
            <a:r>
              <a:rPr lang="en-US" dirty="0">
                <a:latin typeface="Times New Roman" panose="02020603050405020304" pitchFamily="18" charset="0"/>
                <a:cs typeface="Times New Roman" panose="02020603050405020304" pitchFamily="18" charset="0"/>
              </a:rPr>
              <a:t>: The accuracy of hospital locations and information can vary. Incorrect or outdated information can mislead users.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User-Generated Data</a:t>
            </a:r>
            <a:r>
              <a:rPr lang="en-US" dirty="0">
                <a:latin typeface="Times New Roman" panose="02020603050405020304" pitchFamily="18" charset="0"/>
                <a:cs typeface="Times New Roman" panose="02020603050405020304" pitchFamily="18" charset="0"/>
              </a:rPr>
              <a:t>: If the system allows users to submit or edit hospital information, there could be issues with the accuracy and reliability of the data.</a:t>
            </a:r>
          </a:p>
          <a:p>
            <a:pPr algn="just">
              <a:lnSpc>
                <a:spcPct val="150000"/>
              </a:lnSpc>
            </a:pPr>
            <a:r>
              <a:rPr lang="en-US" b="1" dirty="0">
                <a:latin typeface="Times New Roman" panose="02020603050405020304" pitchFamily="18" charset="0"/>
                <a:cs typeface="Times New Roman" panose="02020603050405020304" pitchFamily="18" charset="0"/>
              </a:rPr>
              <a:t>4. Technical Complexity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Integration Challenges</a:t>
            </a:r>
            <a:r>
              <a:rPr lang="en-US" dirty="0">
                <a:latin typeface="Times New Roman" panose="02020603050405020304" pitchFamily="18" charset="0"/>
                <a:cs typeface="Times New Roman" panose="02020603050405020304" pitchFamily="18" charset="0"/>
              </a:rPr>
              <a:t>: Integrating Google Maps with other systems (e.g., databases, backend services) can be complex and require significant development effort.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Maintenance</a:t>
            </a:r>
            <a:r>
              <a:rPr lang="en-US" dirty="0">
                <a:latin typeface="Times New Roman" panose="02020603050405020304" pitchFamily="18" charset="0"/>
                <a:cs typeface="Times New Roman" panose="02020603050405020304" pitchFamily="18" charset="0"/>
              </a:rPr>
              <a:t>: Regular updates and maintenance are necessary to ensure compatibility with new versions of Google Maps API and to address any bugs or issues that arise.</a:t>
            </a:r>
          </a:p>
          <a:p>
            <a:endParaRPr lang="en-IN" dirty="0"/>
          </a:p>
        </p:txBody>
      </p:sp>
    </p:spTree>
    <p:extLst>
      <p:ext uri="{BB962C8B-B14F-4D97-AF65-F5344CB8AC3E}">
        <p14:creationId xmlns:p14="http://schemas.microsoft.com/office/powerpoint/2010/main" val="87748254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8A953F3-0D23-34C7-71C2-D0343BEF28D3}"/>
              </a:ext>
            </a:extLst>
          </p:cNvPr>
          <p:cNvSpPr>
            <a:spLocks noGrp="1"/>
          </p:cNvSpPr>
          <p:nvPr>
            <p:ph type="title"/>
          </p:nvPr>
        </p:nvSpPr>
        <p:spPr>
          <a:xfrm>
            <a:off x="1925" y="0"/>
            <a:ext cx="8596668" cy="1320800"/>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xmlns="" id="{E4C5BF34-F097-E089-9B2B-8139E892CA30}"/>
              </a:ext>
            </a:extLst>
          </p:cNvPr>
          <p:cNvSpPr>
            <a:spLocks noGrp="1"/>
          </p:cNvSpPr>
          <p:nvPr>
            <p:ph idx="1"/>
          </p:nvPr>
        </p:nvSpPr>
        <p:spPr>
          <a:xfrm>
            <a:off x="303262" y="1038371"/>
            <a:ext cx="9661620" cy="5165002"/>
          </a:xfrm>
        </p:spPr>
        <p:txBody>
          <a:bodyPr>
            <a:normAutofit fontScale="92500" lnSpcReduction="10000"/>
          </a:bodyPr>
          <a:lstStyle/>
          <a:p>
            <a:pPr algn="l">
              <a:lnSpc>
                <a:spcPct val="150000"/>
              </a:lnSpc>
              <a:spcBef>
                <a:spcPts val="2000"/>
              </a:spcBef>
              <a:spcAft>
                <a:spcPts val="2000"/>
              </a:spcAft>
            </a:pPr>
            <a:r>
              <a:rPr lang="en-US" b="0" i="0" dirty="0">
                <a:solidFill>
                  <a:srgbClr val="212121"/>
                </a:solidFill>
                <a:effectLst/>
                <a:highlight>
                  <a:srgbClr val="FFFFFF"/>
                </a:highlight>
                <a:latin typeface="Times New Roman" panose="02020603050405020304" pitchFamily="18" charset="0"/>
                <a:cs typeface="Times New Roman" panose="02020603050405020304" pitchFamily="18" charset="0"/>
              </a:rPr>
              <a:t>The population of elderly people is increasing rapidly in many developed nations. Providing safe and comfortable care for aging people is an important social goal. Moreover, obtaining correct activity and real-time location information for an elderly person is very important.</a:t>
            </a:r>
          </a:p>
          <a:p>
            <a:pPr>
              <a:lnSpc>
                <a:spcPct val="150000"/>
              </a:lnSpc>
              <a:spcBef>
                <a:spcPts val="2000"/>
              </a:spcBef>
              <a:spcAft>
                <a:spcPts val="2000"/>
              </a:spcAft>
            </a:pPr>
            <a:r>
              <a:rPr lang="en-US" b="0" i="0" dirty="0">
                <a:solidFill>
                  <a:srgbClr val="212121"/>
                </a:solidFill>
                <a:effectLst/>
                <a:highlight>
                  <a:srgbClr val="FFFFFF"/>
                </a:highlight>
                <a:latin typeface="Times New Roman" panose="02020603050405020304" pitchFamily="18" charset="0"/>
                <a:cs typeface="Times New Roman" panose="02020603050405020304" pitchFamily="18" charset="0"/>
              </a:rPr>
              <a:t> In 2011, a novel was proposed intelligent RFID-based indoor tracking system for elderly persons. The proposed system used environment information for inhabitants and received signal strength of an RFID reader to estimate the probable location of an inhabitant. </a:t>
            </a:r>
          </a:p>
          <a:p>
            <a:pPr>
              <a:lnSpc>
                <a:spcPct val="150000"/>
              </a:lnSpc>
              <a:spcBef>
                <a:spcPts val="2000"/>
              </a:spcBef>
              <a:spcAft>
                <a:spcPts val="2000"/>
              </a:spcAft>
            </a:pPr>
            <a:r>
              <a:rPr lang="en-US" b="0" i="0" dirty="0">
                <a:solidFill>
                  <a:srgbClr val="212121"/>
                </a:solidFill>
                <a:effectLst/>
                <a:highlight>
                  <a:srgbClr val="FFFFFF"/>
                </a:highlight>
                <a:latin typeface="Times New Roman" panose="02020603050405020304" pitchFamily="18" charset="0"/>
                <a:cs typeface="Times New Roman" panose="02020603050405020304" pitchFamily="18" charset="0"/>
              </a:rPr>
              <a:t>The accuracy of the proposed system is better than that of existing RFID-based systems (</a:t>
            </a:r>
            <a:r>
              <a:rPr lang="en-US" b="0" i="0" u="sng" dirty="0">
                <a:solidFill>
                  <a:srgbClr val="376FAA"/>
                </a:solidFill>
                <a:effectLst/>
                <a:highlight>
                  <a:srgbClr val="FFFFFF"/>
                </a:highlight>
                <a:latin typeface="Times New Roman" panose="02020603050405020304" pitchFamily="18" charset="0"/>
                <a:cs typeface="Times New Roman" panose="02020603050405020304" pitchFamily="18" charset="0"/>
                <a:hlinkClick r:id="rId2"/>
              </a:rPr>
              <a:t>13</a:t>
            </a:r>
            <a:r>
              <a:rPr lang="en-US" b="0" i="0" dirty="0">
                <a:solidFill>
                  <a:srgbClr val="212121"/>
                </a:solidFill>
                <a:effectLst/>
                <a:highlight>
                  <a:srgbClr val="FFFFFF"/>
                </a:highlight>
                <a:latin typeface="Times New Roman" panose="02020603050405020304" pitchFamily="18" charset="0"/>
                <a:cs typeface="Times New Roman" panose="02020603050405020304" pitchFamily="18" charset="0"/>
              </a:rPr>
              <a:t>).On the other hand, an indoor U-Healthcare system used radio-frequency identification technology to accurately locate and track the elderly, and provide the real-time monitoring of elderly people’s whereabouts (</a:t>
            </a:r>
            <a:r>
              <a:rPr lang="en-US" b="0" i="0" u="sng" dirty="0">
                <a:solidFill>
                  <a:srgbClr val="376FAA"/>
                </a:solidFill>
                <a:effectLst/>
                <a:highlight>
                  <a:srgbClr val="FFFFFF"/>
                </a:highlight>
                <a:latin typeface="Times New Roman" panose="02020603050405020304" pitchFamily="18" charset="0"/>
                <a:cs typeface="Times New Roman" panose="02020603050405020304" pitchFamily="18" charset="0"/>
                <a:hlinkClick r:id="rId3"/>
              </a:rPr>
              <a:t>14</a:t>
            </a:r>
            <a:r>
              <a:rPr lang="en-US" b="0" i="0" dirty="0">
                <a:solidFill>
                  <a:srgbClr val="212121"/>
                </a:solidFill>
                <a:effectLst/>
                <a:highlight>
                  <a:srgbClr val="FFFFFF"/>
                </a:highlight>
                <a:latin typeface="Times New Roman" panose="02020603050405020304" pitchFamily="18" charset="0"/>
                <a:cs typeface="Times New Roman" panose="02020603050405020304" pitchFamily="18" charset="0"/>
              </a:rPr>
              <a:t>).Before that in Australia, </a:t>
            </a:r>
            <a:r>
              <a:rPr lang="en-US" b="0" i="0" dirty="0" err="1">
                <a:solidFill>
                  <a:srgbClr val="212121"/>
                </a:solidFill>
                <a:effectLst/>
                <a:highlight>
                  <a:srgbClr val="FFFFFF"/>
                </a:highlight>
                <a:latin typeface="Times New Roman" panose="02020603050405020304" pitchFamily="18" charset="0"/>
                <a:cs typeface="Times New Roman" panose="02020603050405020304" pitchFamily="18" charset="0"/>
              </a:rPr>
              <a:t>PresCare</a:t>
            </a:r>
            <a:r>
              <a:rPr lang="en-US" b="0" i="0" dirty="0">
                <a:solidFill>
                  <a:srgbClr val="212121"/>
                </a:solidFill>
                <a:effectLst/>
                <a:highlight>
                  <a:srgbClr val="FFFFFF"/>
                </a:highlight>
                <a:latin typeface="Times New Roman" panose="02020603050405020304" pitchFamily="18" charset="0"/>
                <a:cs typeface="Times New Roman" panose="02020603050405020304" pitchFamily="18" charset="0"/>
              </a:rPr>
              <a:t> Company used a Wi-Fi-based RFID system.</a:t>
            </a:r>
          </a:p>
          <a:p>
            <a:pPr algn="l">
              <a:spcBef>
                <a:spcPts val="2000"/>
              </a:spcBef>
              <a:spcAft>
                <a:spcPts val="2000"/>
              </a:spcAft>
            </a:pPr>
            <a:endParaRPr lang="en-US" b="0" i="0" dirty="0">
              <a:solidFill>
                <a:srgbClr val="212121"/>
              </a:solidFill>
              <a:effectLst/>
              <a:highlight>
                <a:srgbClr val="FFFFFF"/>
              </a:highlight>
              <a:latin typeface="Cambria" panose="02040503050406030204" pitchFamily="18" charset="0"/>
            </a:endParaRPr>
          </a:p>
          <a:p>
            <a:endParaRPr lang="en-IN" dirty="0"/>
          </a:p>
        </p:txBody>
      </p:sp>
    </p:spTree>
    <p:extLst>
      <p:ext uri="{BB962C8B-B14F-4D97-AF65-F5344CB8AC3E}">
        <p14:creationId xmlns:p14="http://schemas.microsoft.com/office/powerpoint/2010/main" val="270077440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499370C-1785-2E3D-8AE8-5FCE5215FE5A}"/>
              </a:ext>
            </a:extLst>
          </p:cNvPr>
          <p:cNvSpPr>
            <a:spLocks noGrp="1"/>
          </p:cNvSpPr>
          <p:nvPr>
            <p:ph type="title"/>
          </p:nvPr>
        </p:nvSpPr>
        <p:spPr>
          <a:xfrm>
            <a:off x="0" y="156238"/>
            <a:ext cx="8596668" cy="1320800"/>
          </a:xfrm>
        </p:spPr>
        <p:txBody>
          <a:bodyPr/>
          <a:lstStyle/>
          <a:p>
            <a:r>
              <a:rPr lang="en-US" sz="3600" dirty="0"/>
              <a:t>Advantage</a:t>
            </a:r>
            <a:endParaRPr lang="en-IN" dirty="0"/>
          </a:p>
        </p:txBody>
      </p:sp>
      <p:sp>
        <p:nvSpPr>
          <p:cNvPr id="3" name="Content Placeholder 2">
            <a:extLst>
              <a:ext uri="{FF2B5EF4-FFF2-40B4-BE49-F238E27FC236}">
                <a16:creationId xmlns:a16="http://schemas.microsoft.com/office/drawing/2014/main" xmlns="" id="{6A70309C-6B77-71CC-2BFC-B646B04807C3}"/>
              </a:ext>
            </a:extLst>
          </p:cNvPr>
          <p:cNvSpPr>
            <a:spLocks noGrp="1"/>
          </p:cNvSpPr>
          <p:nvPr>
            <p:ph idx="1"/>
          </p:nvPr>
        </p:nvSpPr>
        <p:spPr>
          <a:xfrm>
            <a:off x="498764" y="1100717"/>
            <a:ext cx="8868756" cy="5466338"/>
          </a:xfrm>
        </p:spPr>
        <p:txBody>
          <a:bodyPr/>
          <a:lstStyle/>
          <a:p>
            <a:pPr algn="just">
              <a:lnSpc>
                <a:spcPct val="150000"/>
              </a:lnSpc>
            </a:pPr>
            <a:r>
              <a:rPr lang="en-US" b="1" dirty="0">
                <a:latin typeface="Times New Roman" panose="02020603050405020304" pitchFamily="18" charset="0"/>
                <a:cs typeface="Times New Roman" panose="02020603050405020304" pitchFamily="18" charset="0"/>
              </a:rPr>
              <a:t>Enhanced Accessibility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Ease of Use</a:t>
            </a:r>
            <a:r>
              <a:rPr lang="en-US" dirty="0">
                <a:latin typeface="Times New Roman" panose="02020603050405020304" pitchFamily="18" charset="0"/>
                <a:cs typeface="Times New Roman" panose="02020603050405020304" pitchFamily="18" charset="0"/>
              </a:rPr>
              <a:t>: Google Maps provides a familiar and user-friendly interface, making it easy for users to search for and find hospitals.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Mobile-Friendly</a:t>
            </a:r>
            <a:r>
              <a:rPr lang="en-US" dirty="0">
                <a:latin typeface="Times New Roman" panose="02020603050405020304" pitchFamily="18" charset="0"/>
                <a:cs typeface="Times New Roman" panose="02020603050405020304" pitchFamily="18" charset="0"/>
              </a:rPr>
              <a:t>: The system can be accessed on various devices, including smartphones and tablets, allowing users to locate hospitals on the go.</a:t>
            </a:r>
          </a:p>
          <a:p>
            <a:pPr algn="just">
              <a:lnSpc>
                <a:spcPct val="150000"/>
              </a:lnSpc>
            </a:pPr>
            <a:r>
              <a:rPr lang="en-US" b="1" dirty="0">
                <a:latin typeface="Times New Roman" panose="02020603050405020304" pitchFamily="18" charset="0"/>
                <a:cs typeface="Times New Roman" panose="02020603050405020304" pitchFamily="18" charset="0"/>
              </a:rPr>
              <a:t> Improved Navigation and Directions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Real-Time Navigation</a:t>
            </a:r>
            <a:r>
              <a:rPr lang="en-US" dirty="0">
                <a:latin typeface="Times New Roman" panose="02020603050405020304" pitchFamily="18" charset="0"/>
                <a:cs typeface="Times New Roman" panose="02020603050405020304" pitchFamily="18" charset="0"/>
              </a:rPr>
              <a:t>: Users can get real-time driving, walking, or transit directions to hospitals, improving their ability to reach medical facilities efficiently.</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Traffic Information</a:t>
            </a:r>
            <a:r>
              <a:rPr lang="en-US" dirty="0">
                <a:latin typeface="Times New Roman" panose="02020603050405020304" pitchFamily="18" charset="0"/>
                <a:cs typeface="Times New Roman" panose="02020603050405020304" pitchFamily="18" charset="0"/>
              </a:rPr>
              <a:t>: Google Maps provides up-to-date traffic information, helping users avoid congestion and choose the quickest route.</a:t>
            </a:r>
          </a:p>
          <a:p>
            <a:endParaRPr lang="en-IN" dirty="0"/>
          </a:p>
        </p:txBody>
      </p:sp>
    </p:spTree>
    <p:extLst>
      <p:ext uri="{BB962C8B-B14F-4D97-AF65-F5344CB8AC3E}">
        <p14:creationId xmlns:p14="http://schemas.microsoft.com/office/powerpoint/2010/main" val="6088705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9DEDECCB-2C7C-FD6E-BF56-2B0872098FA3}"/>
              </a:ext>
            </a:extLst>
          </p:cNvPr>
          <p:cNvSpPr>
            <a:spLocks noGrp="1"/>
          </p:cNvSpPr>
          <p:nvPr>
            <p:ph idx="4294967295"/>
          </p:nvPr>
        </p:nvSpPr>
        <p:spPr>
          <a:xfrm>
            <a:off x="706582" y="487652"/>
            <a:ext cx="8274194" cy="5331257"/>
          </a:xfrm>
        </p:spPr>
        <p:txBody>
          <a:bodyPr>
            <a:normAutofit/>
          </a:bodyPr>
          <a:lstStyle/>
          <a:p>
            <a:pPr algn="just">
              <a:lnSpc>
                <a:spcPct val="150000"/>
              </a:lnSpc>
            </a:pPr>
            <a:r>
              <a:rPr lang="en-US" b="1" dirty="0">
                <a:latin typeface="Times New Roman" panose="02020603050405020304" pitchFamily="18" charset="0"/>
                <a:cs typeface="Times New Roman" panose="02020603050405020304" pitchFamily="18" charset="0"/>
              </a:rPr>
              <a:t>Comprehensive Data and Features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Hospital Information</a:t>
            </a:r>
            <a:r>
              <a:rPr lang="en-US" dirty="0">
                <a:latin typeface="Times New Roman" panose="02020603050405020304" pitchFamily="18" charset="0"/>
                <a:cs typeface="Times New Roman" panose="02020603050405020304" pitchFamily="18" charset="0"/>
              </a:rPr>
              <a:t>: Users can view detailed information about hospitals, including addresses, contact details, operating hours, and user reviews.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Search Filters</a:t>
            </a:r>
            <a:r>
              <a:rPr lang="en-US" dirty="0">
                <a:latin typeface="Times New Roman" panose="02020603050405020304" pitchFamily="18" charset="0"/>
                <a:cs typeface="Times New Roman" panose="02020603050405020304" pitchFamily="18" charset="0"/>
              </a:rPr>
              <a:t>: Google Maps allows users to filter searches by various criteria, such as hospital type or ratings, to find the most suitable facility.</a:t>
            </a:r>
          </a:p>
          <a:p>
            <a:pPr algn="just">
              <a:lnSpc>
                <a:spcPct val="150000"/>
              </a:lnSpc>
            </a:pPr>
            <a:r>
              <a:rPr lang="en-US" b="1" dirty="0">
                <a:latin typeface="Times New Roman" panose="02020603050405020304" pitchFamily="18" charset="0"/>
                <a:cs typeface="Times New Roman" panose="02020603050405020304" pitchFamily="18" charset="0"/>
              </a:rPr>
              <a:t>4. Geographical Context</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Visual Representation</a:t>
            </a:r>
            <a:r>
              <a:rPr lang="en-US" dirty="0">
                <a:latin typeface="Times New Roman" panose="02020603050405020304" pitchFamily="18" charset="0"/>
                <a:cs typeface="Times New Roman" panose="02020603050405020304" pitchFamily="18" charset="0"/>
              </a:rPr>
              <a:t>: The map view provides a visual representation of hospital locations in relation to the user's current location or other landmarks.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Nearby Services</a:t>
            </a:r>
            <a:r>
              <a:rPr lang="en-US" dirty="0">
                <a:latin typeface="Times New Roman" panose="02020603050405020304" pitchFamily="18" charset="0"/>
                <a:cs typeface="Times New Roman" panose="02020603050405020304" pitchFamily="18" charset="0"/>
              </a:rPr>
              <a:t>: Users can view nearby amenities such as pharmacies or clinics, which can be useful in emergencies.</a:t>
            </a:r>
          </a:p>
          <a:p>
            <a:pPr marL="0" indent="0">
              <a:buNone/>
            </a:pPr>
            <a:endParaRPr lang="en-IN" dirty="0"/>
          </a:p>
        </p:txBody>
      </p:sp>
    </p:spTree>
    <p:extLst>
      <p:ext uri="{BB962C8B-B14F-4D97-AF65-F5344CB8AC3E}">
        <p14:creationId xmlns:p14="http://schemas.microsoft.com/office/powerpoint/2010/main" val="40820678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19648040-9D05-73EC-9CF3-EBB9DF47A447}"/>
              </a:ext>
            </a:extLst>
          </p:cNvPr>
          <p:cNvSpPr>
            <a:spLocks noGrp="1"/>
          </p:cNvSpPr>
          <p:nvPr>
            <p:ph type="title"/>
          </p:nvPr>
        </p:nvSpPr>
        <p:spPr>
          <a:xfrm>
            <a:off x="0" y="156238"/>
            <a:ext cx="8596668" cy="1320800"/>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xmlns="" id="{FF9457AB-056F-F3BF-6C3E-E45FC81862E8}"/>
              </a:ext>
            </a:extLst>
          </p:cNvPr>
          <p:cNvSpPr>
            <a:spLocks noGrp="1"/>
          </p:cNvSpPr>
          <p:nvPr>
            <p:ph idx="1"/>
          </p:nvPr>
        </p:nvSpPr>
        <p:spPr>
          <a:xfrm>
            <a:off x="613063" y="1038370"/>
            <a:ext cx="9154391" cy="5538700"/>
          </a:xfrm>
        </p:spPr>
        <p:txBody>
          <a:bodyPr>
            <a:normAutofit/>
          </a:bodyPr>
          <a:lstStyle/>
          <a:p>
            <a:pPr algn="just">
              <a:lnSpc>
                <a:spcPct val="150000"/>
              </a:lnSpc>
            </a:pPr>
            <a:r>
              <a:rPr lang="en-US" dirty="0">
                <a:latin typeface="Times New Roman" panose="02020603050405020304" pitchFamily="18" charset="0"/>
                <a:cs typeface="Times New Roman" panose="02020603050405020304" pitchFamily="18" charset="0"/>
              </a:rPr>
              <a:t>The importance of people and objects' location in the healthcare centers is expanding quickly in recent years (1). On the other hand, one of the main problems at the time of crisis is an increase </a:t>
            </a:r>
            <a:r>
              <a:rPr lang="en-US" dirty="0" err="1">
                <a:latin typeface="Times New Roman" panose="02020603050405020304" pitchFamily="18" charset="0"/>
                <a:cs typeface="Times New Roman" panose="02020603050405020304" pitchFamily="18" charset="0"/>
              </a:rPr>
              <a:t>nel</a:t>
            </a:r>
            <a:r>
              <a:rPr lang="en-US" dirty="0">
                <a:latin typeface="Times New Roman" panose="02020603050405020304" pitchFamily="18" charset="0"/>
                <a:cs typeface="Times New Roman" panose="02020603050405020304" pitchFamily="18" charset="0"/>
              </a:rPr>
              <a:t> (2).</a:t>
            </a:r>
          </a:p>
          <a:p>
            <a:pPr algn="just">
              <a:lnSpc>
                <a:spcPct val="150000"/>
              </a:lnSpc>
            </a:pPr>
            <a:r>
              <a:rPr lang="en-US" dirty="0">
                <a:latin typeface="Times New Roman" panose="02020603050405020304" pitchFamily="18" charset="0"/>
                <a:cs typeface="Times New Roman" panose="02020603050405020304" pitchFamily="18" charset="0"/>
              </a:rPr>
              <a:t> Moreover, the lack of sufficient supervisory tools, which can instantly monitor the location of patients, physicians, medical staff, and medical assets and provide them for the hospital managers, has resulted in the loss of numerous opportunities (3). </a:t>
            </a:r>
          </a:p>
          <a:p>
            <a:pPr algn="just">
              <a:lnSpc>
                <a:spcPct val="150000"/>
              </a:lnSpc>
            </a:pPr>
            <a:r>
              <a:rPr lang="en-US" dirty="0">
                <a:latin typeface="Times New Roman" panose="02020603050405020304" pitchFamily="18" charset="0"/>
                <a:cs typeface="Times New Roman" panose="02020603050405020304" pitchFamily="18" charset="0"/>
              </a:rPr>
              <a:t>Today, development of the newly emerging intelligence systems considerably influences different aspects of life, one of the fields of health. The position of health in future perspective of the countries necessitates the hospitals to exploit advanced information technologies to automate the process (4). </a:t>
            </a:r>
          </a:p>
        </p:txBody>
      </p:sp>
    </p:spTree>
    <p:extLst>
      <p:ext uri="{BB962C8B-B14F-4D97-AF65-F5344CB8AC3E}">
        <p14:creationId xmlns:p14="http://schemas.microsoft.com/office/powerpoint/2010/main" val="24936660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xmlns="" id="{5B587393-FB09-46FC-F219-07381482EC27}"/>
              </a:ext>
            </a:extLst>
          </p:cNvPr>
          <p:cNvSpPr>
            <a:spLocks noGrp="1"/>
          </p:cNvSpPr>
          <p:nvPr>
            <p:ph idx="4294967295"/>
          </p:nvPr>
        </p:nvSpPr>
        <p:spPr>
          <a:xfrm>
            <a:off x="727364" y="446088"/>
            <a:ext cx="8596313" cy="3881437"/>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The most important issue in a hospital is the real-time tracking of physical position of the entities; therefore, it is essential to design and implement an appropriate Hospital Real-time Location Systems (HRTLS) for healthcare centers (5).</a:t>
            </a:r>
          </a:p>
          <a:p>
            <a:pPr algn="just">
              <a:lnSpc>
                <a:spcPct val="150000"/>
              </a:lnSpc>
            </a:pPr>
            <a:r>
              <a:rPr lang="en-US" dirty="0">
                <a:latin typeface="Times New Roman" panose="02020603050405020304" pitchFamily="18" charset="0"/>
                <a:cs typeface="Times New Roman" panose="02020603050405020304" pitchFamily="18" charset="0"/>
              </a:rPr>
              <a:t>"HRTLS, an application based on ubiquitous computing, is recognized that will increase the visibility and operational efficiency of clinical and administrative workflows in the healthcare setting. Implementing an RTLS-based system in a hospital is an outstanding technology which can enhance healthcare system efficiency and automation" (6).</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1833354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135C23B-18C2-BE1F-732A-AB080FAC044C}"/>
              </a:ext>
            </a:extLst>
          </p:cNvPr>
          <p:cNvSpPr>
            <a:spLocks noGrp="1"/>
          </p:cNvSpPr>
          <p:nvPr>
            <p:ph type="title"/>
          </p:nvPr>
        </p:nvSpPr>
        <p:spPr>
          <a:xfrm>
            <a:off x="0" y="156238"/>
            <a:ext cx="8596668" cy="1320800"/>
          </a:xfrm>
        </p:spPr>
        <p:txBody>
          <a:bodyPr/>
          <a:lstStyle/>
          <a:p>
            <a:r>
              <a:rPr lang="en-IN" dirty="0"/>
              <a:t>MODULES</a:t>
            </a:r>
          </a:p>
        </p:txBody>
      </p:sp>
      <p:sp>
        <p:nvSpPr>
          <p:cNvPr id="3" name="Content Placeholder 2">
            <a:extLst>
              <a:ext uri="{FF2B5EF4-FFF2-40B4-BE49-F238E27FC236}">
                <a16:creationId xmlns:a16="http://schemas.microsoft.com/office/drawing/2014/main" xmlns="" id="{8D3ECBB1-9835-6115-BC00-95ABC54FE1BB}"/>
              </a:ext>
            </a:extLst>
          </p:cNvPr>
          <p:cNvSpPr>
            <a:spLocks noGrp="1"/>
          </p:cNvSpPr>
          <p:nvPr>
            <p:ph idx="1"/>
          </p:nvPr>
        </p:nvSpPr>
        <p:spPr>
          <a:xfrm>
            <a:off x="594207" y="1225407"/>
            <a:ext cx="8596668" cy="3880773"/>
          </a:xfrm>
        </p:spPr>
        <p:txBody>
          <a:bodyPr>
            <a:normAutofit/>
          </a:bodyPr>
          <a:lstStyle/>
          <a:p>
            <a:pPr algn="just">
              <a:lnSpc>
                <a:spcPct val="150000"/>
              </a:lnSpc>
            </a:pPr>
            <a:r>
              <a:rPr lang="en-IN" sz="2800" b="1" dirty="0">
                <a:latin typeface="Times New Roman" panose="02020603050405020304" pitchFamily="18" charset="0"/>
                <a:cs typeface="Times New Roman" panose="02020603050405020304" pitchFamily="18" charset="0"/>
              </a:rPr>
              <a:t>User Interface (UI) Module</a:t>
            </a:r>
          </a:p>
          <a:p>
            <a:pPr algn="just">
              <a:lnSpc>
                <a:spcPct val="150000"/>
              </a:lnSpc>
            </a:pPr>
            <a:r>
              <a:rPr lang="en-IN" sz="2800" b="1" dirty="0">
                <a:latin typeface="Times New Roman" panose="02020603050405020304" pitchFamily="18" charset="0"/>
                <a:cs typeface="Times New Roman" panose="02020603050405020304" pitchFamily="18" charset="0"/>
              </a:rPr>
              <a:t>Geolocation Module</a:t>
            </a:r>
          </a:p>
          <a:p>
            <a:pPr algn="just">
              <a:lnSpc>
                <a:spcPct val="150000"/>
              </a:lnSpc>
            </a:pPr>
            <a:r>
              <a:rPr lang="en-IN" sz="2800" b="1" dirty="0">
                <a:latin typeface="Times New Roman" panose="02020603050405020304" pitchFamily="18" charset="0"/>
                <a:cs typeface="Times New Roman" panose="02020603050405020304" pitchFamily="18" charset="0"/>
              </a:rPr>
              <a:t>Hospital Information Module</a:t>
            </a:r>
          </a:p>
          <a:p>
            <a:pPr algn="just">
              <a:lnSpc>
                <a:spcPct val="150000"/>
              </a:lnSpc>
            </a:pPr>
            <a:r>
              <a:rPr lang="en-US" sz="2800" b="1" dirty="0">
                <a:latin typeface="Times New Roman" panose="02020603050405020304" pitchFamily="18" charset="0"/>
                <a:cs typeface="Times New Roman" panose="02020603050405020304" pitchFamily="18" charset="0"/>
              </a:rPr>
              <a:t>Google Maps API Integration Module</a:t>
            </a: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4859171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B024FA4-E8E8-4A67-65ED-C06BACA64A47}"/>
              </a:ext>
            </a:extLst>
          </p:cNvPr>
          <p:cNvSpPr>
            <a:spLocks noGrp="1"/>
          </p:cNvSpPr>
          <p:nvPr>
            <p:ph type="title"/>
          </p:nvPr>
        </p:nvSpPr>
        <p:spPr>
          <a:xfrm>
            <a:off x="220134" y="287481"/>
            <a:ext cx="8596668" cy="1320800"/>
          </a:xfrm>
        </p:spPr>
        <p:txBody>
          <a:bodyPr>
            <a:normAutofit/>
          </a:bodyPr>
          <a:lstStyle/>
          <a:p>
            <a:r>
              <a:rPr lang="en-IN" sz="3300" dirty="0">
                <a:latin typeface="Times New Roman" panose="02020603050405020304" pitchFamily="18" charset="0"/>
                <a:cs typeface="Times New Roman" panose="02020603050405020304" pitchFamily="18" charset="0"/>
              </a:rPr>
              <a:t>User Interface (UI) Module</a:t>
            </a:r>
          </a:p>
        </p:txBody>
      </p:sp>
      <p:sp>
        <p:nvSpPr>
          <p:cNvPr id="3" name="Content Placeholder 2">
            <a:extLst>
              <a:ext uri="{FF2B5EF4-FFF2-40B4-BE49-F238E27FC236}">
                <a16:creationId xmlns:a16="http://schemas.microsoft.com/office/drawing/2014/main" xmlns="" id="{BB05C350-F220-16E2-9757-D7B7CF938292}"/>
              </a:ext>
            </a:extLst>
          </p:cNvPr>
          <p:cNvSpPr>
            <a:spLocks noGrp="1"/>
          </p:cNvSpPr>
          <p:nvPr>
            <p:ph idx="1"/>
          </p:nvPr>
        </p:nvSpPr>
        <p:spPr>
          <a:xfrm>
            <a:off x="529936" y="756444"/>
            <a:ext cx="8899929" cy="5345112"/>
          </a:xfrm>
        </p:spPr>
        <p:txBody>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Search Bar</a:t>
            </a:r>
            <a:r>
              <a:rPr lang="en-US" dirty="0">
                <a:latin typeface="Times New Roman" panose="02020603050405020304" pitchFamily="18" charset="0"/>
                <a:cs typeface="Times New Roman" panose="02020603050405020304" pitchFamily="18" charset="0"/>
              </a:rPr>
              <a:t>: Allows users to input search queries such as hospital names, locations, or specialties.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Map Display</a:t>
            </a:r>
            <a:r>
              <a:rPr lang="en-US" dirty="0">
                <a:latin typeface="Times New Roman" panose="02020603050405020304" pitchFamily="18" charset="0"/>
                <a:cs typeface="Times New Roman" panose="02020603050405020304" pitchFamily="18" charset="0"/>
              </a:rPr>
              <a:t>: Shows the interactive map where hospital locations are plotted. Users can zoom, pan, and view different map layers.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Information Panel</a:t>
            </a:r>
            <a:r>
              <a:rPr lang="en-US" dirty="0">
                <a:latin typeface="Times New Roman" panose="02020603050405020304" pitchFamily="18" charset="0"/>
                <a:cs typeface="Times New Roman" panose="02020603050405020304" pitchFamily="18" charset="0"/>
              </a:rPr>
              <a:t>: Displays details about selected hospitals, including name, address, contact information, ratings, and reviews.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Filters and Sorting</a:t>
            </a:r>
            <a:r>
              <a:rPr lang="en-US" dirty="0">
                <a:latin typeface="Times New Roman" panose="02020603050405020304" pitchFamily="18" charset="0"/>
                <a:cs typeface="Times New Roman" panose="02020603050405020304" pitchFamily="18" charset="0"/>
              </a:rPr>
              <a:t>: Provides options to filter and sort hospitals based on criteria such as distance, ratings, or type of hospital.</a:t>
            </a:r>
          </a:p>
          <a:p>
            <a:endParaRPr lang="en-IN" dirty="0"/>
          </a:p>
        </p:txBody>
      </p:sp>
    </p:spTree>
    <p:extLst>
      <p:ext uri="{BB962C8B-B14F-4D97-AF65-F5344CB8AC3E}">
        <p14:creationId xmlns:p14="http://schemas.microsoft.com/office/powerpoint/2010/main" val="37406318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616BFE0-35D6-9F7E-7E86-3193F3A58FB2}"/>
              </a:ext>
            </a:extLst>
          </p:cNvPr>
          <p:cNvSpPr>
            <a:spLocks noGrp="1"/>
          </p:cNvSpPr>
          <p:nvPr>
            <p:ph type="title"/>
          </p:nvPr>
        </p:nvSpPr>
        <p:spPr>
          <a:xfrm>
            <a:off x="137007" y="156238"/>
            <a:ext cx="8596668" cy="1320800"/>
          </a:xfrm>
        </p:spPr>
        <p:txBody>
          <a:bodyPr/>
          <a:lstStyle/>
          <a:p>
            <a:r>
              <a:rPr lang="en-IN" sz="3300" b="1" dirty="0">
                <a:latin typeface="Times New Roman" panose="02020603050405020304" pitchFamily="18" charset="0"/>
                <a:cs typeface="Times New Roman" panose="02020603050405020304" pitchFamily="18" charset="0"/>
              </a:rPr>
              <a:t>Geolocation Module</a:t>
            </a:r>
            <a:r>
              <a:rPr lang="en-IN" sz="3600" b="1" dirty="0">
                <a:latin typeface="Times New Roman" panose="02020603050405020304" pitchFamily="18" charset="0"/>
                <a:cs typeface="Times New Roman" panose="02020603050405020304" pitchFamily="18" charset="0"/>
              </a:rPr>
              <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68B7A2F8-A034-3C6E-386B-64BB00A8C15D}"/>
              </a:ext>
            </a:extLst>
          </p:cNvPr>
          <p:cNvSpPr>
            <a:spLocks noGrp="1"/>
          </p:cNvSpPr>
          <p:nvPr>
            <p:ph idx="1"/>
          </p:nvPr>
        </p:nvSpPr>
        <p:spPr>
          <a:xfrm>
            <a:off x="604598" y="816638"/>
            <a:ext cx="8596668" cy="3880773"/>
          </a:xfrm>
        </p:spPr>
        <p:txBody>
          <a:bodyPr/>
          <a:lstStyle/>
          <a:p>
            <a:pPr marL="0" indent="0" algn="just">
              <a:lnSpc>
                <a:spcPct val="150000"/>
              </a:lnSpc>
              <a:buNone/>
            </a:pPr>
            <a:endParaRPr lang="en-US"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User Location Detection</a:t>
            </a:r>
            <a:r>
              <a:rPr lang="en-US" dirty="0">
                <a:latin typeface="Times New Roman" panose="02020603050405020304" pitchFamily="18" charset="0"/>
                <a:cs typeface="Times New Roman" panose="02020603050405020304" pitchFamily="18" charset="0"/>
              </a:rPr>
              <a:t>: Uses the device’s GPS or IP address to determine the user’s current location.</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Location Search</a:t>
            </a:r>
            <a:r>
              <a:rPr lang="en-US" dirty="0">
                <a:latin typeface="Times New Roman" panose="02020603050405020304" pitchFamily="18" charset="0"/>
                <a:cs typeface="Times New Roman" panose="02020603050405020304" pitchFamily="18" charset="0"/>
              </a:rPr>
              <a:t>: Converts user-entered addresses or locations into geographic coordinates using Geocoding API.</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Proximity Search</a:t>
            </a:r>
            <a:r>
              <a:rPr lang="en-US" dirty="0">
                <a:latin typeface="Times New Roman" panose="02020603050405020304" pitchFamily="18" charset="0"/>
                <a:cs typeface="Times New Roman" panose="02020603050405020304" pitchFamily="18" charset="0"/>
              </a:rPr>
              <a:t>: Finds hospitals within a specified radius of the user’s location.</a:t>
            </a:r>
          </a:p>
          <a:p>
            <a:endParaRPr lang="en-IN" dirty="0"/>
          </a:p>
        </p:txBody>
      </p:sp>
    </p:spTree>
    <p:extLst>
      <p:ext uri="{BB962C8B-B14F-4D97-AF65-F5344CB8AC3E}">
        <p14:creationId xmlns:p14="http://schemas.microsoft.com/office/powerpoint/2010/main" val="8403673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67C3041-A1A4-BA81-1FA3-55AB0DA6B850}"/>
              </a:ext>
            </a:extLst>
          </p:cNvPr>
          <p:cNvSpPr>
            <a:spLocks noGrp="1"/>
          </p:cNvSpPr>
          <p:nvPr>
            <p:ph type="title"/>
          </p:nvPr>
        </p:nvSpPr>
        <p:spPr>
          <a:xfrm>
            <a:off x="199352" y="280929"/>
            <a:ext cx="8596668" cy="1320800"/>
          </a:xfrm>
        </p:spPr>
        <p:txBody>
          <a:bodyPr/>
          <a:lstStyle/>
          <a:p>
            <a:r>
              <a:rPr lang="en-IN" sz="3300" b="1" dirty="0">
                <a:latin typeface="Times New Roman" panose="02020603050405020304" pitchFamily="18" charset="0"/>
                <a:cs typeface="Times New Roman" panose="02020603050405020304" pitchFamily="18" charset="0"/>
              </a:rPr>
              <a:t>Hospital Information Module</a:t>
            </a:r>
            <a:r>
              <a:rPr lang="en-IN" sz="3600" b="1" dirty="0">
                <a:latin typeface="Times New Roman" panose="02020603050405020304" pitchFamily="18" charset="0"/>
                <a:cs typeface="Times New Roman" panose="02020603050405020304" pitchFamily="18" charset="0"/>
              </a:rPr>
              <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27F3EDF3-4F90-812D-30DD-7A5E0444CB40}"/>
              </a:ext>
            </a:extLst>
          </p:cNvPr>
          <p:cNvSpPr>
            <a:spLocks noGrp="1"/>
          </p:cNvSpPr>
          <p:nvPr>
            <p:ph idx="1"/>
          </p:nvPr>
        </p:nvSpPr>
        <p:spPr>
          <a:xfrm>
            <a:off x="573425" y="816638"/>
            <a:ext cx="8596668" cy="3880773"/>
          </a:xfrm>
        </p:spPr>
        <p:txBody>
          <a:bodyPr/>
          <a:lstStyle/>
          <a:p>
            <a:pPr marL="0" indent="0" algn="just">
              <a:lnSpc>
                <a:spcPct val="150000"/>
              </a:lnSpc>
              <a:buNone/>
            </a:pPr>
            <a:endParaRPr lang="en-IN" b="1" dirty="0">
              <a:latin typeface="Times New Roman" panose="02020603050405020304" pitchFamily="18" charset="0"/>
              <a:cs typeface="Times New Roman" panose="02020603050405020304" pitchFamily="18" charset="0"/>
            </a:endParaRP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Database Integration</a:t>
            </a:r>
            <a:r>
              <a:rPr lang="en-IN" dirty="0">
                <a:latin typeface="Times New Roman" panose="02020603050405020304" pitchFamily="18" charset="0"/>
                <a:cs typeface="Times New Roman" panose="02020603050405020304" pitchFamily="18" charset="0"/>
              </a:rPr>
              <a:t>: Connects to a database containing hospital information, including names, addresses, contact details, and other relevant data.</a:t>
            </a: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Data Retrieval</a:t>
            </a:r>
            <a:r>
              <a:rPr lang="en-IN" dirty="0">
                <a:latin typeface="Times New Roman" panose="02020603050405020304" pitchFamily="18" charset="0"/>
                <a:cs typeface="Times New Roman" panose="02020603050405020304" pitchFamily="18" charset="0"/>
              </a:rPr>
              <a:t>: Fetches hospital data from the database based on search queries or geographic coordinates.</a:t>
            </a:r>
          </a:p>
          <a:p>
            <a:pPr algn="just">
              <a:lnSpc>
                <a:spcPct val="150000"/>
              </a:lnSpc>
              <a:buFont typeface="Arial" panose="020B0604020202020204" pitchFamily="34" charset="0"/>
              <a:buChar char="•"/>
            </a:pPr>
            <a:r>
              <a:rPr lang="en-IN" b="1" dirty="0">
                <a:latin typeface="Times New Roman" panose="02020603050405020304" pitchFamily="18" charset="0"/>
                <a:cs typeface="Times New Roman" panose="02020603050405020304" pitchFamily="18" charset="0"/>
              </a:rPr>
              <a:t>Data Management</a:t>
            </a:r>
            <a:r>
              <a:rPr lang="en-IN" dirty="0">
                <a:latin typeface="Times New Roman" panose="02020603050405020304" pitchFamily="18" charset="0"/>
                <a:cs typeface="Times New Roman" panose="02020603050405020304" pitchFamily="18" charset="0"/>
              </a:rPr>
              <a:t>: Handles CRUD (Create, Read, Update, Delete) operations for hospital records.</a:t>
            </a:r>
          </a:p>
          <a:p>
            <a:endParaRPr lang="en-IN" dirty="0"/>
          </a:p>
        </p:txBody>
      </p:sp>
    </p:spTree>
    <p:extLst>
      <p:ext uri="{BB962C8B-B14F-4D97-AF65-F5344CB8AC3E}">
        <p14:creationId xmlns:p14="http://schemas.microsoft.com/office/powerpoint/2010/main" val="27555035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DFA2AB88-F33F-023A-6D6A-A9B19345FFFF}"/>
              </a:ext>
            </a:extLst>
          </p:cNvPr>
          <p:cNvSpPr>
            <a:spLocks noGrp="1"/>
          </p:cNvSpPr>
          <p:nvPr>
            <p:ph type="title"/>
          </p:nvPr>
        </p:nvSpPr>
        <p:spPr>
          <a:xfrm>
            <a:off x="261698" y="156238"/>
            <a:ext cx="8596668" cy="1320800"/>
          </a:xfrm>
        </p:spPr>
        <p:txBody>
          <a:bodyPr/>
          <a:lstStyle/>
          <a:p>
            <a:r>
              <a:rPr lang="en-US" sz="3300" b="1" dirty="0">
                <a:latin typeface="Times New Roman" panose="02020603050405020304" pitchFamily="18" charset="0"/>
                <a:cs typeface="Times New Roman" panose="02020603050405020304" pitchFamily="18" charset="0"/>
              </a:rPr>
              <a:t>Google Maps API Integration Module</a:t>
            </a:r>
            <a:r>
              <a:rPr lang="en-IN" sz="3600" b="1" dirty="0">
                <a:latin typeface="Times New Roman" panose="02020603050405020304" pitchFamily="18" charset="0"/>
                <a:cs typeface="Times New Roman" panose="02020603050405020304" pitchFamily="18" charset="0"/>
              </a:rPr>
              <a:t/>
            </a:r>
            <a:br>
              <a:rPr lang="en-IN" sz="36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xmlns="" id="{A3AF7F8D-B075-14D5-71E2-2EAC7C8BF364}"/>
              </a:ext>
            </a:extLst>
          </p:cNvPr>
          <p:cNvSpPr>
            <a:spLocks noGrp="1"/>
          </p:cNvSpPr>
          <p:nvPr>
            <p:ph idx="1"/>
          </p:nvPr>
        </p:nvSpPr>
        <p:spPr>
          <a:xfrm>
            <a:off x="853980" y="737035"/>
            <a:ext cx="8712893" cy="5154610"/>
          </a:xfrm>
        </p:spPr>
        <p:txBody>
          <a:bodyPr/>
          <a:lstStyle/>
          <a:p>
            <a:pPr marL="0" indent="0">
              <a:buNone/>
            </a:pPr>
            <a:endParaRPr lang="en-US" b="1" dirty="0"/>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Map Rendering</a:t>
            </a:r>
            <a:r>
              <a:rPr lang="en-US" dirty="0">
                <a:latin typeface="Times New Roman" panose="02020603050405020304" pitchFamily="18" charset="0"/>
                <a:cs typeface="Times New Roman" panose="02020603050405020304" pitchFamily="18" charset="0"/>
              </a:rPr>
              <a:t>: Utilizes the Google Maps JavaScript API to render maps and handle user interactions.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Marker Management</a:t>
            </a:r>
            <a:r>
              <a:rPr lang="en-US" dirty="0">
                <a:latin typeface="Times New Roman" panose="02020603050405020304" pitchFamily="18" charset="0"/>
                <a:cs typeface="Times New Roman" panose="02020603050405020304" pitchFamily="18" charset="0"/>
              </a:rPr>
              <a:t>: Adds and manages markers on the map to represent hospital locations.</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Directions and Routes</a:t>
            </a:r>
            <a:r>
              <a:rPr lang="en-US" dirty="0">
                <a:latin typeface="Times New Roman" panose="02020603050405020304" pitchFamily="18" charset="0"/>
                <a:cs typeface="Times New Roman" panose="02020603050405020304" pitchFamily="18" charset="0"/>
              </a:rPr>
              <a:t>: Provides directions from the user’s location to a selected hospital using the Directions API.</a:t>
            </a:r>
          </a:p>
          <a:p>
            <a:pPr algn="just">
              <a:lnSpc>
                <a:spcPct val="150000"/>
              </a:lnSpc>
              <a:buFont typeface="Arial" panose="020B0604020202020204" pitchFamily="34" charset="0"/>
              <a:buChar char="•"/>
            </a:pPr>
            <a:r>
              <a:rPr lang="en-US" b="1" dirty="0">
                <a:latin typeface="Times New Roman" panose="02020603050405020304" pitchFamily="18" charset="0"/>
                <a:cs typeface="Times New Roman" panose="02020603050405020304" pitchFamily="18" charset="0"/>
              </a:rPr>
              <a:t>Places Search</a:t>
            </a:r>
            <a:r>
              <a:rPr lang="en-US" dirty="0">
                <a:latin typeface="Times New Roman" panose="02020603050405020304" pitchFamily="18" charset="0"/>
                <a:cs typeface="Times New Roman" panose="02020603050405020304" pitchFamily="18" charset="0"/>
              </a:rPr>
              <a:t>: Uses the Places API to search for hospitals and retrieve information about them.</a:t>
            </a:r>
          </a:p>
          <a:p>
            <a:endParaRPr lang="en-IN" dirty="0"/>
          </a:p>
        </p:txBody>
      </p:sp>
    </p:spTree>
    <p:extLst>
      <p:ext uri="{BB962C8B-B14F-4D97-AF65-F5344CB8AC3E}">
        <p14:creationId xmlns:p14="http://schemas.microsoft.com/office/powerpoint/2010/main" val="195891411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4842B0D-8674-1C9D-F31B-EAC2131F7543}"/>
              </a:ext>
            </a:extLst>
          </p:cNvPr>
          <p:cNvSpPr>
            <a:spLocks noGrp="1"/>
          </p:cNvSpPr>
          <p:nvPr>
            <p:ph type="title"/>
          </p:nvPr>
        </p:nvSpPr>
        <p:spPr>
          <a:xfrm>
            <a:off x="209744" y="156238"/>
            <a:ext cx="8596668" cy="1320800"/>
          </a:xfrm>
        </p:spPr>
        <p:txBody>
          <a:bodyPr/>
          <a:lstStyle/>
          <a:p>
            <a:r>
              <a:rPr lang="en-IN" dirty="0"/>
              <a:t>Software Details</a:t>
            </a:r>
          </a:p>
        </p:txBody>
      </p:sp>
      <p:sp>
        <p:nvSpPr>
          <p:cNvPr id="3" name="Content Placeholder 2">
            <a:extLst>
              <a:ext uri="{FF2B5EF4-FFF2-40B4-BE49-F238E27FC236}">
                <a16:creationId xmlns:a16="http://schemas.microsoft.com/office/drawing/2014/main" xmlns="" id="{C4D7F692-6054-10B6-367C-58CD9DF07AB4}"/>
              </a:ext>
            </a:extLst>
          </p:cNvPr>
          <p:cNvSpPr>
            <a:spLocks noGrp="1"/>
          </p:cNvSpPr>
          <p:nvPr>
            <p:ph idx="1"/>
          </p:nvPr>
        </p:nvSpPr>
        <p:spPr>
          <a:xfrm>
            <a:off x="937106" y="1173452"/>
            <a:ext cx="8596668" cy="4250603"/>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pPr>
            <a:r>
              <a:rPr lang="en-US" dirty="0">
                <a:latin typeface="Times New Roman" panose="02020603050405020304" pitchFamily="18" charset="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77582634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B244482-4067-D258-C14C-C6F1685366EB}"/>
              </a:ext>
            </a:extLst>
          </p:cNvPr>
          <p:cNvSpPr>
            <a:spLocks noGrp="1"/>
          </p:cNvSpPr>
          <p:nvPr>
            <p:ph type="title"/>
          </p:nvPr>
        </p:nvSpPr>
        <p:spPr>
          <a:xfrm>
            <a:off x="292870" y="156238"/>
            <a:ext cx="8596668" cy="1320800"/>
          </a:xfrm>
        </p:spPr>
        <p:txBody>
          <a:bodyPr/>
          <a:lstStyle/>
          <a:p>
            <a:r>
              <a:rPr lang="en-IN" dirty="0"/>
              <a:t>Front End</a:t>
            </a:r>
          </a:p>
        </p:txBody>
      </p:sp>
      <p:sp>
        <p:nvSpPr>
          <p:cNvPr id="3" name="Content Placeholder 2">
            <a:extLst>
              <a:ext uri="{FF2B5EF4-FFF2-40B4-BE49-F238E27FC236}">
                <a16:creationId xmlns:a16="http://schemas.microsoft.com/office/drawing/2014/main" xmlns="" id="{6574ECFB-69BC-3997-372C-FBBC3F1421BB}"/>
              </a:ext>
            </a:extLst>
          </p:cNvPr>
          <p:cNvSpPr>
            <a:spLocks noGrp="1"/>
          </p:cNvSpPr>
          <p:nvPr>
            <p:ph idx="1"/>
          </p:nvPr>
        </p:nvSpPr>
        <p:spPr>
          <a:xfrm>
            <a:off x="498764" y="1194235"/>
            <a:ext cx="8754456" cy="4853274"/>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pPr>
            <a:r>
              <a:rPr lang="en-US" dirty="0">
                <a:latin typeface="Times New Roman" panose="02020603050405020304" pitchFamily="18" charset="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208725327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A14241C-C070-913C-2E25-0ECC7A3C0A53}"/>
              </a:ext>
            </a:extLst>
          </p:cNvPr>
          <p:cNvSpPr>
            <a:spLocks noGrp="1"/>
          </p:cNvSpPr>
          <p:nvPr>
            <p:ph type="title"/>
          </p:nvPr>
        </p:nvSpPr>
        <p:spPr>
          <a:xfrm>
            <a:off x="261698" y="256309"/>
            <a:ext cx="8596668" cy="1320800"/>
          </a:xfrm>
        </p:spPr>
        <p:txBody>
          <a:bodyPr/>
          <a:lstStyle/>
          <a:p>
            <a:r>
              <a:rPr lang="en-IN" dirty="0"/>
              <a:t>Database</a:t>
            </a:r>
          </a:p>
        </p:txBody>
      </p:sp>
      <p:sp>
        <p:nvSpPr>
          <p:cNvPr id="3" name="Content Placeholder 2">
            <a:extLst>
              <a:ext uri="{FF2B5EF4-FFF2-40B4-BE49-F238E27FC236}">
                <a16:creationId xmlns:a16="http://schemas.microsoft.com/office/drawing/2014/main" xmlns="" id="{C4C8D1F4-0C4E-8D5C-D9F7-CD94FBE6CF17}"/>
              </a:ext>
            </a:extLst>
          </p:cNvPr>
          <p:cNvSpPr>
            <a:spLocks noGrp="1"/>
          </p:cNvSpPr>
          <p:nvPr>
            <p:ph idx="1"/>
          </p:nvPr>
        </p:nvSpPr>
        <p:spPr>
          <a:xfrm>
            <a:off x="760463" y="1225767"/>
            <a:ext cx="8923866" cy="5071484"/>
          </a:xfrm>
        </p:spPr>
        <p:txBody>
          <a:bodyPr/>
          <a:lstStyle/>
          <a:p>
            <a:pPr algn="just">
              <a:lnSpc>
                <a:spcPct val="150000"/>
              </a:lnSpc>
            </a:pPr>
            <a:r>
              <a:rPr lang="en-US" sz="1800" dirty="0">
                <a:latin typeface="Times New Roman" panose="02020603050405020304" pitchFamily="18" charset="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pPr>
            <a:r>
              <a:rPr lang="en-US" sz="1800" dirty="0">
                <a:latin typeface="Times New Roman" panose="02020603050405020304" pitchFamily="18" charset="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pPr>
            <a:r>
              <a:rPr lang="en-US" sz="1800" dirty="0">
                <a:latin typeface="Times New Roman" panose="02020603050405020304" pitchFamily="18" charset="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29162107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19E3789-59CE-2766-7AB4-F013DCA9C7A3}"/>
              </a:ext>
            </a:extLst>
          </p:cNvPr>
          <p:cNvSpPr>
            <a:spLocks noGrp="1"/>
          </p:cNvSpPr>
          <p:nvPr>
            <p:ph type="title"/>
          </p:nvPr>
        </p:nvSpPr>
        <p:spPr>
          <a:xfrm>
            <a:off x="220134" y="156238"/>
            <a:ext cx="8596668" cy="1320800"/>
          </a:xfrm>
        </p:spPr>
        <p:txBody>
          <a:bodyPr/>
          <a:lstStyle/>
          <a:p>
            <a:r>
              <a:rPr lang="en-IN" dirty="0"/>
              <a:t>Cloud Web Server</a:t>
            </a:r>
          </a:p>
        </p:txBody>
      </p:sp>
      <p:sp>
        <p:nvSpPr>
          <p:cNvPr id="3" name="Content Placeholder 2">
            <a:extLst>
              <a:ext uri="{FF2B5EF4-FFF2-40B4-BE49-F238E27FC236}">
                <a16:creationId xmlns:a16="http://schemas.microsoft.com/office/drawing/2014/main" xmlns="" id="{4C75EC9A-96B9-C83D-E0A9-4C5D5B59B4F0}"/>
              </a:ext>
            </a:extLst>
          </p:cNvPr>
          <p:cNvSpPr>
            <a:spLocks noGrp="1"/>
          </p:cNvSpPr>
          <p:nvPr>
            <p:ph idx="1"/>
          </p:nvPr>
        </p:nvSpPr>
        <p:spPr>
          <a:xfrm>
            <a:off x="436417" y="1090326"/>
            <a:ext cx="8712893" cy="5466338"/>
          </a:xfrm>
        </p:spPr>
        <p:txBody>
          <a:bodyPr>
            <a:normAutofit lnSpcReduction="10000"/>
          </a:bodyPr>
          <a:lstStyle/>
          <a:p>
            <a:pPr algn="just">
              <a:lnSpc>
                <a:spcPct val="150000"/>
              </a:lnSpc>
            </a:pPr>
            <a:r>
              <a:rPr lang="en-US" dirty="0">
                <a:latin typeface="Times New Roman" panose="02020603050405020304" pitchFamily="18" charset="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pPr>
            <a:endParaRPr lang="en-US"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It provides a flexible environment for the developers which allows them to work on projects from anywhere using any device with internet access.</a:t>
            </a:r>
            <a:endParaRPr lang="en-IN" dirty="0">
              <a:latin typeface="Times New Roman" panose="02020603050405020304" pitchFamily="18" charset="0"/>
              <a:cs typeface="Times New Roman" panose="02020603050405020304" pitchFamily="18" charset="0"/>
            </a:endParaRPr>
          </a:p>
          <a:p>
            <a:endParaRPr lang="en-IN" dirty="0"/>
          </a:p>
        </p:txBody>
      </p:sp>
    </p:spTree>
    <p:extLst>
      <p:ext uri="{BB962C8B-B14F-4D97-AF65-F5344CB8AC3E}">
        <p14:creationId xmlns:p14="http://schemas.microsoft.com/office/powerpoint/2010/main" val="359808821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70F30FED-1570-D5F9-CC1B-25D78296AB93}"/>
              </a:ext>
            </a:extLst>
          </p:cNvPr>
          <p:cNvSpPr>
            <a:spLocks noGrp="1"/>
          </p:cNvSpPr>
          <p:nvPr>
            <p:ph type="title"/>
          </p:nvPr>
        </p:nvSpPr>
        <p:spPr>
          <a:xfrm>
            <a:off x="355216" y="277091"/>
            <a:ext cx="8596668" cy="1320800"/>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xmlns="" id="{EBEE4490-FA3D-F56D-5512-5B46C87DE1DF}"/>
              </a:ext>
            </a:extLst>
          </p:cNvPr>
          <p:cNvSpPr>
            <a:spLocks noGrp="1"/>
          </p:cNvSpPr>
          <p:nvPr>
            <p:ph idx="1"/>
          </p:nvPr>
        </p:nvSpPr>
        <p:spPr>
          <a:xfrm>
            <a:off x="1228052" y="1287753"/>
            <a:ext cx="8596668" cy="3880773"/>
          </a:xfrm>
        </p:spPr>
        <p:txBody>
          <a:bodyPr/>
          <a:lstStyle/>
          <a:p>
            <a:pPr lvl="0" algn="just">
              <a:lnSpc>
                <a:spcPct val="150000"/>
              </a:lnSpc>
            </a:pPr>
            <a:r>
              <a:rPr lang="en-US" sz="1800" dirty="0">
                <a:latin typeface="Times New Roman" pitchFamily="18" charset="0"/>
                <a:cs typeface="Times New Roman" pitchFamily="18" charset="0"/>
              </a:rPr>
              <a:t>Operating System	: Windows 10</a:t>
            </a:r>
          </a:p>
          <a:p>
            <a:pPr lvl="0" algn="just">
              <a:lnSpc>
                <a:spcPct val="150000"/>
              </a:lnSpc>
            </a:pPr>
            <a:r>
              <a:rPr lang="en-US" sz="1800" dirty="0">
                <a:latin typeface="Times New Roman" pitchFamily="18" charset="0"/>
                <a:cs typeface="Times New Roman" pitchFamily="18" charset="0"/>
              </a:rPr>
              <a:t>Language	               :PYTHON Google </a:t>
            </a:r>
            <a:r>
              <a:rPr lang="en-US" sz="1800" dirty="0" err="1">
                <a:latin typeface="Times New Roman" pitchFamily="18" charset="0"/>
                <a:cs typeface="Times New Roman" pitchFamily="18" charset="0"/>
              </a:rPr>
              <a:t>Colab</a:t>
            </a:r>
            <a:endParaRPr lang="en-US" sz="1800" dirty="0">
              <a:latin typeface="Times New Roman" pitchFamily="18" charset="0"/>
              <a:cs typeface="Times New Roman" pitchFamily="18" charset="0"/>
            </a:endParaRPr>
          </a:p>
          <a:p>
            <a:endParaRPr lang="en-IN" dirty="0"/>
          </a:p>
        </p:txBody>
      </p:sp>
    </p:spTree>
    <p:extLst>
      <p:ext uri="{BB962C8B-B14F-4D97-AF65-F5344CB8AC3E}">
        <p14:creationId xmlns:p14="http://schemas.microsoft.com/office/powerpoint/2010/main" val="223452823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B6DDE3A-BA4D-81A2-9501-69EA05EB5BF7}"/>
              </a:ext>
            </a:extLst>
          </p:cNvPr>
          <p:cNvSpPr>
            <a:spLocks noGrp="1"/>
          </p:cNvSpPr>
          <p:nvPr>
            <p:ph type="title"/>
          </p:nvPr>
        </p:nvSpPr>
        <p:spPr>
          <a:xfrm>
            <a:off x="355216" y="297872"/>
            <a:ext cx="8596668" cy="1320800"/>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xmlns="" id="{55134C97-97A7-D67E-4A53-82C4DAACBE02}"/>
              </a:ext>
            </a:extLst>
          </p:cNvPr>
          <p:cNvSpPr>
            <a:spLocks noGrp="1"/>
          </p:cNvSpPr>
          <p:nvPr>
            <p:ph idx="1"/>
          </p:nvPr>
        </p:nvSpPr>
        <p:spPr>
          <a:xfrm>
            <a:off x="1300789" y="1163061"/>
            <a:ext cx="8596668" cy="3880773"/>
          </a:xfrm>
        </p:spPr>
        <p:txBody>
          <a:bodyPr/>
          <a:lstStyle/>
          <a:p>
            <a:pPr algn="just">
              <a:lnSpc>
                <a:spcPct val="150000"/>
              </a:lnSpc>
            </a:pPr>
            <a:r>
              <a:rPr lang="en-US" sz="1800" dirty="0">
                <a:latin typeface="Times New Roman" pitchFamily="18" charset="0"/>
                <a:cs typeface="Times New Roman" pitchFamily="18" charset="0"/>
              </a:rPr>
              <a:t>Keyboard</a:t>
            </a:r>
          </a:p>
          <a:p>
            <a:pPr algn="just">
              <a:lnSpc>
                <a:spcPct val="150000"/>
              </a:lnSpc>
            </a:pPr>
            <a:r>
              <a:rPr lang="en-US" sz="1800" dirty="0">
                <a:latin typeface="Times New Roman" pitchFamily="18" charset="0"/>
                <a:cs typeface="Times New Roman" pitchFamily="18" charset="0"/>
              </a:rPr>
              <a:t>Mouse </a:t>
            </a:r>
          </a:p>
          <a:p>
            <a:pPr algn="just">
              <a:lnSpc>
                <a:spcPct val="150000"/>
              </a:lnSpc>
            </a:pPr>
            <a:r>
              <a:rPr lang="en-US" sz="1800" dirty="0" err="1">
                <a:latin typeface="Times New Roman" pitchFamily="18" charset="0"/>
                <a:cs typeface="Times New Roman" pitchFamily="18" charset="0"/>
              </a:rPr>
              <a:t>Harddisk</a:t>
            </a:r>
            <a:r>
              <a:rPr lang="en-US" sz="1800" dirty="0">
                <a:latin typeface="Times New Roman" pitchFamily="18" charset="0"/>
                <a:cs typeface="Times New Roman" pitchFamily="18" charset="0"/>
              </a:rPr>
              <a:t>	</a:t>
            </a:r>
          </a:p>
          <a:p>
            <a:pPr algn="just">
              <a:lnSpc>
                <a:spcPct val="150000"/>
              </a:lnSpc>
            </a:pPr>
            <a:r>
              <a:rPr lang="en-US" sz="1800" dirty="0">
                <a:latin typeface="Times New Roman" pitchFamily="18" charset="0"/>
                <a:cs typeface="Times New Roman" pitchFamily="18" charset="0"/>
              </a:rPr>
              <a:t>Ram	</a:t>
            </a:r>
          </a:p>
          <a:p>
            <a:endParaRPr lang="en-IN" dirty="0"/>
          </a:p>
        </p:txBody>
      </p:sp>
    </p:spTree>
    <p:extLst>
      <p:ext uri="{BB962C8B-B14F-4D97-AF65-F5344CB8AC3E}">
        <p14:creationId xmlns:p14="http://schemas.microsoft.com/office/powerpoint/2010/main" val="1100196209"/>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939188F3-E61C-F24B-4BBC-BCCFB7AE0A23}"/>
              </a:ext>
            </a:extLst>
          </p:cNvPr>
          <p:cNvSpPr>
            <a:spLocks noGrp="1"/>
          </p:cNvSpPr>
          <p:nvPr>
            <p:ph type="title"/>
          </p:nvPr>
        </p:nvSpPr>
        <p:spPr>
          <a:xfrm>
            <a:off x="137007" y="156238"/>
            <a:ext cx="8596668" cy="1320800"/>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xmlns="" id="{E17495BD-034B-8905-1CC1-7A0271523E50}"/>
              </a:ext>
            </a:extLst>
          </p:cNvPr>
          <p:cNvSpPr>
            <a:spLocks noGrp="1"/>
          </p:cNvSpPr>
          <p:nvPr>
            <p:ph idx="1"/>
          </p:nvPr>
        </p:nvSpPr>
        <p:spPr>
          <a:xfrm>
            <a:off x="581891" y="1090325"/>
            <a:ext cx="8806411" cy="5310475"/>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The implementation of a real-time location system enables hospitals to achieve their goals such as improving efficiency, increasing patient satisfaction and reducing time and cost considerably. </a:t>
            </a:r>
          </a:p>
          <a:p>
            <a:pPr algn="just">
              <a:lnSpc>
                <a:spcPct val="150000"/>
              </a:lnSpc>
            </a:pPr>
            <a:r>
              <a:rPr lang="en-US" dirty="0">
                <a:latin typeface="Times New Roman" panose="02020603050405020304" pitchFamily="18" charset="0"/>
                <a:cs typeface="Times New Roman" panose="02020603050405020304" pitchFamily="18" charset="0"/>
              </a:rPr>
              <a:t>However, the implementation of RTLS project is facing a lot of technological challenges in Iran. </a:t>
            </a:r>
          </a:p>
          <a:p>
            <a:pPr algn="just">
              <a:lnSpc>
                <a:spcPct val="150000"/>
              </a:lnSpc>
            </a:pPr>
            <a:r>
              <a:rPr lang="en-US" dirty="0">
                <a:latin typeface="Times New Roman" panose="02020603050405020304" pitchFamily="18" charset="0"/>
                <a:cs typeface="Times New Roman" panose="02020603050405020304" pitchFamily="18" charset="0"/>
              </a:rPr>
              <a:t>Accordingly, regarding the organization’s requirements, novel technologies such as IoT and cloud computing or a combination of these two technologies can be used to design the real-time location system in order to overcome the existing constraints and shortcomings.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4511476"/>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F496CB"/>
      </a:accent1>
      <a:accent2>
        <a:srgbClr val="BC356F"/>
      </a:accent2>
      <a:accent3>
        <a:srgbClr val="E65331"/>
      </a:accent3>
      <a:accent4>
        <a:srgbClr val="F27E19"/>
      </a:accent4>
      <a:accent5>
        <a:srgbClr val="F2AC19"/>
      </a:accent5>
      <a:accent6>
        <a:srgbClr val="BC80E0"/>
      </a:accent6>
      <a:hlink>
        <a:srgbClr val="EF5285"/>
      </a:hlink>
      <a:folHlink>
        <a:srgbClr val="F77F90"/>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xmlns="" name="Facet" id="{C0C680CD-088A-49FC-A102-D699147F32B2}" vid="{23659B44-6E34-4CE8-8F0D-387DA7996826}"/>
    </a:ext>
  </a:extLst>
</a:theme>
</file>

<file path=docProps/app.xml><?xml version="1.0" encoding="utf-8"?>
<Properties xmlns="http://schemas.openxmlformats.org/officeDocument/2006/extended-properties" xmlns:vt="http://schemas.openxmlformats.org/officeDocument/2006/docPropsVTypes">
  <Template>Facet</Template>
  <TotalTime>179</TotalTime>
  <Words>2159</Words>
  <Application>Microsoft Office PowerPoint</Application>
  <PresentationFormat>Custom</PresentationFormat>
  <Paragraphs>108</Paragraphs>
  <Slides>23</Slides>
  <Notes>0</Notes>
  <HiddenSlides>0</HiddenSlides>
  <MMClips>0</MMClips>
  <ScaleCrop>false</ScaleCrop>
  <HeadingPairs>
    <vt:vector size="4" baseType="variant">
      <vt:variant>
        <vt:lpstr>Theme</vt:lpstr>
      </vt:variant>
      <vt:variant>
        <vt:i4>1</vt:i4>
      </vt:variant>
      <vt:variant>
        <vt:lpstr>Slide Titles</vt:lpstr>
      </vt:variant>
      <vt:variant>
        <vt:i4>23</vt:i4>
      </vt:variant>
    </vt:vector>
  </HeadingPairs>
  <TitlesOfParts>
    <vt:vector size="24" baseType="lpstr">
      <vt:lpstr>Facet</vt:lpstr>
      <vt:lpstr>ONLINE HOSPITAL LOCATION SYSTEM USING GOOGLE MAPS  </vt:lpstr>
      <vt:lpstr>Abstract</vt:lpstr>
      <vt:lpstr>Objective</vt:lpstr>
      <vt:lpstr>Existing System</vt:lpstr>
      <vt:lpstr>Disadvantage</vt:lpstr>
      <vt:lpstr>PowerPoint Presentation</vt:lpstr>
      <vt:lpstr>PROPOSED SYSTEM :</vt:lpstr>
      <vt:lpstr>Advantage</vt:lpstr>
      <vt:lpstr>PowerPoint Presentation</vt:lpstr>
      <vt:lpstr>Introduction</vt:lpstr>
      <vt:lpstr>PowerPoint Presentation</vt:lpstr>
      <vt:lpstr>MODULES</vt:lpstr>
      <vt:lpstr>User Interface (UI) Module</vt:lpstr>
      <vt:lpstr>Geolocation Module </vt:lpstr>
      <vt:lpstr>Hospital Information Module </vt:lpstr>
      <vt:lpstr>Google Maps API Integration Module </vt:lpstr>
      <vt:lpstr>Software Details</vt:lpstr>
      <vt:lpstr>Front End</vt:lpstr>
      <vt:lpstr>Database</vt:lpstr>
      <vt:lpstr>Cloud Web Server</vt:lpstr>
      <vt:lpstr>SOFTWARE REQUIREMENTS:</vt:lpstr>
      <vt:lpstr>HARDWARE REQUIREMENTS:</vt:lpstr>
      <vt:lpstr>CONCLUSION</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ONLINE HOSPITAL LOCATION SYSTEM USING GOOGLE MAPS  </dc:title>
  <dc:creator>vishalrameshv13@gmail.com</dc:creator>
  <cp:lastModifiedBy>USER</cp:lastModifiedBy>
  <cp:revision>1</cp:revision>
  <dcterms:created xsi:type="dcterms:W3CDTF">2024-08-18T12:53:31Z</dcterms:created>
  <dcterms:modified xsi:type="dcterms:W3CDTF">2024-08-19T08:42:32Z</dcterms:modified>
</cp:coreProperties>
</file>