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4660"/>
  </p:normalViewPr>
  <p:slideViewPr>
    <p:cSldViewPr snapToGrid="0">
      <p:cViewPr varScale="1">
        <p:scale>
          <a:sx n="74" d="100"/>
          <a:sy n="74" d="100"/>
        </p:scale>
        <p:origin x="106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1464396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2653959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4158517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AB729A-4F73-4900-9993-07B7154B0AE1}"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4236414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AB729A-4F73-4900-9993-07B7154B0AE1}" type="datetimeFigureOut">
              <a:rPr lang="en-IN" smtClean="0"/>
              <a:t>15-08-2024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2590793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AB729A-4F73-4900-9993-07B7154B0AE1}" type="datetimeFigureOut">
              <a:rPr lang="en-IN" smtClean="0"/>
              <a:t>15-08-2024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3316108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AB729A-4F73-4900-9993-07B7154B0AE1}" type="datetimeFigureOut">
              <a:rPr lang="en-IN" smtClean="0"/>
              <a:t>15-08-2024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3752501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AB729A-4F73-4900-9993-07B7154B0AE1}"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9274091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AB729A-4F73-4900-9993-07B7154B0AE1}"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1819440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1139806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0006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1642642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57646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772514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3547129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AB729A-4F73-4900-9993-07B7154B0AE1}"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C7CA3C7-60E4-4765-8292-DE81A903CE85}" type="slidenum">
              <a:rPr lang="en-IN" smtClean="0"/>
              <a:t>‹#›</a:t>
            </a:fld>
            <a:endParaRPr lang="en-IN"/>
          </a:p>
        </p:txBody>
      </p:sp>
    </p:spTree>
    <p:extLst>
      <p:ext uri="{BB962C8B-B14F-4D97-AF65-F5344CB8AC3E}">
        <p14:creationId xmlns:p14="http://schemas.microsoft.com/office/powerpoint/2010/main" val="393421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7AB729A-4F73-4900-9993-07B7154B0AE1}" type="datetimeFigureOut">
              <a:rPr lang="en-IN" smtClean="0"/>
              <a:t>15-08-2024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C7CA3C7-60E4-4765-8292-DE81A903CE85}" type="slidenum">
              <a:rPr lang="en-IN" smtClean="0"/>
              <a:t>‹#›</a:t>
            </a:fld>
            <a:endParaRPr lang="en-IN"/>
          </a:p>
        </p:txBody>
      </p:sp>
    </p:spTree>
    <p:extLst>
      <p:ext uri="{BB962C8B-B14F-4D97-AF65-F5344CB8AC3E}">
        <p14:creationId xmlns:p14="http://schemas.microsoft.com/office/powerpoint/2010/main" val="3940056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F8E54DE-EF49-71C7-99C9-79328B65BA6B}"/>
              </a:ext>
            </a:extLst>
          </p:cNvPr>
          <p:cNvSpPr txBox="1"/>
          <p:nvPr/>
        </p:nvSpPr>
        <p:spPr>
          <a:xfrm>
            <a:off x="2808143" y="3183195"/>
            <a:ext cx="6094268" cy="491609"/>
          </a:xfrm>
          <a:prstGeom prst="rect">
            <a:avLst/>
          </a:prstGeom>
          <a:noFill/>
        </p:spPr>
        <p:txBody>
          <a:bodyPr wrap="square">
            <a:spAutoFit/>
          </a:bodyPr>
          <a:lstStyle/>
          <a:p>
            <a:pPr lvl="0">
              <a:lnSpc>
                <a:spcPct val="107000"/>
              </a:lnSpc>
              <a:spcAft>
                <a:spcPts val="800"/>
              </a:spcAft>
            </a:pPr>
            <a:r>
              <a:rPr lang="en-IN" sz="2600" kern="100" dirty="0">
                <a:effectLst/>
                <a:latin typeface="Times New Roman" panose="02020603050405020304" pitchFamily="18" charset="0"/>
                <a:ea typeface="Calibri" panose="020F0502020204030204" pitchFamily="34" charset="0"/>
                <a:cs typeface="Times New Roman" panose="02020603050405020304" pitchFamily="18" charset="0"/>
              </a:rPr>
              <a:t>Online Food Ordering System using PHP</a:t>
            </a:r>
          </a:p>
        </p:txBody>
      </p:sp>
    </p:spTree>
    <p:extLst>
      <p:ext uri="{BB962C8B-B14F-4D97-AF65-F5344CB8AC3E}">
        <p14:creationId xmlns:p14="http://schemas.microsoft.com/office/powerpoint/2010/main" val="2221949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00E51-AF7E-B138-C55A-64F5505A28CA}"/>
              </a:ext>
            </a:extLst>
          </p:cNvPr>
          <p:cNvSpPr>
            <a:spLocks noGrp="1"/>
          </p:cNvSpPr>
          <p:nvPr>
            <p:ph type="title" idx="4294967295"/>
          </p:nvPr>
        </p:nvSpPr>
        <p:spPr>
          <a:xfrm>
            <a:off x="31173" y="0"/>
            <a:ext cx="8596313"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A4A94654-943C-6A62-BD6B-849FB63F611F}"/>
              </a:ext>
            </a:extLst>
          </p:cNvPr>
          <p:cNvSpPr>
            <a:spLocks noGrp="1"/>
          </p:cNvSpPr>
          <p:nvPr>
            <p:ph idx="4294967295"/>
          </p:nvPr>
        </p:nvSpPr>
        <p:spPr>
          <a:xfrm>
            <a:off x="592282" y="830552"/>
            <a:ext cx="9092045" cy="5881975"/>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purpose of Online Food Ordering System is to automate the existing manual system by the help of computerized equipment’s and full-fledged computer software, fulfilling their requirements, so that their valuable data/information can be stored for a longer period with easy accessing and manipulation of the same.</a:t>
            </a:r>
          </a:p>
          <a:p>
            <a:pPr algn="just">
              <a:lnSpc>
                <a:spcPct val="150000"/>
              </a:lnSpc>
            </a:pPr>
            <a:r>
              <a:rPr lang="en-US" dirty="0">
                <a:latin typeface="Times New Roman" panose="02020603050405020304" pitchFamily="18" charset="0"/>
                <a:cs typeface="Times New Roman" panose="02020603050405020304" pitchFamily="18" charset="0"/>
              </a:rPr>
              <a:t> The required software and hardware are easily available and easy to work with.</a:t>
            </a:r>
          </a:p>
          <a:p>
            <a:pPr algn="just">
              <a:lnSpc>
                <a:spcPct val="150000"/>
              </a:lnSpc>
            </a:pPr>
            <a:r>
              <a:rPr lang="en-US" dirty="0">
                <a:latin typeface="Times New Roman" panose="02020603050405020304" pitchFamily="18" charset="0"/>
                <a:cs typeface="Times New Roman" panose="02020603050405020304" pitchFamily="18" charset="0"/>
              </a:rPr>
              <a:t>The Online Food Ordering System's main purpose is to maintain track of information such as Item Category, Food, Delivery Address, Order, and Shopping Cart. </a:t>
            </a:r>
          </a:p>
          <a:p>
            <a:pPr algn="just">
              <a:lnSpc>
                <a:spcPct val="150000"/>
              </a:lnSpc>
            </a:pPr>
            <a:r>
              <a:rPr lang="en-US" dirty="0">
                <a:latin typeface="Times New Roman" panose="02020603050405020304" pitchFamily="18" charset="0"/>
                <a:cs typeface="Times New Roman" panose="02020603050405020304" pitchFamily="18" charset="0"/>
              </a:rPr>
              <a:t>It keeps track of information about the Item Category, the Customer, the Shopping Cart, and the Item Category. Only the administrator gets access to the project because it is totally built at the administrative level. </a:t>
            </a:r>
          </a:p>
          <a:p>
            <a:pPr algn="just">
              <a:lnSpc>
                <a:spcPct val="150000"/>
              </a:lnSpc>
            </a:pPr>
            <a:r>
              <a:rPr lang="en-US" dirty="0">
                <a:latin typeface="Times New Roman" panose="02020603050405020304" pitchFamily="18" charset="0"/>
                <a:cs typeface="Times New Roman" panose="02020603050405020304" pitchFamily="18" charset="0"/>
              </a:rPr>
              <a:t>The project's purpose is to develop software that will cut down on the time spent manually managing Item Category, Food, Customer, and Delivery Address. It saves the Delivery Address, Order, and Shopping Cart information.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64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7B7F8-A73A-0EBB-5F12-3FD8482C265C}"/>
              </a:ext>
            </a:extLst>
          </p:cNvPr>
          <p:cNvSpPr>
            <a:spLocks noGrp="1"/>
          </p:cNvSpPr>
          <p:nvPr>
            <p:ph type="title"/>
          </p:nvPr>
        </p:nvSpPr>
        <p:spPr>
          <a:xfrm>
            <a:off x="0" y="77729"/>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362F5FB6-C3EB-59F9-035F-FB0C480861AE}"/>
              </a:ext>
            </a:extLst>
          </p:cNvPr>
          <p:cNvSpPr>
            <a:spLocks noGrp="1"/>
          </p:cNvSpPr>
          <p:nvPr>
            <p:ph idx="1"/>
          </p:nvPr>
        </p:nvSpPr>
        <p:spPr>
          <a:xfrm>
            <a:off x="552642" y="1235799"/>
            <a:ext cx="8596668" cy="388077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management of the information regarding item category, food, delivery address, order, and shopping cart is the system's primary goal.</a:t>
            </a:r>
          </a:p>
          <a:p>
            <a:pPr algn="just">
              <a:lnSpc>
                <a:spcPct val="150000"/>
              </a:lnSpc>
            </a:pPr>
            <a:r>
              <a:rPr lang="en-US" dirty="0">
                <a:latin typeface="Times New Roman" panose="02020603050405020304" pitchFamily="18" charset="0"/>
                <a:cs typeface="Times New Roman" panose="02020603050405020304" pitchFamily="18" charset="0"/>
              </a:rPr>
              <a:t> It oversees the management of all customer, shopping cart, and item category information. Since the project was entirely developed on the administrative end, only the administrator is assured access. </a:t>
            </a:r>
          </a:p>
          <a:p>
            <a:pPr algn="just">
              <a:lnSpc>
                <a:spcPct val="150000"/>
              </a:lnSpc>
            </a:pPr>
            <a:r>
              <a:rPr lang="en-US" dirty="0">
                <a:latin typeface="Times New Roman" panose="02020603050405020304" pitchFamily="18" charset="0"/>
                <a:cs typeface="Times New Roman" panose="02020603050405020304" pitchFamily="18" charset="0"/>
              </a:rPr>
              <a:t>The goal is to develop an application program to simplify managing the food consumer item category. It keeps note of every delivery address requested.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814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0FB85-DAD7-E407-98EB-856A992ED0E7}"/>
              </a:ext>
            </a:extLst>
          </p:cNvPr>
          <p:cNvSpPr>
            <a:spLocks noGrp="1"/>
          </p:cNvSpPr>
          <p:nvPr>
            <p:ph type="title" idx="4294967295"/>
          </p:nvPr>
        </p:nvSpPr>
        <p:spPr>
          <a:xfrm>
            <a:off x="-1" y="0"/>
            <a:ext cx="8596313"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754559DE-E131-A6CB-4EA0-5DEC057A77E7}"/>
              </a:ext>
            </a:extLst>
          </p:cNvPr>
          <p:cNvSpPr>
            <a:spLocks noGrp="1"/>
          </p:cNvSpPr>
          <p:nvPr>
            <p:ph idx="4294967295"/>
          </p:nvPr>
        </p:nvSpPr>
        <p:spPr>
          <a:xfrm>
            <a:off x="457200" y="851334"/>
            <a:ext cx="9227127" cy="5913148"/>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existing system is inconvenient for customer needing to have a physical copy of the menu, its time consuming, there is lack of visual confirmation that the order was placed correctly or not, Restaurants have to have an employee answering the phone and taking orders all the time which increases manual work and paper work.</a:t>
            </a:r>
          </a:p>
          <a:p>
            <a:pPr algn="just">
              <a:lnSpc>
                <a:spcPct val="150000"/>
              </a:lnSpc>
            </a:pPr>
            <a:r>
              <a:rPr lang="en-US" dirty="0">
                <a:latin typeface="Times New Roman" panose="02020603050405020304" pitchFamily="18" charset="0"/>
                <a:cs typeface="Times New Roman" panose="02020603050405020304" pitchFamily="18" charset="0"/>
              </a:rPr>
              <a:t> And there is also a huge difficulty in tracking customers past history and lack of data security. The current System of a company is very ancient and need to be replacing as companies business is expanding. </a:t>
            </a:r>
          </a:p>
          <a:p>
            <a:pPr algn="just">
              <a:lnSpc>
                <a:spcPct val="150000"/>
              </a:lnSpc>
            </a:pPr>
            <a:r>
              <a:rPr lang="en-US" dirty="0">
                <a:latin typeface="Times New Roman" panose="02020603050405020304" pitchFamily="18" charset="0"/>
                <a:cs typeface="Times New Roman" panose="02020603050405020304" pitchFamily="18" charset="0"/>
              </a:rPr>
              <a:t>One of the biggest disadvantages of the current system is that lacking of computerized food order each time a customer need to order food he has to wait for the waiter to take their order and then give to the chef who will be preparing our food.</a:t>
            </a:r>
          </a:p>
          <a:p>
            <a:pPr algn="just">
              <a:lnSpc>
                <a:spcPct val="150000"/>
              </a:lnSpc>
            </a:pPr>
            <a:r>
              <a:rPr lang="en-US" dirty="0">
                <a:latin typeface="Times New Roman" panose="02020603050405020304" pitchFamily="18" charset="0"/>
                <a:cs typeface="Times New Roman" panose="02020603050405020304" pitchFamily="18" charset="0"/>
              </a:rPr>
              <a:t> So this process is very time consuming and very ancient. there also situations where the customers mixes the order and gives food of one customer to another and there are also situations where customer forgets to take the order and even after taking the order he forgets to supply food on time.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0052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ABF80-72BA-8E43-852A-BA452544053C}"/>
              </a:ext>
            </a:extLst>
          </p:cNvPr>
          <p:cNvSpPr>
            <a:spLocks noGrp="1"/>
          </p:cNvSpPr>
          <p:nvPr>
            <p:ph type="title" idx="4294967295"/>
          </p:nvPr>
        </p:nvSpPr>
        <p:spPr>
          <a:xfrm>
            <a:off x="0" y="0"/>
            <a:ext cx="8596313"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1F395EC-012E-202A-39A5-35C9490914B1}"/>
              </a:ext>
            </a:extLst>
          </p:cNvPr>
          <p:cNvSpPr>
            <a:spLocks noGrp="1"/>
          </p:cNvSpPr>
          <p:nvPr>
            <p:ph idx="4294967295"/>
          </p:nvPr>
        </p:nvSpPr>
        <p:spPr>
          <a:xfrm>
            <a:off x="519545" y="882506"/>
            <a:ext cx="9092046" cy="5819630"/>
          </a:xfrm>
        </p:spPr>
        <p:txBody>
          <a:bodyPr>
            <a:normAutofit lnSpcReduction="10000"/>
          </a:bodyPr>
          <a:lstStyle/>
          <a:p>
            <a:pPr algn="just">
              <a:lnSpc>
                <a:spcPct val="160000"/>
              </a:lnSpc>
            </a:pPr>
            <a:r>
              <a:rPr lang="en-US" b="1" dirty="0">
                <a:latin typeface="Times New Roman" panose="02020603050405020304" pitchFamily="18" charset="0"/>
                <a:cs typeface="Times New Roman" panose="02020603050405020304" pitchFamily="18" charset="0"/>
              </a:rPr>
              <a:t>Performance Issues</a:t>
            </a:r>
            <a:r>
              <a:rPr lang="en-US" dirty="0">
                <a:latin typeface="Times New Roman" panose="02020603050405020304" pitchFamily="18" charset="0"/>
                <a:cs typeface="Times New Roman" panose="02020603050405020304" pitchFamily="18" charset="0"/>
              </a:rPr>
              <a:t>:</a:t>
            </a:r>
          </a:p>
          <a:p>
            <a:pPr algn="just">
              <a:lnSpc>
                <a:spcPct val="16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Scalability</a:t>
            </a:r>
            <a:r>
              <a:rPr lang="en-US" dirty="0">
                <a:latin typeface="Times New Roman" panose="02020603050405020304" pitchFamily="18" charset="0"/>
                <a:cs typeface="Times New Roman" panose="02020603050405020304" pitchFamily="18" charset="0"/>
              </a:rPr>
              <a:t>: PHP might struggle with performance and scalability issues if not optimized correctly. As the number of users and orders increases, handling large volumes of data and traffic can become challenging.</a:t>
            </a:r>
          </a:p>
          <a:p>
            <a:pPr algn="just">
              <a:lnSpc>
                <a:spcPct val="16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Server Load</a:t>
            </a:r>
            <a:r>
              <a:rPr lang="en-US" dirty="0">
                <a:latin typeface="Times New Roman" panose="02020603050405020304" pitchFamily="18" charset="0"/>
                <a:cs typeface="Times New Roman" panose="02020603050405020304" pitchFamily="18" charset="0"/>
              </a:rPr>
              <a:t>: PHP applications can be resource-intensive, especially if not properly optimized or if they use synchronous processing.</a:t>
            </a:r>
          </a:p>
          <a:p>
            <a:pPr algn="just">
              <a:lnSpc>
                <a:spcPct val="160000"/>
              </a:lnSpc>
            </a:pPr>
            <a:r>
              <a:rPr lang="en-US" b="1" dirty="0">
                <a:latin typeface="Times New Roman" panose="02020603050405020304" pitchFamily="18" charset="0"/>
                <a:cs typeface="Times New Roman" panose="02020603050405020304" pitchFamily="18" charset="0"/>
              </a:rPr>
              <a:t>Security Concerns</a:t>
            </a:r>
            <a:r>
              <a:rPr lang="en-US" dirty="0">
                <a:latin typeface="Times New Roman" panose="02020603050405020304" pitchFamily="18" charset="0"/>
                <a:cs typeface="Times New Roman" panose="02020603050405020304" pitchFamily="18" charset="0"/>
              </a:rPr>
              <a:t>:</a:t>
            </a:r>
          </a:p>
          <a:p>
            <a:pPr algn="just">
              <a:lnSpc>
                <a:spcPct val="16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Vulnerabilities</a:t>
            </a:r>
            <a:r>
              <a:rPr lang="en-US" dirty="0">
                <a:latin typeface="Times New Roman" panose="02020603050405020304" pitchFamily="18" charset="0"/>
                <a:cs typeface="Times New Roman" panose="02020603050405020304" pitchFamily="18" charset="0"/>
              </a:rPr>
              <a:t>: PHP applications are often targeted by attackers due to common vulnerabilities like SQL injection, cross-site scripting (XSS), and cross-site request forgery (CSRF). Proper security practices need to be followed to mitigate these risks.</a:t>
            </a:r>
          </a:p>
          <a:p>
            <a:pPr algn="just">
              <a:lnSpc>
                <a:spcPct val="16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Maintenance</a:t>
            </a:r>
            <a:r>
              <a:rPr lang="en-US" dirty="0">
                <a:latin typeface="Times New Roman" panose="02020603050405020304" pitchFamily="18" charset="0"/>
                <a:cs typeface="Times New Roman" panose="02020603050405020304" pitchFamily="18" charset="0"/>
              </a:rPr>
              <a:t>: Keeping up with security patches and updates for PHP and related libraries is crucial but can be cumbersome.</a:t>
            </a:r>
          </a:p>
          <a:p>
            <a:endParaRPr lang="en-IN" dirty="0"/>
          </a:p>
        </p:txBody>
      </p:sp>
    </p:spTree>
    <p:extLst>
      <p:ext uri="{BB962C8B-B14F-4D97-AF65-F5344CB8AC3E}">
        <p14:creationId xmlns:p14="http://schemas.microsoft.com/office/powerpoint/2010/main" val="2724358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651F4E-1909-BC2F-910E-B2D4F10D35A3}"/>
              </a:ext>
            </a:extLst>
          </p:cNvPr>
          <p:cNvSpPr>
            <a:spLocks noGrp="1"/>
          </p:cNvSpPr>
          <p:nvPr>
            <p:ph idx="4294967295"/>
          </p:nvPr>
        </p:nvSpPr>
        <p:spPr>
          <a:xfrm>
            <a:off x="374073" y="565944"/>
            <a:ext cx="9060873" cy="5726112"/>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Complexity of Code Management</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Code Maintenance</a:t>
            </a:r>
            <a:r>
              <a:rPr lang="en-US" dirty="0">
                <a:latin typeface="Times New Roman" panose="02020603050405020304" pitchFamily="18" charset="0"/>
                <a:cs typeface="Times New Roman" panose="02020603050405020304" pitchFamily="18" charset="0"/>
              </a:rPr>
              <a:t>: PHP codebases can become complex and hard to maintain, especially if the code is not well-organized or if it lacks a proper framework.</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Legacy Code</a:t>
            </a:r>
            <a:r>
              <a:rPr lang="en-US" dirty="0">
                <a:latin typeface="Times New Roman" panose="02020603050405020304" pitchFamily="18" charset="0"/>
                <a:cs typeface="Times New Roman" panose="02020603050405020304" pitchFamily="18" charset="0"/>
              </a:rPr>
              <a:t>: Older PHP code may not follow modern best practices, making it harder to integrate with new technologies or to refactor.</a:t>
            </a:r>
          </a:p>
          <a:p>
            <a:pPr algn="just">
              <a:lnSpc>
                <a:spcPct val="150000"/>
              </a:lnSpc>
            </a:pPr>
            <a:r>
              <a:rPr lang="en-US" b="1" dirty="0">
                <a:latin typeface="Times New Roman" panose="02020603050405020304" pitchFamily="18" charset="0"/>
                <a:cs typeface="Times New Roman" panose="02020603050405020304" pitchFamily="18" charset="0"/>
              </a:rPr>
              <a:t>Integration Challenges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Third-Party Services</a:t>
            </a:r>
            <a:r>
              <a:rPr lang="en-US" dirty="0">
                <a:latin typeface="Times New Roman" panose="02020603050405020304" pitchFamily="18" charset="0"/>
                <a:cs typeface="Times New Roman" panose="02020603050405020304" pitchFamily="18" charset="0"/>
              </a:rPr>
              <a:t>: Integrating with third-party services (payment gateways, SMS gateways, etc.) might be complex and require careful handling of APIs and security.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Legacy Systems</a:t>
            </a:r>
            <a:r>
              <a:rPr lang="en-US" dirty="0">
                <a:latin typeface="Times New Roman" panose="02020603050405020304" pitchFamily="18" charset="0"/>
                <a:cs typeface="Times New Roman" panose="02020603050405020304" pitchFamily="18" charset="0"/>
              </a:rPr>
              <a:t>: Integrating with existing systems or databases that use different technologies or architectures can be challenging.</a:t>
            </a:r>
          </a:p>
          <a:p>
            <a:endParaRPr lang="en-IN" b="1" dirty="0"/>
          </a:p>
        </p:txBody>
      </p:sp>
    </p:spTree>
    <p:extLst>
      <p:ext uri="{BB962C8B-B14F-4D97-AF65-F5344CB8AC3E}">
        <p14:creationId xmlns:p14="http://schemas.microsoft.com/office/powerpoint/2010/main" val="1302761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E2AC8-4329-157E-0BFF-B31AC353C000}"/>
              </a:ext>
            </a:extLst>
          </p:cNvPr>
          <p:cNvSpPr>
            <a:spLocks noGrp="1"/>
          </p:cNvSpPr>
          <p:nvPr>
            <p:ph type="title" idx="4294967295"/>
          </p:nvPr>
        </p:nvSpPr>
        <p:spPr>
          <a:xfrm>
            <a:off x="0" y="0"/>
            <a:ext cx="8596313"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FB6E494C-2CE6-FF0E-6C70-7F501723D4E4}"/>
              </a:ext>
            </a:extLst>
          </p:cNvPr>
          <p:cNvSpPr>
            <a:spLocks noGrp="1"/>
          </p:cNvSpPr>
          <p:nvPr>
            <p:ph idx="4294967295"/>
          </p:nvPr>
        </p:nvSpPr>
        <p:spPr>
          <a:xfrm>
            <a:off x="644236" y="788988"/>
            <a:ext cx="8821882" cy="5383211"/>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It greatly simplifies the ordering process for both customer and restaurant. This online application enables the end users to register online, select the food from the e-menu card, read the E-menu card and order food online by just selecting the food that the user want to have. </a:t>
            </a:r>
          </a:p>
          <a:p>
            <a:pPr algn="just">
              <a:lnSpc>
                <a:spcPct val="150000"/>
              </a:lnSpc>
            </a:pPr>
            <a:r>
              <a:rPr lang="en-US" dirty="0">
                <a:latin typeface="Times New Roman" panose="02020603050405020304" pitchFamily="18" charset="0"/>
                <a:cs typeface="Times New Roman" panose="02020603050405020304" pitchFamily="18" charset="0"/>
              </a:rPr>
              <a:t>The results after selecting the food from the E-menu card will directly appear in the screen. By using this application the work of the Waiter is reduced and we can also say that the work is nullified. </a:t>
            </a:r>
          </a:p>
          <a:p>
            <a:pPr algn="just">
              <a:lnSpc>
                <a:spcPct val="150000"/>
              </a:lnSpc>
            </a:pPr>
            <a:r>
              <a:rPr lang="en-US" dirty="0">
                <a:latin typeface="Times New Roman" panose="02020603050405020304" pitchFamily="18" charset="0"/>
                <a:cs typeface="Times New Roman" panose="02020603050405020304" pitchFamily="18" charset="0"/>
              </a:rPr>
              <a:t>The benefit of this is that if there is rush in the Restaurant then there will be chances that the waiters will be unavailable and the users can directly order the food to the chef online by using this application. </a:t>
            </a:r>
          </a:p>
          <a:p>
            <a:pPr algn="just">
              <a:lnSpc>
                <a:spcPct val="150000"/>
              </a:lnSpc>
            </a:pPr>
            <a:r>
              <a:rPr lang="en-US" dirty="0">
                <a:latin typeface="Times New Roman" panose="02020603050405020304" pitchFamily="18" charset="0"/>
                <a:cs typeface="Times New Roman" panose="02020603050405020304" pitchFamily="18" charset="0"/>
              </a:rPr>
              <a:t>The user will be given a username and a password, by sing that every time a user logs in. This implies that the customer is the regular user of the Restaurant.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8695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6B31A-C0D5-1728-E2A4-428B66EEAB4D}"/>
              </a:ext>
            </a:extLst>
          </p:cNvPr>
          <p:cNvSpPr>
            <a:spLocks noGrp="1"/>
          </p:cNvSpPr>
          <p:nvPr>
            <p:ph type="title" idx="4294967295"/>
          </p:nvPr>
        </p:nvSpPr>
        <p:spPr>
          <a:xfrm>
            <a:off x="0" y="0"/>
            <a:ext cx="8596313"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DAC4B784-A495-BE4F-C3F6-A74EA69E90D8}"/>
              </a:ext>
            </a:extLst>
          </p:cNvPr>
          <p:cNvSpPr>
            <a:spLocks noGrp="1"/>
          </p:cNvSpPr>
          <p:nvPr>
            <p:ph idx="4294967295"/>
          </p:nvPr>
        </p:nvSpPr>
        <p:spPr>
          <a:xfrm>
            <a:off x="592282" y="996806"/>
            <a:ext cx="9019309" cy="4894839"/>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Ease of Learning and Use</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Accessibility</a:t>
            </a:r>
            <a:r>
              <a:rPr lang="en-US" dirty="0">
                <a:latin typeface="Times New Roman" panose="02020603050405020304" pitchFamily="18" charset="0"/>
                <a:cs typeface="Times New Roman" panose="02020603050405020304" pitchFamily="18" charset="0"/>
              </a:rPr>
              <a:t>: PHP is relatively easy to learn, especially for beginners. Its syntax is straightforward, and many developers are familiar with it.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Extensive Documentation</a:t>
            </a:r>
            <a:r>
              <a:rPr lang="en-US" dirty="0">
                <a:latin typeface="Times New Roman" panose="02020603050405020304" pitchFamily="18" charset="0"/>
                <a:cs typeface="Times New Roman" panose="02020603050405020304" pitchFamily="18" charset="0"/>
              </a:rPr>
              <a:t>: PHP has extensive documentation and a large community, making it easier to find resources and support.</a:t>
            </a:r>
          </a:p>
          <a:p>
            <a:pPr algn="just">
              <a:lnSpc>
                <a:spcPct val="150000"/>
              </a:lnSpc>
            </a:pPr>
            <a:r>
              <a:rPr lang="en-US" b="1" dirty="0">
                <a:latin typeface="Times New Roman" panose="02020603050405020304" pitchFamily="18" charset="0"/>
                <a:cs typeface="Times New Roman" panose="02020603050405020304" pitchFamily="18" charset="0"/>
              </a:rPr>
              <a:t>Cost-Effectiveness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Open Source</a:t>
            </a:r>
            <a:r>
              <a:rPr lang="en-US" dirty="0">
                <a:latin typeface="Times New Roman" panose="02020603050405020304" pitchFamily="18" charset="0"/>
                <a:cs typeface="Times New Roman" panose="02020603050405020304" pitchFamily="18" charset="0"/>
              </a:rPr>
              <a:t>: PHP is open-source and free to use, which reduces development costs compared to proprietary technologies.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Wide Hosting Support</a:t>
            </a:r>
            <a:r>
              <a:rPr lang="en-US" dirty="0">
                <a:latin typeface="Times New Roman" panose="02020603050405020304" pitchFamily="18" charset="0"/>
                <a:cs typeface="Times New Roman" panose="02020603050405020304" pitchFamily="18" charset="0"/>
              </a:rPr>
              <a:t>: PHP is widely supported by various hosting providers, often included in shared hosting plans, making it cost-effective to deploy.</a:t>
            </a:r>
          </a:p>
          <a:p>
            <a:endParaRPr lang="en-IN" dirty="0"/>
          </a:p>
        </p:txBody>
      </p:sp>
    </p:spTree>
    <p:extLst>
      <p:ext uri="{BB962C8B-B14F-4D97-AF65-F5344CB8AC3E}">
        <p14:creationId xmlns:p14="http://schemas.microsoft.com/office/powerpoint/2010/main" val="3275981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0213F7-F2DC-7C1D-C131-BD4100097B3D}"/>
              </a:ext>
            </a:extLst>
          </p:cNvPr>
          <p:cNvSpPr>
            <a:spLocks noGrp="1"/>
          </p:cNvSpPr>
          <p:nvPr>
            <p:ph idx="4294967295"/>
          </p:nvPr>
        </p:nvSpPr>
        <p:spPr>
          <a:xfrm>
            <a:off x="301336" y="373352"/>
            <a:ext cx="9081655" cy="5757284"/>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Integration Capabilities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Database Integration</a:t>
            </a:r>
            <a:r>
              <a:rPr lang="en-US" dirty="0">
                <a:latin typeface="Times New Roman" panose="02020603050405020304" pitchFamily="18" charset="0"/>
                <a:cs typeface="Times New Roman" panose="02020603050405020304" pitchFamily="18" charset="0"/>
              </a:rPr>
              <a:t>: PHP works seamlessly with databases like MySQL and PostgreSQL, which are commonly used for storing order information, menus, and user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Third-Party Services</a:t>
            </a:r>
            <a:r>
              <a:rPr lang="en-US" dirty="0">
                <a:latin typeface="Times New Roman" panose="02020603050405020304" pitchFamily="18" charset="0"/>
                <a:cs typeface="Times New Roman" panose="02020603050405020304" pitchFamily="18" charset="0"/>
              </a:rPr>
              <a:t>: PHP can integrate with various third-party services, including payment gateways, SMS APIs, and email systems, allowing for a comprehensive online ordering solution.</a:t>
            </a:r>
          </a:p>
          <a:p>
            <a:pPr algn="just">
              <a:lnSpc>
                <a:spcPct val="150000"/>
              </a:lnSpc>
            </a:pPr>
            <a:r>
              <a:rPr lang="en-US" b="1" dirty="0">
                <a:latin typeface="Times New Roman" panose="02020603050405020304" pitchFamily="18" charset="0"/>
                <a:cs typeface="Times New Roman" panose="02020603050405020304" pitchFamily="18" charset="0"/>
              </a:rPr>
              <a:t>Rapid Development</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Frameworks</a:t>
            </a:r>
            <a:r>
              <a:rPr lang="en-US" dirty="0">
                <a:latin typeface="Times New Roman" panose="02020603050405020304" pitchFamily="18" charset="0"/>
                <a:cs typeface="Times New Roman" panose="02020603050405020304" pitchFamily="18" charset="0"/>
              </a:rPr>
              <a:t>: PHP frameworks like Laravel, Symfony, and CodeIgniter can accelerate development by providing pre-built components, libraries, and tools.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Built-In Features</a:t>
            </a:r>
            <a:r>
              <a:rPr lang="en-US" dirty="0">
                <a:latin typeface="Times New Roman" panose="02020603050405020304" pitchFamily="18" charset="0"/>
                <a:cs typeface="Times New Roman" panose="02020603050405020304" pitchFamily="18" charset="0"/>
              </a:rPr>
              <a:t>: PHP includes built-in functions for handling sessions, form submissions, and file uploads, streamlining the development process.</a:t>
            </a:r>
          </a:p>
          <a:p>
            <a:endParaRPr lang="en-IN" dirty="0"/>
          </a:p>
        </p:txBody>
      </p:sp>
    </p:spTree>
    <p:extLst>
      <p:ext uri="{BB962C8B-B14F-4D97-AF65-F5344CB8AC3E}">
        <p14:creationId xmlns:p14="http://schemas.microsoft.com/office/powerpoint/2010/main" val="4122295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AE68A-6C20-021B-3838-383790EB576E}"/>
              </a:ext>
            </a:extLst>
          </p:cNvPr>
          <p:cNvSpPr>
            <a:spLocks noGrp="1"/>
          </p:cNvSpPr>
          <p:nvPr>
            <p:ph type="title" idx="4294967295"/>
          </p:nvPr>
        </p:nvSpPr>
        <p:spPr>
          <a:xfrm>
            <a:off x="0" y="0"/>
            <a:ext cx="8596313"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81333C97-1A2E-C4B0-C423-60AE8E808F7C}"/>
              </a:ext>
            </a:extLst>
          </p:cNvPr>
          <p:cNvSpPr>
            <a:spLocks noGrp="1"/>
          </p:cNvSpPr>
          <p:nvPr>
            <p:ph idx="4294967295"/>
          </p:nvPr>
        </p:nvSpPr>
        <p:spPr>
          <a:xfrm>
            <a:off x="384464" y="861725"/>
            <a:ext cx="9144000" cy="5549466"/>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Online food ordering is the process of ordering food from a website. The product can either be food that has been specially prepared for direct consumption (such as vegetables straight from a farm or garden, frozen meats, etc.) or food that has not been (such as direct from a certified </a:t>
            </a:r>
            <a:r>
              <a:rPr lang="en-US" dirty="0" err="1">
                <a:latin typeface="Times New Roman" panose="02020603050405020304" pitchFamily="18" charset="0"/>
                <a:cs typeface="Times New Roman" panose="02020603050405020304" pitchFamily="18" charset="0"/>
              </a:rPr>
              <a:t>homekitchen</a:t>
            </a:r>
            <a:r>
              <a:rPr lang="en-US" dirty="0">
                <a:latin typeface="Times New Roman" panose="02020603050405020304" pitchFamily="18" charset="0"/>
                <a:cs typeface="Times New Roman" panose="02020603050405020304" pitchFamily="18" charset="0"/>
              </a:rPr>
              <a:t>, restaurant). </a:t>
            </a:r>
          </a:p>
          <a:p>
            <a:pPr algn="just">
              <a:lnSpc>
                <a:spcPct val="150000"/>
              </a:lnSpc>
            </a:pPr>
            <a:r>
              <a:rPr lang="en-US" dirty="0">
                <a:latin typeface="Times New Roman" panose="02020603050405020304" pitchFamily="18" charset="0"/>
                <a:cs typeface="Times New Roman" panose="02020603050405020304" pitchFamily="18" charset="0"/>
              </a:rPr>
              <a:t>The effort to create an online food ordering system aims to replace the manual method of taking orders with a digital one. The ability to rapidly and correctly create order summary reports whenever necessary is a key factor in the development of this project. </a:t>
            </a:r>
          </a:p>
          <a:p>
            <a:pPr algn="just">
              <a:lnSpc>
                <a:spcPct val="150000"/>
              </a:lnSpc>
            </a:pPr>
            <a:r>
              <a:rPr lang="en-US" dirty="0">
                <a:latin typeface="Times New Roman" panose="02020603050405020304" pitchFamily="18" charset="0"/>
                <a:cs typeface="Times New Roman" panose="02020603050405020304" pitchFamily="18" charset="0"/>
              </a:rPr>
              <a:t>The potential of an online food ordering system is enormous. Any restaurant or fast food chain can use this PHP project to keep track of customer orders.</a:t>
            </a:r>
          </a:p>
          <a:p>
            <a:pPr algn="just">
              <a:lnSpc>
                <a:spcPct val="150000"/>
              </a:lnSpc>
            </a:pPr>
            <a:r>
              <a:rPr lang="en-US" dirty="0">
                <a:latin typeface="Times New Roman" panose="02020603050405020304" pitchFamily="18" charset="0"/>
                <a:cs typeface="Times New Roman" panose="02020603050405020304" pitchFamily="18" charset="0"/>
              </a:rPr>
              <a:t>This project is simple, quick, and precise. There is less disk space needed. MYSQL Server is used as the backbone by the online food ordering system, eliminating the risk of data loss and ensuring data security.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4155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7A491C-5BB5-8EE7-61AF-E349619E6B26}"/>
              </a:ext>
            </a:extLst>
          </p:cNvPr>
          <p:cNvSpPr>
            <a:spLocks noGrp="1"/>
          </p:cNvSpPr>
          <p:nvPr>
            <p:ph idx="4294967295"/>
          </p:nvPr>
        </p:nvSpPr>
        <p:spPr>
          <a:xfrm>
            <a:off x="488373" y="653906"/>
            <a:ext cx="8596313" cy="3881437"/>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Customers have the option of either having the food delivered or picked up. A customer starts by selecting the restaurant of their choice, then scans the menu, picks an item, and then decides whether they want it delivered or picked up. </a:t>
            </a:r>
          </a:p>
          <a:p>
            <a:pPr algn="just">
              <a:lnSpc>
                <a:spcPct val="150000"/>
              </a:lnSpc>
            </a:pPr>
            <a:r>
              <a:rPr lang="en-US" dirty="0">
                <a:latin typeface="Times New Roman" panose="02020603050405020304" pitchFamily="18" charset="0"/>
                <a:cs typeface="Times New Roman" panose="02020603050405020304" pitchFamily="18" charset="0"/>
              </a:rPr>
              <a:t>Then, when picking up the food, you can pay with cash at the restaurant or with a credit card or debit card using the app or website. </a:t>
            </a:r>
          </a:p>
          <a:p>
            <a:pPr algn="just">
              <a:lnSpc>
                <a:spcPct val="150000"/>
              </a:lnSpc>
            </a:pPr>
            <a:r>
              <a:rPr lang="en-US" dirty="0">
                <a:latin typeface="Times New Roman" panose="02020603050405020304" pitchFamily="18" charset="0"/>
                <a:cs typeface="Times New Roman" panose="02020603050405020304" pitchFamily="18" charset="0"/>
              </a:rPr>
              <a:t>The customer is informed by the website and app about the food's quality, how long it takes to prepare, and when it will be ready for pick-up or delivery.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6035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A0CA1-E43B-BDD7-39A4-E9C2D75AA879}"/>
              </a:ext>
            </a:extLst>
          </p:cNvPr>
          <p:cNvSpPr>
            <a:spLocks noGrp="1"/>
          </p:cNvSpPr>
          <p:nvPr>
            <p:ph type="title" idx="4294967295"/>
          </p:nvPr>
        </p:nvSpPr>
        <p:spPr>
          <a:xfrm>
            <a:off x="301335" y="321829"/>
            <a:ext cx="8596313" cy="1320800"/>
          </a:xfrm>
        </p:spPr>
        <p:txBody>
          <a:bodyPr/>
          <a:lstStyle/>
          <a:p>
            <a:r>
              <a:rPr lang="en-IN" dirty="0"/>
              <a:t>MODULES</a:t>
            </a:r>
          </a:p>
        </p:txBody>
      </p:sp>
      <p:sp>
        <p:nvSpPr>
          <p:cNvPr id="3" name="Content Placeholder 2">
            <a:extLst>
              <a:ext uri="{FF2B5EF4-FFF2-40B4-BE49-F238E27FC236}">
                <a16:creationId xmlns:a16="http://schemas.microsoft.com/office/drawing/2014/main" id="{86D2B986-D3B2-F021-3A15-0AFC5FD7D460}"/>
              </a:ext>
            </a:extLst>
          </p:cNvPr>
          <p:cNvSpPr>
            <a:spLocks noGrp="1"/>
          </p:cNvSpPr>
          <p:nvPr>
            <p:ph idx="4294967295"/>
          </p:nvPr>
        </p:nvSpPr>
        <p:spPr>
          <a:xfrm>
            <a:off x="1111827" y="1350097"/>
            <a:ext cx="8596313" cy="3881437"/>
          </a:xfrm>
        </p:spPr>
        <p:txBody>
          <a:bodyPr>
            <a:normAutofit/>
          </a:bodyPr>
          <a:lstStyle/>
          <a:p>
            <a:pPr>
              <a:lnSpc>
                <a:spcPct val="150000"/>
              </a:lnSpc>
            </a:pPr>
            <a:r>
              <a:rPr lang="en-IN" sz="2800" b="1" dirty="0">
                <a:latin typeface="Times New Roman" panose="02020603050405020304" pitchFamily="18" charset="0"/>
                <a:cs typeface="Times New Roman" panose="02020603050405020304" pitchFamily="18" charset="0"/>
              </a:rPr>
              <a:t>User Management</a:t>
            </a:r>
          </a:p>
          <a:p>
            <a:pPr>
              <a:lnSpc>
                <a:spcPct val="150000"/>
              </a:lnSpc>
            </a:pPr>
            <a:r>
              <a:rPr lang="en-IN" sz="2800" b="1" dirty="0">
                <a:latin typeface="Times New Roman" panose="02020603050405020304" pitchFamily="18" charset="0"/>
                <a:cs typeface="Times New Roman" panose="02020603050405020304" pitchFamily="18" charset="0"/>
              </a:rPr>
              <a:t>Menu Management</a:t>
            </a:r>
          </a:p>
          <a:p>
            <a:pPr>
              <a:lnSpc>
                <a:spcPct val="150000"/>
              </a:lnSpc>
            </a:pPr>
            <a:r>
              <a:rPr lang="en-IN" sz="2800" b="1" dirty="0">
                <a:latin typeface="Times New Roman" panose="02020603050405020304" pitchFamily="18" charset="0"/>
                <a:cs typeface="Times New Roman" panose="02020603050405020304" pitchFamily="18" charset="0"/>
              </a:rPr>
              <a:t>Order Management</a:t>
            </a:r>
          </a:p>
          <a:p>
            <a:pPr>
              <a:lnSpc>
                <a:spcPct val="150000"/>
              </a:lnSpc>
            </a:pPr>
            <a:r>
              <a:rPr lang="en-IN" sz="2800" b="1" dirty="0">
                <a:latin typeface="Times New Roman" panose="02020603050405020304" pitchFamily="18" charset="0"/>
                <a:cs typeface="Times New Roman" panose="02020603050405020304" pitchFamily="18" charset="0"/>
              </a:rPr>
              <a:t>Payment Processing</a:t>
            </a:r>
          </a:p>
        </p:txBody>
      </p:sp>
    </p:spTree>
    <p:extLst>
      <p:ext uri="{BB962C8B-B14F-4D97-AF65-F5344CB8AC3E}">
        <p14:creationId xmlns:p14="http://schemas.microsoft.com/office/powerpoint/2010/main" val="170305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C406-1999-6D80-338C-3AB9D0E42807}"/>
              </a:ext>
            </a:extLst>
          </p:cNvPr>
          <p:cNvSpPr>
            <a:spLocks noGrp="1"/>
          </p:cNvSpPr>
          <p:nvPr>
            <p:ph type="title"/>
          </p:nvPr>
        </p:nvSpPr>
        <p:spPr/>
        <p:txBody>
          <a:bodyPr/>
          <a:lstStyle/>
          <a:p>
            <a:r>
              <a:rPr lang="en-IN" sz="3600" b="1" dirty="0">
                <a:latin typeface="Times New Roman" panose="02020603050405020304" pitchFamily="18" charset="0"/>
                <a:cs typeface="Times New Roman" panose="02020603050405020304" pitchFamily="18" charset="0"/>
              </a:rPr>
              <a:t>User Management</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8F2E40B1-11A5-3F7E-2759-96C4D44FFB9D}"/>
              </a:ext>
            </a:extLst>
          </p:cNvPr>
          <p:cNvSpPr>
            <a:spLocks noGrp="1"/>
          </p:cNvSpPr>
          <p:nvPr>
            <p:ph idx="1"/>
          </p:nvPr>
        </p:nvSpPr>
        <p:spPr>
          <a:xfrm>
            <a:off x="1435871" y="1270000"/>
            <a:ext cx="8596668" cy="3880773"/>
          </a:xfrm>
        </p:spPr>
        <p:txBody>
          <a:bodyPr/>
          <a:lstStyle/>
          <a:p>
            <a:pPr marL="0" indent="0">
              <a:lnSpc>
                <a:spcPct val="150000"/>
              </a:lnSpc>
              <a:buNone/>
            </a:pPr>
            <a:endParaRPr lang="en-US" b="1"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Registration/Login</a:t>
            </a:r>
            <a:r>
              <a:rPr lang="en-US" dirty="0">
                <a:latin typeface="Times New Roman" panose="02020603050405020304" pitchFamily="18" charset="0"/>
                <a:cs typeface="Times New Roman" panose="02020603050405020304" pitchFamily="18" charset="0"/>
              </a:rPr>
              <a:t>: Allows users to register, log in, and manage their accounts. Includes features for password recovery and profile management.</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Roles</a:t>
            </a:r>
            <a:r>
              <a:rPr lang="en-US" dirty="0">
                <a:latin typeface="Times New Roman" panose="02020603050405020304" pitchFamily="18" charset="0"/>
                <a:cs typeface="Times New Roman" panose="02020603050405020304" pitchFamily="18" charset="0"/>
              </a:rPr>
              <a:t>: Differentiates between different types of users, such as customers, restaurant staff, and administrators.</a:t>
            </a:r>
          </a:p>
          <a:p>
            <a:endParaRPr lang="en-IN" dirty="0"/>
          </a:p>
        </p:txBody>
      </p:sp>
    </p:spTree>
    <p:extLst>
      <p:ext uri="{BB962C8B-B14F-4D97-AF65-F5344CB8AC3E}">
        <p14:creationId xmlns:p14="http://schemas.microsoft.com/office/powerpoint/2010/main" val="312740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E43BA-C6E2-7D41-8C20-D93159A5B1C0}"/>
              </a:ext>
            </a:extLst>
          </p:cNvPr>
          <p:cNvSpPr>
            <a:spLocks noGrp="1"/>
          </p:cNvSpPr>
          <p:nvPr>
            <p:ph type="title"/>
          </p:nvPr>
        </p:nvSpPr>
        <p:spPr/>
        <p:txBody>
          <a:bodyPr/>
          <a:lstStyle/>
          <a:p>
            <a:r>
              <a:rPr lang="en-IN" sz="3600" b="1" dirty="0">
                <a:latin typeface="Times New Roman" panose="02020603050405020304" pitchFamily="18" charset="0"/>
                <a:cs typeface="Times New Roman" panose="02020603050405020304" pitchFamily="18" charset="0"/>
              </a:rPr>
              <a:t>Menu Management</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16434DF-2C7F-E9D0-81D8-6A19A1433E31}"/>
              </a:ext>
            </a:extLst>
          </p:cNvPr>
          <p:cNvSpPr>
            <a:spLocks noGrp="1"/>
          </p:cNvSpPr>
          <p:nvPr>
            <p:ph idx="1"/>
          </p:nvPr>
        </p:nvSpPr>
        <p:spPr>
          <a:xfrm>
            <a:off x="1382030" y="1270000"/>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Menu Listings</a:t>
            </a:r>
            <a:r>
              <a:rPr lang="en-US" dirty="0">
                <a:latin typeface="Times New Roman" panose="02020603050405020304" pitchFamily="18" charset="0"/>
                <a:cs typeface="Times New Roman" panose="02020603050405020304" pitchFamily="18" charset="0"/>
              </a:rPr>
              <a:t>: Displays restaurant menus, including categories, items, prices, and descriptions.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Item Management</a:t>
            </a:r>
            <a:r>
              <a:rPr lang="en-US" dirty="0">
                <a:latin typeface="Times New Roman" panose="02020603050405020304" pitchFamily="18" charset="0"/>
                <a:cs typeface="Times New Roman" panose="02020603050405020304" pitchFamily="18" charset="0"/>
              </a:rPr>
              <a:t>: Allows restaurant staff to add, update, or remove menu items and manage inventory.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Special Offers</a:t>
            </a:r>
            <a:r>
              <a:rPr lang="en-US" dirty="0">
                <a:latin typeface="Times New Roman" panose="02020603050405020304" pitchFamily="18" charset="0"/>
                <a:cs typeface="Times New Roman" panose="02020603050405020304" pitchFamily="18" charset="0"/>
              </a:rPr>
              <a:t>: Supports promotions, discounts, and special deals.</a:t>
            </a:r>
            <a:endParaRPr lang="en-US" b="1"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62886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41D7C-1AE9-39A1-D7CA-09BB2221CEFB}"/>
              </a:ext>
            </a:extLst>
          </p:cNvPr>
          <p:cNvSpPr>
            <a:spLocks noGrp="1"/>
          </p:cNvSpPr>
          <p:nvPr>
            <p:ph type="title"/>
          </p:nvPr>
        </p:nvSpPr>
        <p:spPr/>
        <p:txBody>
          <a:bodyPr/>
          <a:lstStyle/>
          <a:p>
            <a:r>
              <a:rPr lang="en-IN" sz="3600" b="1" dirty="0">
                <a:latin typeface="Times New Roman" panose="02020603050405020304" pitchFamily="18" charset="0"/>
                <a:cs typeface="Times New Roman" panose="02020603050405020304" pitchFamily="18" charset="0"/>
              </a:rPr>
              <a:t>Order Management</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66C24E-3B5F-7292-3712-1955260ADA44}"/>
              </a:ext>
            </a:extLst>
          </p:cNvPr>
          <p:cNvSpPr>
            <a:spLocks noGrp="1"/>
          </p:cNvSpPr>
          <p:nvPr>
            <p:ph idx="1"/>
          </p:nvPr>
        </p:nvSpPr>
        <p:spPr>
          <a:xfrm>
            <a:off x="1300788" y="1046828"/>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Placement</a:t>
            </a:r>
            <a:r>
              <a:rPr lang="en-US" dirty="0">
                <a:latin typeface="Times New Roman" panose="02020603050405020304" pitchFamily="18" charset="0"/>
                <a:cs typeface="Times New Roman" panose="02020603050405020304" pitchFamily="18" charset="0"/>
              </a:rPr>
              <a:t>: Enables users to place orders, select items, customize orders, and specify delivery/pickup options.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Tracking</a:t>
            </a:r>
            <a:r>
              <a:rPr lang="en-US" dirty="0">
                <a:latin typeface="Times New Roman" panose="02020603050405020304" pitchFamily="18" charset="0"/>
                <a:cs typeface="Times New Roman" panose="02020603050405020304" pitchFamily="18" charset="0"/>
              </a:rPr>
              <a:t>: Allows users and restaurant staff to track the status of orders in real-time.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History</a:t>
            </a:r>
            <a:r>
              <a:rPr lang="en-US" dirty="0">
                <a:latin typeface="Times New Roman" panose="02020603050405020304" pitchFamily="18" charset="0"/>
                <a:cs typeface="Times New Roman" panose="02020603050405020304" pitchFamily="18" charset="0"/>
              </a:rPr>
              <a:t>: Provides users with a history of their past orders and their statuses.</a:t>
            </a:r>
          </a:p>
          <a:p>
            <a:endParaRPr lang="en-IN" dirty="0"/>
          </a:p>
        </p:txBody>
      </p:sp>
    </p:spTree>
    <p:extLst>
      <p:ext uri="{BB962C8B-B14F-4D97-AF65-F5344CB8AC3E}">
        <p14:creationId xmlns:p14="http://schemas.microsoft.com/office/powerpoint/2010/main" val="3531775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B1C65-95DA-D6B3-FC08-688751F684B0}"/>
              </a:ext>
            </a:extLst>
          </p:cNvPr>
          <p:cNvSpPr>
            <a:spLocks noGrp="1"/>
          </p:cNvSpPr>
          <p:nvPr>
            <p:ph type="title"/>
          </p:nvPr>
        </p:nvSpPr>
        <p:spPr/>
        <p:txBody>
          <a:bodyPr/>
          <a:lstStyle/>
          <a:p>
            <a:r>
              <a:rPr lang="en-IN" sz="3600" b="1" dirty="0">
                <a:latin typeface="Times New Roman" panose="02020603050405020304" pitchFamily="18" charset="0"/>
                <a:cs typeface="Times New Roman" panose="02020603050405020304" pitchFamily="18" charset="0"/>
              </a:rPr>
              <a:t>Payment Processing</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FCD259E-9193-5451-5B4F-1466FAB7BB55}"/>
              </a:ext>
            </a:extLst>
          </p:cNvPr>
          <p:cNvSpPr>
            <a:spLocks noGrp="1"/>
          </p:cNvSpPr>
          <p:nvPr>
            <p:ph idx="1"/>
          </p:nvPr>
        </p:nvSpPr>
        <p:spPr>
          <a:xfrm>
            <a:off x="1300788" y="1046828"/>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Payment Gateway Integration</a:t>
            </a:r>
            <a:r>
              <a:rPr lang="en-US" dirty="0">
                <a:latin typeface="Times New Roman" panose="02020603050405020304" pitchFamily="18" charset="0"/>
                <a:cs typeface="Times New Roman" panose="02020603050405020304" pitchFamily="18" charset="0"/>
              </a:rPr>
              <a:t>: Integrates with payment gateways for processing credit/debit card transactions, digital wallets, etc.</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Confirmation</a:t>
            </a:r>
            <a:r>
              <a:rPr lang="en-US" dirty="0">
                <a:latin typeface="Times New Roman" panose="02020603050405020304" pitchFamily="18" charset="0"/>
                <a:cs typeface="Times New Roman" panose="02020603050405020304" pitchFamily="18" charset="0"/>
              </a:rPr>
              <a:t>: Sends order confirmation and payment receipts via email or SMS.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Refunds and Cancellations</a:t>
            </a:r>
            <a:r>
              <a:rPr lang="en-US" dirty="0">
                <a:latin typeface="Times New Roman" panose="02020603050405020304" pitchFamily="18" charset="0"/>
                <a:cs typeface="Times New Roman" panose="02020603050405020304" pitchFamily="18" charset="0"/>
              </a:rPr>
              <a:t>: Manages order cancellations and refunds.</a:t>
            </a:r>
          </a:p>
          <a:p>
            <a:endParaRPr lang="en-IN" dirty="0"/>
          </a:p>
        </p:txBody>
      </p:sp>
    </p:spTree>
    <p:extLst>
      <p:ext uri="{BB962C8B-B14F-4D97-AF65-F5344CB8AC3E}">
        <p14:creationId xmlns:p14="http://schemas.microsoft.com/office/powerpoint/2010/main" val="3647211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7CA71-88E4-CC35-1701-A9F8BFAAD4AD}"/>
              </a:ext>
            </a:extLst>
          </p:cNvPr>
          <p:cNvSpPr>
            <a:spLocks noGrp="1"/>
          </p:cNvSpPr>
          <p:nvPr>
            <p:ph type="title"/>
          </p:nvPr>
        </p:nvSpPr>
        <p:spPr>
          <a:xfrm>
            <a:off x="95443" y="278680"/>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8AD31F5F-6FE4-75B4-B0BD-26005E566D1A}"/>
              </a:ext>
            </a:extLst>
          </p:cNvPr>
          <p:cNvSpPr>
            <a:spLocks noGrp="1"/>
          </p:cNvSpPr>
          <p:nvPr>
            <p:ph idx="1"/>
          </p:nvPr>
        </p:nvSpPr>
        <p:spPr>
          <a:xfrm>
            <a:off x="905934" y="1599480"/>
            <a:ext cx="8596668" cy="388077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9912669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B7B48-FC38-1F3A-1B11-9D568A39ED8E}"/>
              </a:ext>
            </a:extLst>
          </p:cNvPr>
          <p:cNvSpPr>
            <a:spLocks noGrp="1"/>
          </p:cNvSpPr>
          <p:nvPr>
            <p:ph type="title"/>
          </p:nvPr>
        </p:nvSpPr>
        <p:spPr>
          <a:xfrm>
            <a:off x="0" y="67338"/>
            <a:ext cx="8596668" cy="1320800"/>
          </a:xfrm>
        </p:spPr>
        <p:txBody>
          <a:bodyPr/>
          <a:lstStyle/>
          <a:p>
            <a:r>
              <a:rPr lang="en-IN"/>
              <a:t>Front End</a:t>
            </a:r>
          </a:p>
        </p:txBody>
      </p:sp>
      <p:sp>
        <p:nvSpPr>
          <p:cNvPr id="3" name="Content Placeholder 2">
            <a:extLst>
              <a:ext uri="{FF2B5EF4-FFF2-40B4-BE49-F238E27FC236}">
                <a16:creationId xmlns:a16="http://schemas.microsoft.com/office/drawing/2014/main" id="{FBA44C0D-ACA4-7E34-2617-DD9649384F88}"/>
              </a:ext>
            </a:extLst>
          </p:cNvPr>
          <p:cNvSpPr>
            <a:spLocks noGrp="1"/>
          </p:cNvSpPr>
          <p:nvPr>
            <p:ph idx="1"/>
          </p:nvPr>
        </p:nvSpPr>
        <p:spPr>
          <a:xfrm>
            <a:off x="802025" y="986417"/>
            <a:ext cx="8596668" cy="520656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14119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A8796-13F8-D5AC-F0D0-0D6F49E31378}"/>
              </a:ext>
            </a:extLst>
          </p:cNvPr>
          <p:cNvSpPr>
            <a:spLocks noGrp="1"/>
          </p:cNvSpPr>
          <p:nvPr>
            <p:ph type="title"/>
          </p:nvPr>
        </p:nvSpPr>
        <p:spPr>
          <a:xfrm>
            <a:off x="105834" y="257899"/>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EC46E922-9C66-B157-0A5D-C3E01D84C811}"/>
              </a:ext>
            </a:extLst>
          </p:cNvPr>
          <p:cNvSpPr>
            <a:spLocks noGrp="1"/>
          </p:cNvSpPr>
          <p:nvPr>
            <p:ph idx="1"/>
          </p:nvPr>
        </p:nvSpPr>
        <p:spPr>
          <a:xfrm>
            <a:off x="822807" y="1246190"/>
            <a:ext cx="8596668" cy="3880773"/>
          </a:xfrm>
        </p:spPr>
        <p:txBody>
          <a:bodyPr/>
          <a:lstStyle/>
          <a:p>
            <a:pPr algn="just"/>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endParaRPr lang="en-IN"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76632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819F-1A1D-6DB0-1367-C584AF536D98}"/>
              </a:ext>
            </a:extLst>
          </p:cNvPr>
          <p:cNvSpPr>
            <a:spLocks noGrp="1"/>
          </p:cNvSpPr>
          <p:nvPr>
            <p:ph type="title" idx="4294967295"/>
          </p:nvPr>
        </p:nvSpPr>
        <p:spPr>
          <a:xfrm>
            <a:off x="-1" y="155575"/>
            <a:ext cx="8596313"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80F50FDE-6A25-4DB3-E31D-57469111F43B}"/>
              </a:ext>
            </a:extLst>
          </p:cNvPr>
          <p:cNvSpPr>
            <a:spLocks noGrp="1"/>
          </p:cNvSpPr>
          <p:nvPr>
            <p:ph idx="4294967295"/>
          </p:nvPr>
        </p:nvSpPr>
        <p:spPr>
          <a:xfrm>
            <a:off x="924791" y="1111106"/>
            <a:ext cx="8596313" cy="3881437"/>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6827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E25E8-DF6E-90C3-7F7C-9EAF8E47CD8E}"/>
              </a:ext>
            </a:extLst>
          </p:cNvPr>
          <p:cNvSpPr>
            <a:spLocks noGrp="1"/>
          </p:cNvSpPr>
          <p:nvPr>
            <p:ph type="title" idx="4294967295"/>
          </p:nvPr>
        </p:nvSpPr>
        <p:spPr>
          <a:xfrm>
            <a:off x="103909" y="235528"/>
            <a:ext cx="8596313"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4C6B5B30-EB6D-32D5-83B2-563FC4676086}"/>
              </a:ext>
            </a:extLst>
          </p:cNvPr>
          <p:cNvSpPr>
            <a:spLocks noGrp="1"/>
          </p:cNvSpPr>
          <p:nvPr>
            <p:ph idx="4294967295"/>
          </p:nvPr>
        </p:nvSpPr>
        <p:spPr>
          <a:xfrm>
            <a:off x="935182" y="1173452"/>
            <a:ext cx="8596313" cy="3881437"/>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836010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2617D0-417B-3ABB-0273-6F3A7AC69B0B}"/>
              </a:ext>
            </a:extLst>
          </p:cNvPr>
          <p:cNvSpPr>
            <a:spLocks noGrp="1"/>
          </p:cNvSpPr>
          <p:nvPr>
            <p:ph type="title" idx="4294967295"/>
          </p:nvPr>
        </p:nvSpPr>
        <p:spPr>
          <a:xfrm>
            <a:off x="-1" y="155575"/>
            <a:ext cx="8596313" cy="1320800"/>
          </a:xfrm>
        </p:spPr>
        <p:txBody>
          <a:bodyPr/>
          <a:lstStyle/>
          <a:p>
            <a:r>
              <a:rPr lang="en-US" b="1" dirty="0"/>
              <a:t>HARDWARE REQUIREMENTS:</a:t>
            </a:r>
            <a:endParaRPr lang="en-IN" dirty="0"/>
          </a:p>
        </p:txBody>
      </p:sp>
      <p:sp>
        <p:nvSpPr>
          <p:cNvPr id="5" name="Content Placeholder 4">
            <a:extLst>
              <a:ext uri="{FF2B5EF4-FFF2-40B4-BE49-F238E27FC236}">
                <a16:creationId xmlns:a16="http://schemas.microsoft.com/office/drawing/2014/main" id="{E450F90A-85BB-F258-4DE0-FD252D55A7C2}"/>
              </a:ext>
            </a:extLst>
          </p:cNvPr>
          <p:cNvSpPr>
            <a:spLocks noGrp="1"/>
          </p:cNvSpPr>
          <p:nvPr>
            <p:ph idx="4294967295"/>
          </p:nvPr>
        </p:nvSpPr>
        <p:spPr>
          <a:xfrm>
            <a:off x="820882" y="1391661"/>
            <a:ext cx="8596313" cy="3881437"/>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703025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0CEF6-7CB5-6892-7BBD-27BD94B0FB95}"/>
              </a:ext>
            </a:extLst>
          </p:cNvPr>
          <p:cNvSpPr>
            <a:spLocks noGrp="1"/>
          </p:cNvSpPr>
          <p:nvPr>
            <p:ph type="title"/>
          </p:nvPr>
        </p:nvSpPr>
        <p:spPr>
          <a:xfrm>
            <a:off x="0" y="79663"/>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6E1AD40F-600D-56E2-F2AF-1477944ABDD3}"/>
              </a:ext>
            </a:extLst>
          </p:cNvPr>
          <p:cNvSpPr>
            <a:spLocks noGrp="1"/>
          </p:cNvSpPr>
          <p:nvPr>
            <p:ph idx="4294967295"/>
          </p:nvPr>
        </p:nvSpPr>
        <p:spPr>
          <a:xfrm>
            <a:off x="540327" y="1087582"/>
            <a:ext cx="9372599" cy="551064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In the "Online Food Ordering Project," we made every effort to meet all the demands of the restaurant. Because it is straightforward and adaptable, the project is successful. The biggest benefit of my project is that it draws plenty of users because of its simplicity. </a:t>
            </a:r>
          </a:p>
          <a:p>
            <a:pPr algn="just">
              <a:lnSpc>
                <a:spcPct val="150000"/>
              </a:lnSpc>
            </a:pPr>
            <a:r>
              <a:rPr lang="en-US" dirty="0">
                <a:latin typeface="Times New Roman" panose="02020603050405020304" pitchFamily="18" charset="0"/>
                <a:cs typeface="Times New Roman" panose="02020603050405020304" pitchFamily="18" charset="0"/>
              </a:rPr>
              <a:t>A novice user may operate it with ease. Any type of restaurant can utilize our software. By automating meal ordering, billing, and inventory control, the restaurant management system assists the restaurant manager in managing the restaurant more successfully and efficiently. </a:t>
            </a:r>
          </a:p>
          <a:p>
            <a:pPr algn="just">
              <a:lnSpc>
                <a:spcPct val="150000"/>
              </a:lnSpc>
            </a:pPr>
            <a:r>
              <a:rPr lang="en-US" dirty="0">
                <a:latin typeface="Times New Roman" panose="02020603050405020304" pitchFamily="18" charset="0"/>
                <a:cs typeface="Times New Roman" panose="02020603050405020304" pitchFamily="18" charset="0"/>
              </a:rPr>
              <a:t>The system handles the transaction and stores the data produced. These data will be used to create reports that assist the restaurant manager in making wise business decisions. For example, the manager can decide whether more waiters, delivery men, delivery carts, and cooks are needed based on how many clients will be present during a specific time period. When this project is finished, all security concerns will be resolved.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98665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38</TotalTime>
  <Words>2290</Words>
  <Application>Microsoft Office PowerPoint</Application>
  <PresentationFormat>Widescreen</PresentationFormat>
  <Paragraphs>111</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Trebuchet MS</vt:lpstr>
      <vt:lpstr>Wingdings 3</vt:lpstr>
      <vt:lpstr>Facet</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Management </vt:lpstr>
      <vt:lpstr>Menu Management </vt:lpstr>
      <vt:lpstr>Order Management </vt:lpstr>
      <vt:lpstr>Payment Processing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2024-08-15T10:34:26Z</dcterms:created>
  <dcterms:modified xsi:type="dcterms:W3CDTF">2024-08-15T11:13:11Z</dcterms:modified>
</cp:coreProperties>
</file>