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2" r:id="rId7"/>
    <p:sldId id="260"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578FF42-A7DF-4FF7-A3B6-1EFEE2E88A6A}"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2152-EF1F-4AAB-B556-1F231E8C0BC2}" type="slidenum">
              <a:rPr lang="en-IN" smtClean="0"/>
              <a:t>‹#›</a:t>
            </a:fld>
            <a:endParaRPr lang="en-IN"/>
          </a:p>
        </p:txBody>
      </p:sp>
    </p:spTree>
    <p:extLst>
      <p:ext uri="{BB962C8B-B14F-4D97-AF65-F5344CB8AC3E}">
        <p14:creationId xmlns:p14="http://schemas.microsoft.com/office/powerpoint/2010/main" val="1921077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78FF42-A7DF-4FF7-A3B6-1EFEE2E88A6A}"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2152-EF1F-4AAB-B556-1F231E8C0BC2}" type="slidenum">
              <a:rPr lang="en-IN" smtClean="0"/>
              <a:t>‹#›</a:t>
            </a:fld>
            <a:endParaRPr lang="en-IN"/>
          </a:p>
        </p:txBody>
      </p:sp>
    </p:spTree>
    <p:extLst>
      <p:ext uri="{BB962C8B-B14F-4D97-AF65-F5344CB8AC3E}">
        <p14:creationId xmlns:p14="http://schemas.microsoft.com/office/powerpoint/2010/main" val="2109899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78FF42-A7DF-4FF7-A3B6-1EFEE2E88A6A}"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2152-EF1F-4AAB-B556-1F231E8C0BC2}" type="slidenum">
              <a:rPr lang="en-IN" smtClean="0"/>
              <a:t>‹#›</a:t>
            </a:fld>
            <a:endParaRPr lang="en-IN"/>
          </a:p>
        </p:txBody>
      </p:sp>
    </p:spTree>
    <p:extLst>
      <p:ext uri="{BB962C8B-B14F-4D97-AF65-F5344CB8AC3E}">
        <p14:creationId xmlns:p14="http://schemas.microsoft.com/office/powerpoint/2010/main" val="6342459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578FF42-A7DF-4FF7-A3B6-1EFEE2E88A6A}" type="datetimeFigureOut">
              <a:rPr lang="en-IN" smtClean="0"/>
              <a:t>16-08-2024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C62152-EF1F-4AAB-B556-1F231E8C0BC2}" type="slidenum">
              <a:rPr lang="en-IN" smtClean="0"/>
              <a:t>‹#›</a:t>
            </a:fld>
            <a:endParaRPr lang="en-IN"/>
          </a:p>
        </p:txBody>
      </p:sp>
    </p:spTree>
    <p:extLst>
      <p:ext uri="{BB962C8B-B14F-4D97-AF65-F5344CB8AC3E}">
        <p14:creationId xmlns:p14="http://schemas.microsoft.com/office/powerpoint/2010/main" val="1224039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578FF42-A7DF-4FF7-A3B6-1EFEE2E88A6A}" type="datetimeFigureOut">
              <a:rPr lang="en-IN" smtClean="0"/>
              <a:t>16-08-2024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9C62152-EF1F-4AAB-B556-1F231E8C0BC2}" type="slidenum">
              <a:rPr lang="en-IN" smtClean="0"/>
              <a:t>‹#›</a:t>
            </a:fld>
            <a:endParaRPr lang="en-IN"/>
          </a:p>
        </p:txBody>
      </p:sp>
    </p:spTree>
    <p:extLst>
      <p:ext uri="{BB962C8B-B14F-4D97-AF65-F5344CB8AC3E}">
        <p14:creationId xmlns:p14="http://schemas.microsoft.com/office/powerpoint/2010/main" val="2197675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578FF42-A7DF-4FF7-A3B6-1EFEE2E88A6A}" type="datetimeFigureOut">
              <a:rPr lang="en-IN" smtClean="0"/>
              <a:t>16-08-2024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9C62152-EF1F-4AAB-B556-1F231E8C0BC2}" type="slidenum">
              <a:rPr lang="en-IN" smtClean="0"/>
              <a:t>‹#›</a:t>
            </a:fld>
            <a:endParaRPr lang="en-IN"/>
          </a:p>
        </p:txBody>
      </p:sp>
    </p:spTree>
    <p:extLst>
      <p:ext uri="{BB962C8B-B14F-4D97-AF65-F5344CB8AC3E}">
        <p14:creationId xmlns:p14="http://schemas.microsoft.com/office/powerpoint/2010/main" val="1748927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78FF42-A7DF-4FF7-A3B6-1EFEE2E88A6A}" type="datetimeFigureOut">
              <a:rPr lang="en-IN" smtClean="0"/>
              <a:t>16-08-2024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9C62152-EF1F-4AAB-B556-1F231E8C0BC2}" type="slidenum">
              <a:rPr lang="en-IN" smtClean="0"/>
              <a:t>‹#›</a:t>
            </a:fld>
            <a:endParaRPr lang="en-IN"/>
          </a:p>
        </p:txBody>
      </p:sp>
    </p:spTree>
    <p:extLst>
      <p:ext uri="{BB962C8B-B14F-4D97-AF65-F5344CB8AC3E}">
        <p14:creationId xmlns:p14="http://schemas.microsoft.com/office/powerpoint/2010/main" val="3087577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578FF42-A7DF-4FF7-A3B6-1EFEE2E88A6A}" type="datetimeFigureOut">
              <a:rPr lang="en-IN" smtClean="0"/>
              <a:t>16-08-2024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C62152-EF1F-4AAB-B556-1F231E8C0BC2}" type="slidenum">
              <a:rPr lang="en-IN" smtClean="0"/>
              <a:t>‹#›</a:t>
            </a:fld>
            <a:endParaRPr lang="en-IN"/>
          </a:p>
        </p:txBody>
      </p:sp>
    </p:spTree>
    <p:extLst>
      <p:ext uri="{BB962C8B-B14F-4D97-AF65-F5344CB8AC3E}">
        <p14:creationId xmlns:p14="http://schemas.microsoft.com/office/powerpoint/2010/main" val="3042550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578FF42-A7DF-4FF7-A3B6-1EFEE2E88A6A}" type="datetimeFigureOut">
              <a:rPr lang="en-IN" smtClean="0"/>
              <a:t>16-08-2024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C62152-EF1F-4AAB-B556-1F231E8C0BC2}" type="slidenum">
              <a:rPr lang="en-IN" smtClean="0"/>
              <a:t>‹#›</a:t>
            </a:fld>
            <a:endParaRPr lang="en-IN"/>
          </a:p>
        </p:txBody>
      </p:sp>
    </p:spTree>
    <p:extLst>
      <p:ext uri="{BB962C8B-B14F-4D97-AF65-F5344CB8AC3E}">
        <p14:creationId xmlns:p14="http://schemas.microsoft.com/office/powerpoint/2010/main" val="30334459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78FF42-A7DF-4FF7-A3B6-1EFEE2E88A6A}"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2152-EF1F-4AAB-B556-1F231E8C0BC2}" type="slidenum">
              <a:rPr lang="en-IN" smtClean="0"/>
              <a:t>‹#›</a:t>
            </a:fld>
            <a:endParaRPr lang="en-IN"/>
          </a:p>
        </p:txBody>
      </p:sp>
    </p:spTree>
    <p:extLst>
      <p:ext uri="{BB962C8B-B14F-4D97-AF65-F5344CB8AC3E}">
        <p14:creationId xmlns:p14="http://schemas.microsoft.com/office/powerpoint/2010/main" val="26281321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78FF42-A7DF-4FF7-A3B6-1EFEE2E88A6A}"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2152-EF1F-4AAB-B556-1F231E8C0BC2}"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3419048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78FF42-A7DF-4FF7-A3B6-1EFEE2E88A6A}"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2152-EF1F-4AAB-B556-1F231E8C0BC2}" type="slidenum">
              <a:rPr lang="en-IN" smtClean="0"/>
              <a:t>‹#›</a:t>
            </a:fld>
            <a:endParaRPr lang="en-IN"/>
          </a:p>
        </p:txBody>
      </p:sp>
    </p:spTree>
    <p:extLst>
      <p:ext uri="{BB962C8B-B14F-4D97-AF65-F5344CB8AC3E}">
        <p14:creationId xmlns:p14="http://schemas.microsoft.com/office/powerpoint/2010/main" val="9935336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78FF42-A7DF-4FF7-A3B6-1EFEE2E88A6A}"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2152-EF1F-4AAB-B556-1F231E8C0BC2}"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641924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78FF42-A7DF-4FF7-A3B6-1EFEE2E88A6A}"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2152-EF1F-4AAB-B556-1F231E8C0BC2}" type="slidenum">
              <a:rPr lang="en-IN" smtClean="0"/>
              <a:t>‹#›</a:t>
            </a:fld>
            <a:endParaRPr lang="en-IN"/>
          </a:p>
        </p:txBody>
      </p:sp>
    </p:spTree>
    <p:extLst>
      <p:ext uri="{BB962C8B-B14F-4D97-AF65-F5344CB8AC3E}">
        <p14:creationId xmlns:p14="http://schemas.microsoft.com/office/powerpoint/2010/main" val="21630933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78FF42-A7DF-4FF7-A3B6-1EFEE2E88A6A}"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2152-EF1F-4AAB-B556-1F231E8C0BC2}" type="slidenum">
              <a:rPr lang="en-IN" smtClean="0"/>
              <a:t>‹#›</a:t>
            </a:fld>
            <a:endParaRPr lang="en-IN"/>
          </a:p>
        </p:txBody>
      </p:sp>
    </p:spTree>
    <p:extLst>
      <p:ext uri="{BB962C8B-B14F-4D97-AF65-F5344CB8AC3E}">
        <p14:creationId xmlns:p14="http://schemas.microsoft.com/office/powerpoint/2010/main" val="21970018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78FF42-A7DF-4FF7-A3B6-1EFEE2E88A6A}"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2152-EF1F-4AAB-B556-1F231E8C0BC2}" type="slidenum">
              <a:rPr lang="en-IN" smtClean="0"/>
              <a:t>‹#›</a:t>
            </a:fld>
            <a:endParaRPr lang="en-IN"/>
          </a:p>
        </p:txBody>
      </p:sp>
    </p:spTree>
    <p:extLst>
      <p:ext uri="{BB962C8B-B14F-4D97-AF65-F5344CB8AC3E}">
        <p14:creationId xmlns:p14="http://schemas.microsoft.com/office/powerpoint/2010/main" val="3158371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578FF42-A7DF-4FF7-A3B6-1EFEE2E88A6A}" type="datetimeFigureOut">
              <a:rPr lang="en-IN" smtClean="0"/>
              <a:t>16-08-2024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9C62152-EF1F-4AAB-B556-1F231E8C0BC2}" type="slidenum">
              <a:rPr lang="en-IN" smtClean="0"/>
              <a:t>‹#›</a:t>
            </a:fld>
            <a:endParaRPr lang="en-IN"/>
          </a:p>
        </p:txBody>
      </p:sp>
    </p:spTree>
    <p:extLst>
      <p:ext uri="{BB962C8B-B14F-4D97-AF65-F5344CB8AC3E}">
        <p14:creationId xmlns:p14="http://schemas.microsoft.com/office/powerpoint/2010/main" val="29097729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241ACD1F-7E30-3ABD-7144-F926178C8595}"/>
              </a:ext>
            </a:extLst>
          </p:cNvPr>
          <p:cNvSpPr txBox="1"/>
          <p:nvPr/>
        </p:nvSpPr>
        <p:spPr>
          <a:xfrm>
            <a:off x="2296390" y="2721114"/>
            <a:ext cx="6102062" cy="707886"/>
          </a:xfrm>
          <a:prstGeom prst="rect">
            <a:avLst/>
          </a:prstGeom>
          <a:noFill/>
        </p:spPr>
        <p:txBody>
          <a:bodyPr wrap="square">
            <a:spAutoFit/>
          </a:bodyPr>
          <a:lstStyle/>
          <a:p>
            <a:r>
              <a:rPr lang="en-IN" sz="2000" dirty="0">
                <a:latin typeface="Calibri" panose="020F0502020204030204" pitchFamily="34" charset="0"/>
                <a:ea typeface="Calibri" panose="020F0502020204030204" pitchFamily="34" charset="0"/>
                <a:cs typeface="Times New Roman" panose="02020603050405020304" pitchFamily="18" charset="0"/>
              </a:rPr>
              <a:t>INFORMATION TECHNOLOGY AND SERVICE DELIVERY IN </a:t>
            </a:r>
          </a:p>
          <a:p>
            <a:r>
              <a:rPr lang="en-IN" sz="2000" dirty="0">
                <a:latin typeface="Calibri" panose="020F0502020204030204" pitchFamily="34" charset="0"/>
                <a:ea typeface="Calibri" panose="020F0502020204030204" pitchFamily="34" charset="0"/>
                <a:cs typeface="Times New Roman" panose="02020603050405020304" pitchFamily="18" charset="0"/>
              </a:rPr>
              <a:t>                                      NIGERIA</a:t>
            </a:r>
            <a:endParaRPr lang="en-IN" sz="2000" dirty="0"/>
          </a:p>
        </p:txBody>
      </p:sp>
    </p:spTree>
    <p:extLst>
      <p:ext uri="{BB962C8B-B14F-4D97-AF65-F5344CB8AC3E}">
        <p14:creationId xmlns:p14="http://schemas.microsoft.com/office/powerpoint/2010/main" val="930528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E6BCE-B384-158B-BFA9-736E916C0336}"/>
              </a:ext>
            </a:extLst>
          </p:cNvPr>
          <p:cNvSpPr>
            <a:spLocks noGrp="1"/>
          </p:cNvSpPr>
          <p:nvPr>
            <p:ph type="title"/>
          </p:nvPr>
        </p:nvSpPr>
        <p:spPr>
          <a:xfrm>
            <a:off x="0" y="0"/>
            <a:ext cx="8596668" cy="132080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4FED94CB-60A1-226D-8A52-7C51BFC005C8}"/>
              </a:ext>
            </a:extLst>
          </p:cNvPr>
          <p:cNvSpPr>
            <a:spLocks noGrp="1"/>
          </p:cNvSpPr>
          <p:nvPr>
            <p:ph idx="1"/>
          </p:nvPr>
        </p:nvSpPr>
        <p:spPr>
          <a:xfrm>
            <a:off x="332509" y="799380"/>
            <a:ext cx="9507682" cy="5902756"/>
          </a:xfrm>
        </p:spPr>
        <p:txBody>
          <a:bodyPr>
            <a:normAutofit lnSpcReduction="10000"/>
          </a:bodyPr>
          <a:lstStyle/>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covid-19 pandemic intensified the deployment of technology in Nigeria, particularly in the realm of public service delivery in Nigeria. While this has brought series of benefits, there are equally some factors undermining the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utilisation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of the full potential of new technologies. </a:t>
            </a: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This study focused on the effects of the deployment of technology on tertiary education in Nigeria. The study made use of both primary and secondary data and found that technology has had a substantial impact on how curriculum is delivered at tertiary institutions in Nigeria. </a:t>
            </a: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This has redefined the modes of teaching, the 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xpansion of access to information, the enhancement of learning experiences, fostering collaboration, and the development of critical skills.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Other benefits included the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breaking of geographical barrier to study, encouraging work and learn for economically disadvantaged learners through various course delivery apps such as Zoom, Google class, among others.</a:t>
            </a:r>
          </a:p>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It however identified certain challenges such as inadequacy of internet facilities, erratic power electricity supply, high cost of internet access among others as factors undermining the benefits of technology in tertiary education in Nigeria. </a:t>
            </a:r>
            <a:endParaRPr lang="en-IN" dirty="0"/>
          </a:p>
        </p:txBody>
      </p:sp>
    </p:spTree>
    <p:extLst>
      <p:ext uri="{BB962C8B-B14F-4D97-AF65-F5344CB8AC3E}">
        <p14:creationId xmlns:p14="http://schemas.microsoft.com/office/powerpoint/2010/main" val="16628642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B5F6BA-47D6-AA7E-9807-ABD04C02EA96}"/>
              </a:ext>
            </a:extLst>
          </p:cNvPr>
          <p:cNvSpPr>
            <a:spLocks noGrp="1"/>
          </p:cNvSpPr>
          <p:nvPr>
            <p:ph type="title"/>
          </p:nvPr>
        </p:nvSpPr>
        <p:spPr>
          <a:xfrm>
            <a:off x="0" y="0"/>
            <a:ext cx="8596668" cy="132080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FBDC0B93-5542-F05A-2DBE-C38E212E8CE1}"/>
              </a:ext>
            </a:extLst>
          </p:cNvPr>
          <p:cNvSpPr>
            <a:spLocks noGrp="1"/>
          </p:cNvSpPr>
          <p:nvPr>
            <p:ph idx="1"/>
          </p:nvPr>
        </p:nvSpPr>
        <p:spPr>
          <a:xfrm>
            <a:off x="405245" y="747425"/>
            <a:ext cx="9268691" cy="6110575"/>
          </a:xfrm>
        </p:spPr>
        <p:txBody>
          <a:bodyPr>
            <a:normAutofit fontScale="92500"/>
          </a:bodyPr>
          <a:lstStyle/>
          <a:p>
            <a:pPr algn="just">
              <a:lnSpc>
                <a:spcPct val="150000"/>
              </a:lnSpc>
            </a:pPr>
            <a:r>
              <a:rPr lang="en-US" dirty="0">
                <a:latin typeface="Times New Roman" panose="02020603050405020304" pitchFamily="18" charset="0"/>
                <a:cs typeface="Times New Roman" panose="02020603050405020304" pitchFamily="18" charset="0"/>
              </a:rPr>
              <a:t>Information technology (IT) is the application of computers and telecommunications equipment to store, retrieve, transmit and manipulate data, often in the context of a business or other enterprise. The term is commonly used as a synonym for computers and computer networks, but it also encompasses other information distribution technologies such as television and telephones.</a:t>
            </a:r>
          </a:p>
          <a:p>
            <a:pPr algn="just">
              <a:lnSpc>
                <a:spcPct val="150000"/>
              </a:lnSpc>
            </a:pPr>
            <a:r>
              <a:rPr lang="en-US" dirty="0">
                <a:latin typeface="Times New Roman" panose="02020603050405020304" pitchFamily="18" charset="0"/>
                <a:cs typeface="Times New Roman" panose="02020603050405020304" pitchFamily="18" charset="0"/>
              </a:rPr>
              <a:t> Several industries are associated with information technology, including computer hardware, software, electronics, semiconductors, internet, telecom equipment, engineering, healthcare, e-commerce and computer services (Wikipedia, 2015).</a:t>
            </a:r>
          </a:p>
          <a:p>
            <a:pPr algn="just">
              <a:lnSpc>
                <a:spcPct val="150000"/>
              </a:lnSpc>
            </a:pPr>
            <a:r>
              <a:rPr lang="en-US" dirty="0">
                <a:latin typeface="Times New Roman" panose="02020603050405020304" pitchFamily="18" charset="0"/>
                <a:cs typeface="Times New Roman" panose="02020603050405020304" pitchFamily="18" charset="0"/>
              </a:rPr>
              <a:t>World population now exceeds six billion of which more than 4.7 billion reside in the developing world. As the population is increasing there is a need to find ways of improving efficiency and quality of health care delivery systems in developing countries especially in Nigeria where this research is conducted.</a:t>
            </a:r>
          </a:p>
          <a:p>
            <a:pPr algn="just">
              <a:lnSpc>
                <a:spcPct val="150000"/>
              </a:lnSpc>
            </a:pPr>
            <a:r>
              <a:rPr lang="en-US" dirty="0">
                <a:latin typeface="Times New Roman" panose="02020603050405020304" pitchFamily="18" charset="0"/>
                <a:cs typeface="Times New Roman" panose="02020603050405020304" pitchFamily="18" charset="0"/>
              </a:rPr>
              <a:t> Information and Communication Technology (ICT) has been identified as a vehicle with the potential to improve the quality of health care systems as well as the efficiency and service delivery of the health workers both in the developed and developing countries.</a:t>
            </a:r>
          </a:p>
          <a:p>
            <a:endParaRPr lang="en-IN" dirty="0"/>
          </a:p>
        </p:txBody>
      </p:sp>
    </p:spTree>
    <p:extLst>
      <p:ext uri="{BB962C8B-B14F-4D97-AF65-F5344CB8AC3E}">
        <p14:creationId xmlns:p14="http://schemas.microsoft.com/office/powerpoint/2010/main" val="28130200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5FAD2-126B-6E21-04AF-8292191B4684}"/>
              </a:ext>
            </a:extLst>
          </p:cNvPr>
          <p:cNvSpPr>
            <a:spLocks noGrp="1"/>
          </p:cNvSpPr>
          <p:nvPr>
            <p:ph type="title"/>
          </p:nvPr>
        </p:nvSpPr>
        <p:spPr>
          <a:xfrm>
            <a:off x="0" y="0"/>
            <a:ext cx="8596668" cy="132080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F1CBF4A5-6B0B-7485-EC68-16BF7907EABE}"/>
              </a:ext>
            </a:extLst>
          </p:cNvPr>
          <p:cNvSpPr>
            <a:spLocks noGrp="1"/>
          </p:cNvSpPr>
          <p:nvPr>
            <p:ph idx="1"/>
          </p:nvPr>
        </p:nvSpPr>
        <p:spPr>
          <a:xfrm>
            <a:off x="384465" y="820163"/>
            <a:ext cx="9393380" cy="5736502"/>
          </a:xfrm>
        </p:spPr>
        <p:txBody>
          <a:bodyPr>
            <a:normAutofit fontScale="92500"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In Nigeria, existing IT systems play a pivotal role in enhancing service delivery across various sectors. Government services are increasingly accessed through robust online portals and e-government platforms, facilitating processes such as tax filing, business registration, and public service applications. </a:t>
            </a:r>
          </a:p>
          <a:p>
            <a:pPr algn="just">
              <a:lnSpc>
                <a:spcPct val="150000"/>
              </a:lnSpc>
            </a:pPr>
            <a:r>
              <a:rPr lang="en-US" dirty="0">
                <a:latin typeface="Times New Roman" panose="02020603050405020304" pitchFamily="18" charset="0"/>
                <a:cs typeface="Times New Roman" panose="02020603050405020304" pitchFamily="18" charset="0"/>
              </a:rPr>
              <a:t>In the healthcare sector, Electronic Health Records (EHR) systems and telemedicine platforms are improving patient care by providing accessible medical records and remote consultation options. </a:t>
            </a:r>
          </a:p>
          <a:p>
            <a:pPr algn="just">
              <a:lnSpc>
                <a:spcPct val="150000"/>
              </a:lnSpc>
            </a:pPr>
            <a:r>
              <a:rPr lang="en-US" dirty="0">
                <a:latin typeface="Times New Roman" panose="02020603050405020304" pitchFamily="18" charset="0"/>
                <a:cs typeface="Times New Roman" panose="02020603050405020304" pitchFamily="18" charset="0"/>
              </a:rPr>
              <a:t>The financial technology (fintech) sector has seen significant growth, with mobile banking and digital payment systems expanding financial inclusion and making transactions more efficient. Educational institutions leverage Learning Management Systems (LMS) and e-learning tools to deliver remote education and training. </a:t>
            </a:r>
          </a:p>
          <a:p>
            <a:pPr algn="just">
              <a:lnSpc>
                <a:spcPct val="150000"/>
              </a:lnSpc>
            </a:pPr>
            <a:r>
              <a:rPr lang="en-US" dirty="0">
                <a:latin typeface="Times New Roman" panose="02020603050405020304" pitchFamily="18" charset="0"/>
                <a:cs typeface="Times New Roman" panose="02020603050405020304" pitchFamily="18" charset="0"/>
              </a:rPr>
              <a:t>Meanwhile, customer service is enhanced through advanced CRM systems and chatbots, providing timely support and information. Despite these advancements, challenges such as infrastructure deficits, cybersecurity concerns, and a digital divide remain, impacting the overall effectiveness and reach of these systems.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33922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04954-6596-C5C3-BB51-29F007DB8F51}"/>
              </a:ext>
            </a:extLst>
          </p:cNvPr>
          <p:cNvSpPr>
            <a:spLocks noGrp="1"/>
          </p:cNvSpPr>
          <p:nvPr>
            <p:ph type="title"/>
          </p:nvPr>
        </p:nvSpPr>
        <p:spPr>
          <a:xfrm>
            <a:off x="95443" y="156238"/>
            <a:ext cx="8596668" cy="132080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15F092B1-870E-C9F3-8341-D47190EFF8A7}"/>
              </a:ext>
            </a:extLst>
          </p:cNvPr>
          <p:cNvSpPr>
            <a:spLocks noGrp="1"/>
          </p:cNvSpPr>
          <p:nvPr>
            <p:ph idx="1"/>
          </p:nvPr>
        </p:nvSpPr>
        <p:spPr>
          <a:xfrm>
            <a:off x="519545" y="1027980"/>
            <a:ext cx="9050481" cy="5352038"/>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Infrastructure Deficiencies</a:t>
            </a:r>
            <a:r>
              <a:rPr lang="en-US" dirty="0">
                <a:latin typeface="Times New Roman" panose="02020603050405020304" pitchFamily="18" charset="0"/>
                <a:cs typeface="Times New Roman" panose="02020603050405020304" pitchFamily="18" charset="0"/>
              </a:rPr>
              <a:t>: Many areas in Nigeria suffer from inadequate IT infrastructure. Poor internet connectivity, unreliable power supply, and limited access to modern technology can hinder effective IT service delivery.</a:t>
            </a:r>
          </a:p>
          <a:p>
            <a:pPr algn="just">
              <a:lnSpc>
                <a:spcPct val="150000"/>
              </a:lnSpc>
            </a:pPr>
            <a:r>
              <a:rPr lang="en-US" b="1" dirty="0">
                <a:latin typeface="Times New Roman" panose="02020603050405020304" pitchFamily="18" charset="0"/>
                <a:cs typeface="Times New Roman" panose="02020603050405020304" pitchFamily="18" charset="0"/>
              </a:rPr>
              <a:t>High Costs</a:t>
            </a:r>
            <a:r>
              <a:rPr lang="en-US" dirty="0">
                <a:latin typeface="Times New Roman" panose="02020603050405020304" pitchFamily="18" charset="0"/>
                <a:cs typeface="Times New Roman" panose="02020603050405020304" pitchFamily="18" charset="0"/>
              </a:rPr>
              <a:t>: The cost of acquiring and maintaining IT systems and infrastructure can be prohibitive for both public and private sector organizations. This includes the cost of hardware, software, and training.</a:t>
            </a:r>
          </a:p>
          <a:p>
            <a:pPr algn="just">
              <a:lnSpc>
                <a:spcPct val="150000"/>
              </a:lnSpc>
            </a:pPr>
            <a:r>
              <a:rPr lang="en-US" b="1" dirty="0">
                <a:latin typeface="Times New Roman" panose="02020603050405020304" pitchFamily="18" charset="0"/>
                <a:cs typeface="Times New Roman" panose="02020603050405020304" pitchFamily="18" charset="0"/>
              </a:rPr>
              <a:t>Skill Gaps</a:t>
            </a:r>
            <a:r>
              <a:rPr lang="en-US" dirty="0">
                <a:latin typeface="Times New Roman" panose="02020603050405020304" pitchFamily="18" charset="0"/>
                <a:cs typeface="Times New Roman" panose="02020603050405020304" pitchFamily="18" charset="0"/>
              </a:rPr>
              <a:t>: There is a significant shortage of skilled IT professionals in Nigeria. This skills gap can limit the effective implementation and maintenance of IT systems.</a:t>
            </a:r>
          </a:p>
          <a:p>
            <a:pPr algn="just">
              <a:lnSpc>
                <a:spcPct val="150000"/>
              </a:lnSpc>
            </a:pPr>
            <a:r>
              <a:rPr lang="en-US" b="1" dirty="0">
                <a:latin typeface="Times New Roman" panose="02020603050405020304" pitchFamily="18" charset="0"/>
                <a:cs typeface="Times New Roman" panose="02020603050405020304" pitchFamily="18" charset="0"/>
              </a:rPr>
              <a:t>Cybersecurity Threats</a:t>
            </a:r>
            <a:r>
              <a:rPr lang="en-US" dirty="0">
                <a:latin typeface="Times New Roman" panose="02020603050405020304" pitchFamily="18" charset="0"/>
                <a:cs typeface="Times New Roman" panose="02020603050405020304" pitchFamily="18" charset="0"/>
              </a:rPr>
              <a:t>: Nigeria faces considerable cybersecurity challenges, including cyber-attacks and data breaches. Weaknesses in security measures can compromise sensitive information and undermine trust in IT services.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02530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6983DB-3D1F-0FED-673F-FE1446E58305}"/>
              </a:ext>
            </a:extLst>
          </p:cNvPr>
          <p:cNvSpPr>
            <a:spLocks noGrp="1"/>
          </p:cNvSpPr>
          <p:nvPr>
            <p:ph type="title"/>
          </p:nvPr>
        </p:nvSpPr>
        <p:spPr>
          <a:xfrm>
            <a:off x="0" y="6147"/>
            <a:ext cx="8596668" cy="132080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A4A27D9D-DB69-76E8-9D23-8CDF6F478AFA}"/>
              </a:ext>
            </a:extLst>
          </p:cNvPr>
          <p:cNvSpPr>
            <a:spLocks noGrp="1"/>
          </p:cNvSpPr>
          <p:nvPr>
            <p:ph idx="1"/>
          </p:nvPr>
        </p:nvSpPr>
        <p:spPr>
          <a:xfrm>
            <a:off x="654627" y="872117"/>
            <a:ext cx="9320646" cy="5757283"/>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Since the year 2001, there has been a revolutionary growth in the telephony industry which is a major branch of information technology in Nigeria. This is expected to have permeated the health care institutions with significant positive impact on health care service delivery.</a:t>
            </a:r>
          </a:p>
          <a:p>
            <a:pPr algn="just">
              <a:lnSpc>
                <a:spcPct val="150000"/>
              </a:lnSpc>
            </a:pPr>
            <a:r>
              <a:rPr lang="en-US" dirty="0">
                <a:latin typeface="Times New Roman" panose="02020603050405020304" pitchFamily="18" charset="0"/>
                <a:cs typeface="Times New Roman" panose="02020603050405020304" pitchFamily="18" charset="0"/>
              </a:rPr>
              <a:t> Two years after the introduction of GSM in Nigeria, conducted an interview among medical practitioners in some Nigerian teaching hospitals to find out the current level of utilization of telephones for health care service delivery.</a:t>
            </a:r>
          </a:p>
          <a:p>
            <a:pPr algn="just">
              <a:lnSpc>
                <a:spcPct val="150000"/>
              </a:lnSpc>
            </a:pPr>
            <a:r>
              <a:rPr lang="en-US" dirty="0">
                <a:latin typeface="Times New Roman" panose="02020603050405020304" pitchFamily="18" charset="0"/>
                <a:cs typeface="Times New Roman" panose="02020603050405020304" pitchFamily="18" charset="0"/>
              </a:rPr>
              <a:t> They noted that medical experts use their personal mobile phones to facilitate patient care at their own expense. Neither the government nor hospital management had taken up the responsibility.</a:t>
            </a:r>
          </a:p>
          <a:p>
            <a:pPr algn="just">
              <a:lnSpc>
                <a:spcPct val="150000"/>
              </a:lnSpc>
            </a:pPr>
            <a:r>
              <a:rPr lang="en-US" dirty="0">
                <a:latin typeface="Times New Roman" panose="02020603050405020304" pitchFamily="18" charset="0"/>
                <a:cs typeface="Times New Roman" panose="02020603050405020304" pitchFamily="18" charset="0"/>
              </a:rPr>
              <a:t> Currently, the number of GSM service providers in the country has increased significantly and all of them keep rolling out several service options or packages including internet services with varying benefits to attract customers (Agboola, 2003). </a:t>
            </a:r>
          </a:p>
        </p:txBody>
      </p:sp>
    </p:spTree>
    <p:extLst>
      <p:ext uri="{BB962C8B-B14F-4D97-AF65-F5344CB8AC3E}">
        <p14:creationId xmlns:p14="http://schemas.microsoft.com/office/powerpoint/2010/main" val="5776385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90734-DA78-FCBD-CF55-7370ECCF4FC7}"/>
              </a:ext>
            </a:extLst>
          </p:cNvPr>
          <p:cNvSpPr>
            <a:spLocks noGrp="1"/>
          </p:cNvSpPr>
          <p:nvPr>
            <p:ph type="title"/>
          </p:nvPr>
        </p:nvSpPr>
        <p:spPr>
          <a:xfrm>
            <a:off x="12316" y="156238"/>
            <a:ext cx="8596668" cy="1320800"/>
          </a:xfrm>
        </p:spPr>
        <p:txBody>
          <a:bodyPr/>
          <a:lstStyle/>
          <a:p>
            <a:r>
              <a:rPr lang="en-US" sz="3600" dirty="0"/>
              <a:t>Advantage</a:t>
            </a:r>
            <a:endParaRPr lang="en-IN" dirty="0"/>
          </a:p>
        </p:txBody>
      </p:sp>
      <p:sp>
        <p:nvSpPr>
          <p:cNvPr id="3" name="Content Placeholder 2">
            <a:extLst>
              <a:ext uri="{FF2B5EF4-FFF2-40B4-BE49-F238E27FC236}">
                <a16:creationId xmlns:a16="http://schemas.microsoft.com/office/drawing/2014/main" id="{54571DC2-0663-D0D7-EC67-38F6CAB5735E}"/>
              </a:ext>
            </a:extLst>
          </p:cNvPr>
          <p:cNvSpPr>
            <a:spLocks noGrp="1"/>
          </p:cNvSpPr>
          <p:nvPr>
            <p:ph idx="1"/>
          </p:nvPr>
        </p:nvSpPr>
        <p:spPr>
          <a:xfrm>
            <a:off x="415636" y="1111107"/>
            <a:ext cx="9414164" cy="5590655"/>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Enhanced Efficiency</a:t>
            </a:r>
            <a:r>
              <a:rPr lang="en-US" dirty="0">
                <a:latin typeface="Times New Roman" panose="02020603050405020304" pitchFamily="18" charset="0"/>
                <a:cs typeface="Times New Roman" panose="02020603050405020304" pitchFamily="18" charset="0"/>
              </a:rPr>
              <a:t>: IT systems streamline processes and automate tasks, reducing manual workload and increasing operational efficiency. This can lead to faster service delivery and reduced turnaround times.</a:t>
            </a:r>
          </a:p>
          <a:p>
            <a:pPr algn="just">
              <a:lnSpc>
                <a:spcPct val="150000"/>
              </a:lnSpc>
            </a:pPr>
            <a:r>
              <a:rPr lang="en-US" b="1" dirty="0">
                <a:latin typeface="Times New Roman" panose="02020603050405020304" pitchFamily="18" charset="0"/>
                <a:cs typeface="Times New Roman" panose="02020603050405020304" pitchFamily="18" charset="0"/>
              </a:rPr>
              <a:t>Improved Access</a:t>
            </a:r>
            <a:r>
              <a:rPr lang="en-US" dirty="0">
                <a:latin typeface="Times New Roman" panose="02020603050405020304" pitchFamily="18" charset="0"/>
                <a:cs typeface="Times New Roman" panose="02020603050405020304" pitchFamily="18" charset="0"/>
              </a:rPr>
              <a:t>: IT solutions can enhance accessibility to services, especially in remote or underserved areas. Online platforms and mobile applications allow users to access services without needing to travel to physical locations.</a:t>
            </a:r>
          </a:p>
          <a:p>
            <a:pPr algn="just">
              <a:lnSpc>
                <a:spcPct val="150000"/>
              </a:lnSpc>
            </a:pPr>
            <a:r>
              <a:rPr lang="en-US" b="1" dirty="0">
                <a:latin typeface="Times New Roman" panose="02020603050405020304" pitchFamily="18" charset="0"/>
                <a:cs typeface="Times New Roman" panose="02020603050405020304" pitchFamily="18" charset="0"/>
              </a:rPr>
              <a:t>Increased Transparency</a:t>
            </a:r>
            <a:r>
              <a:rPr lang="en-US" dirty="0">
                <a:latin typeface="Times New Roman" panose="02020603050405020304" pitchFamily="18" charset="0"/>
                <a:cs typeface="Times New Roman" panose="02020603050405020304" pitchFamily="18" charset="0"/>
              </a:rPr>
              <a:t>: IT systems can improve transparency by providing better tracking and reporting mechanisms. This helps in monitoring service delivery and reducing corruption by ensuring that processes are more transparent and accountable.</a:t>
            </a:r>
          </a:p>
          <a:p>
            <a:pPr algn="just">
              <a:lnSpc>
                <a:spcPct val="150000"/>
              </a:lnSpc>
            </a:pPr>
            <a:r>
              <a:rPr lang="en-US" b="1" dirty="0">
                <a:latin typeface="Times New Roman" panose="02020603050405020304" pitchFamily="18" charset="0"/>
                <a:cs typeface="Times New Roman" panose="02020603050405020304" pitchFamily="18" charset="0"/>
              </a:rPr>
              <a:t>Cost Savings</a:t>
            </a:r>
            <a:r>
              <a:rPr lang="en-US" dirty="0">
                <a:latin typeface="Times New Roman" panose="02020603050405020304" pitchFamily="18" charset="0"/>
                <a:cs typeface="Times New Roman" panose="02020603050405020304" pitchFamily="18" charset="0"/>
              </a:rPr>
              <a:t>: Automation and digital processes can reduce operational costs associated with paper-based systems and manual procedures. Long-term savings can be achieved through reduced administrative overheads and more efficient resource utilization.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98216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2186C-8724-D3D8-B5E2-079060A16708}"/>
              </a:ext>
            </a:extLst>
          </p:cNvPr>
          <p:cNvSpPr>
            <a:spLocks noGrp="1"/>
          </p:cNvSpPr>
          <p:nvPr>
            <p:ph type="title"/>
          </p:nvPr>
        </p:nvSpPr>
        <p:spPr>
          <a:xfrm>
            <a:off x="0" y="0"/>
            <a:ext cx="8596668" cy="132080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5C291E33-79A5-D5BB-C39D-9053ED44F6A9}"/>
              </a:ext>
            </a:extLst>
          </p:cNvPr>
          <p:cNvSpPr>
            <a:spLocks noGrp="1"/>
          </p:cNvSpPr>
          <p:nvPr>
            <p:ph idx="1"/>
          </p:nvPr>
        </p:nvSpPr>
        <p:spPr>
          <a:xfrm>
            <a:off x="469516" y="903288"/>
            <a:ext cx="8596668" cy="5632593"/>
          </a:xfrm>
        </p:spPr>
        <p:txBody>
          <a:bodyPr>
            <a:noAutofit/>
          </a:bodyPr>
          <a:lstStyle/>
          <a:p>
            <a:pPr algn="just">
              <a:lnSpc>
                <a:spcPct val="150000"/>
              </a:lnSpc>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The Nigerian public sector has changed in recent years due to the adoption of new technology and changing work practices. The public sector in Nigeria is being impacted by technology, and this background study will look at how it may be leveraged to provide services more effectively and efficiently.</a:t>
            </a:r>
            <a:endParaRPr lang="en-IN"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One of the most significant contributions that technology has made to the Nigerian public sector is the digitization of governmental services.</a:t>
            </a:r>
          </a:p>
          <a:p>
            <a:pPr algn="just">
              <a:lnSpc>
                <a:spcPct val="150000"/>
              </a:lnSpc>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The National Identity Management Commission (NIMC) has been working to digitize the identity management system, while the Nigeria Immigration Service (NIS) has launched online visa applications to streamline the visa application process.</a:t>
            </a:r>
          </a:p>
          <a:p>
            <a:pPr algn="just">
              <a:lnSpc>
                <a:spcPct val="150000"/>
              </a:lnSpc>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 mechanism for filing tax returns electronically has also been established by the Federal Inland Revenue tools have improved collaboration, communication, and productivity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FlexJobs</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2021).</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633673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1A87B2-0C20-4798-1DA3-A6B16E44D163}"/>
              </a:ext>
            </a:extLst>
          </p:cNvPr>
          <p:cNvSpPr>
            <a:spLocks noGrp="1"/>
          </p:cNvSpPr>
          <p:nvPr>
            <p:ph idx="4294967295"/>
          </p:nvPr>
        </p:nvSpPr>
        <p:spPr>
          <a:xfrm>
            <a:off x="301337" y="549996"/>
            <a:ext cx="9289473" cy="6193703"/>
          </a:xfrm>
        </p:spPr>
        <p:txBody>
          <a:bodyPr>
            <a:normAutofit lnSpcReduction="10000"/>
          </a:bodyPr>
          <a:lstStyle/>
          <a:p>
            <a:pPr algn="just">
              <a:lnSpc>
                <a:spcPct val="150000"/>
              </a:lnSpc>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Automation and artificial intelligence are also transforming how work is done in Nigeria's public sector. The Federal Road Safety Commission (FRSC) uses AI-enabled cameras to monitor traffic violations and automate ticketing. </a:t>
            </a:r>
          </a:p>
          <a:p>
            <a:pPr algn="just">
              <a:lnSpc>
                <a:spcPct val="150000"/>
              </a:lnSpc>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Nigerian Postal Service (NIPOST) uses chatbots to help citizens with customer service, reducing response times and improving service quality (PwC Nigeria, 2019).</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Technology use has aided in the removal of geographical, linguistic, and cultural barriers, allowing people to operate more effectively and efficiently, which is reflected in organizational productivity, competitiveness, and profitability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Anadon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 D, Chan G, Harley A G, Matus K, Moon S, Murthy S L and Clark W C 2016). </a:t>
            </a:r>
          </a:p>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Therefore, as a result of technology progress, business practices and procedures change, prompting firms to increase their investments in it. In actuality, companies have consistently looked for and embraced technology that improve the effort of their human resources in production and administration of organizational operations.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41887074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49A35-9647-2D0F-9ACF-289CEF3B4367}"/>
              </a:ext>
            </a:extLst>
          </p:cNvPr>
          <p:cNvSpPr>
            <a:spLocks noGrp="1"/>
          </p:cNvSpPr>
          <p:nvPr>
            <p:ph type="title"/>
          </p:nvPr>
        </p:nvSpPr>
        <p:spPr>
          <a:xfrm>
            <a:off x="126616" y="156238"/>
            <a:ext cx="8596668" cy="1320800"/>
          </a:xfrm>
        </p:spPr>
        <p:txBody>
          <a:bodyPr/>
          <a:lstStyle/>
          <a:p>
            <a:r>
              <a:rPr lang="en-IN" dirty="0"/>
              <a:t>MODULES</a:t>
            </a:r>
          </a:p>
        </p:txBody>
      </p:sp>
      <p:sp>
        <p:nvSpPr>
          <p:cNvPr id="3" name="Content Placeholder 2">
            <a:extLst>
              <a:ext uri="{FF2B5EF4-FFF2-40B4-BE49-F238E27FC236}">
                <a16:creationId xmlns:a16="http://schemas.microsoft.com/office/drawing/2014/main" id="{8D79CE99-E878-AE34-7C41-193773BC1563}"/>
              </a:ext>
            </a:extLst>
          </p:cNvPr>
          <p:cNvSpPr>
            <a:spLocks noGrp="1"/>
          </p:cNvSpPr>
          <p:nvPr>
            <p:ph idx="1"/>
          </p:nvPr>
        </p:nvSpPr>
        <p:spPr>
          <a:xfrm>
            <a:off x="656552" y="1215017"/>
            <a:ext cx="8596668" cy="3880773"/>
          </a:xfrm>
        </p:spPr>
        <p:txBody>
          <a:bodyPr>
            <a:noAutofit/>
          </a:bodyPr>
          <a:lstStyle/>
          <a:p>
            <a:pPr algn="just">
              <a:lnSpc>
                <a:spcPct val="200000"/>
              </a:lnSpc>
            </a:pPr>
            <a:r>
              <a:rPr lang="en-IN" sz="2800" b="1" dirty="0">
                <a:latin typeface="Times New Roman" panose="02020603050405020304" pitchFamily="18" charset="0"/>
                <a:cs typeface="Times New Roman" panose="02020603050405020304" pitchFamily="18" charset="0"/>
              </a:rPr>
              <a:t>Digital Infrastructure</a:t>
            </a:r>
          </a:p>
          <a:p>
            <a:pPr algn="just">
              <a:lnSpc>
                <a:spcPct val="200000"/>
              </a:lnSpc>
            </a:pPr>
            <a:r>
              <a:rPr lang="en-IN" sz="2800" b="1" dirty="0">
                <a:latin typeface="Times New Roman" panose="02020603050405020304" pitchFamily="18" charset="0"/>
                <a:cs typeface="Times New Roman" panose="02020603050405020304" pitchFamily="18" charset="0"/>
              </a:rPr>
              <a:t>Service Delivery Platforms</a:t>
            </a:r>
          </a:p>
          <a:p>
            <a:pPr algn="just">
              <a:lnSpc>
                <a:spcPct val="200000"/>
              </a:lnSpc>
            </a:pPr>
            <a:r>
              <a:rPr lang="en-IN" sz="2800" b="1" dirty="0">
                <a:latin typeface="Times New Roman" panose="02020603050405020304" pitchFamily="18" charset="0"/>
                <a:cs typeface="Times New Roman" panose="02020603050405020304" pitchFamily="18" charset="0"/>
              </a:rPr>
              <a:t>Data Management and Analytics</a:t>
            </a:r>
          </a:p>
          <a:p>
            <a:pPr algn="just">
              <a:lnSpc>
                <a:spcPct val="200000"/>
              </a:lnSpc>
            </a:pPr>
            <a:r>
              <a:rPr lang="en-IN" sz="2800" b="1" dirty="0">
                <a:latin typeface="Times New Roman" panose="02020603050405020304" pitchFamily="18" charset="0"/>
                <a:cs typeface="Times New Roman" panose="02020603050405020304" pitchFamily="18" charset="0"/>
              </a:rPr>
              <a:t>Cybersecurity</a:t>
            </a:r>
          </a:p>
        </p:txBody>
      </p:sp>
    </p:spTree>
    <p:extLst>
      <p:ext uri="{BB962C8B-B14F-4D97-AF65-F5344CB8AC3E}">
        <p14:creationId xmlns:p14="http://schemas.microsoft.com/office/powerpoint/2010/main" val="22042436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C850C-B0B5-42E7-9607-0A4BE92B3DA0}"/>
              </a:ext>
            </a:extLst>
          </p:cNvPr>
          <p:cNvSpPr>
            <a:spLocks noGrp="1"/>
          </p:cNvSpPr>
          <p:nvPr>
            <p:ph type="title"/>
          </p:nvPr>
        </p:nvSpPr>
        <p:spPr>
          <a:xfrm>
            <a:off x="33098" y="156238"/>
            <a:ext cx="8596668" cy="1320800"/>
          </a:xfrm>
        </p:spPr>
        <p:txBody>
          <a:bodyPr/>
          <a:lstStyle/>
          <a:p>
            <a:r>
              <a:rPr lang="en-IN" sz="3600" b="1" dirty="0">
                <a:latin typeface="Times New Roman" panose="02020603050405020304" pitchFamily="18" charset="0"/>
                <a:cs typeface="Times New Roman" panose="02020603050405020304" pitchFamily="18" charset="0"/>
              </a:rPr>
              <a:t>Digital Infrastructure</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83FBCB25-9978-AABB-CC87-23608CA0255F}"/>
              </a:ext>
            </a:extLst>
          </p:cNvPr>
          <p:cNvSpPr>
            <a:spLocks noGrp="1"/>
          </p:cNvSpPr>
          <p:nvPr>
            <p:ph idx="1"/>
          </p:nvPr>
        </p:nvSpPr>
        <p:spPr>
          <a:xfrm>
            <a:off x="666943" y="1048761"/>
            <a:ext cx="8596668" cy="3880773"/>
          </a:xfrm>
        </p:spPr>
        <p:txBody>
          <a:bodyPr/>
          <a:lstStyle/>
          <a:p>
            <a:pPr marL="0" indent="0" algn="just">
              <a:lnSpc>
                <a:spcPct val="150000"/>
              </a:lnSpc>
              <a:buNone/>
            </a:pPr>
            <a:endParaRPr lang="en-IN"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Networking</a:t>
            </a:r>
            <a:r>
              <a:rPr lang="en-IN" dirty="0">
                <a:latin typeface="Times New Roman" panose="02020603050405020304" pitchFamily="18" charset="0"/>
                <a:cs typeface="Times New Roman" panose="02020603050405020304" pitchFamily="18" charset="0"/>
              </a:rPr>
              <a:t>: Establishing robust internet and intranet networks to support connectivity and data transfer.</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Data </a:t>
            </a:r>
            <a:r>
              <a:rPr lang="en-IN" b="1" dirty="0" err="1">
                <a:latin typeface="Times New Roman" panose="02020603050405020304" pitchFamily="18" charset="0"/>
                <a:cs typeface="Times New Roman" panose="02020603050405020304" pitchFamily="18" charset="0"/>
              </a:rPr>
              <a:t>Centers</a:t>
            </a:r>
            <a:r>
              <a:rPr lang="en-IN" dirty="0">
                <a:latin typeface="Times New Roman" panose="02020603050405020304" pitchFamily="18" charset="0"/>
                <a:cs typeface="Times New Roman" panose="02020603050405020304" pitchFamily="18" charset="0"/>
              </a:rPr>
              <a:t>: Facilities to host servers, manage data storage, and ensure data security.</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Cloud Computing</a:t>
            </a:r>
            <a:r>
              <a:rPr lang="en-IN" dirty="0">
                <a:latin typeface="Times New Roman" panose="02020603050405020304" pitchFamily="18" charset="0"/>
                <a:cs typeface="Times New Roman" panose="02020603050405020304" pitchFamily="18" charset="0"/>
              </a:rPr>
              <a:t>: Leveraging cloud services for scalable computing resources and data management.</a:t>
            </a:r>
          </a:p>
        </p:txBody>
      </p:sp>
    </p:spTree>
    <p:extLst>
      <p:ext uri="{BB962C8B-B14F-4D97-AF65-F5344CB8AC3E}">
        <p14:creationId xmlns:p14="http://schemas.microsoft.com/office/powerpoint/2010/main" val="23370375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C73EE-EF40-0A90-4C2D-28C2FCF403BD}"/>
              </a:ext>
            </a:extLst>
          </p:cNvPr>
          <p:cNvSpPr>
            <a:spLocks noGrp="1"/>
          </p:cNvSpPr>
          <p:nvPr>
            <p:ph type="title"/>
          </p:nvPr>
        </p:nvSpPr>
        <p:spPr>
          <a:xfrm>
            <a:off x="147397" y="156238"/>
            <a:ext cx="8596668" cy="1320800"/>
          </a:xfrm>
        </p:spPr>
        <p:txBody>
          <a:bodyPr/>
          <a:lstStyle/>
          <a:p>
            <a:r>
              <a:rPr lang="en-IN" sz="3600" b="1" dirty="0">
                <a:latin typeface="Times New Roman" panose="02020603050405020304" pitchFamily="18" charset="0"/>
                <a:cs typeface="Times New Roman" panose="02020603050405020304" pitchFamily="18" charset="0"/>
              </a:rPr>
              <a:t>Service Delivery Platforms</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64A8E2CF-1416-091D-B452-73468BCFB3F1}"/>
              </a:ext>
            </a:extLst>
          </p:cNvPr>
          <p:cNvSpPr>
            <a:spLocks noGrp="1"/>
          </p:cNvSpPr>
          <p:nvPr>
            <p:ph idx="1"/>
          </p:nvPr>
        </p:nvSpPr>
        <p:spPr>
          <a:xfrm>
            <a:off x="822807" y="1059153"/>
            <a:ext cx="8596668" cy="3880773"/>
          </a:xfrm>
        </p:spPr>
        <p:txBody>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Online Portals</a:t>
            </a:r>
            <a:r>
              <a:rPr lang="en-US" dirty="0">
                <a:latin typeface="Times New Roman" panose="02020603050405020304" pitchFamily="18" charset="0"/>
                <a:cs typeface="Times New Roman" panose="02020603050405020304" pitchFamily="18" charset="0"/>
              </a:rPr>
              <a:t>: Websites and platforms for accessing services such as government services, healthcare, and education.</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Mobile Applications</a:t>
            </a:r>
            <a:r>
              <a:rPr lang="en-US" dirty="0">
                <a:latin typeface="Times New Roman" panose="02020603050405020304" pitchFamily="18" charset="0"/>
                <a:cs typeface="Times New Roman" panose="02020603050405020304" pitchFamily="18" charset="0"/>
              </a:rPr>
              <a:t>: Apps for accessing services on smartphones, including banking, healthcare, and government services.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Customer Relationship Management (CRM)</a:t>
            </a:r>
            <a:r>
              <a:rPr lang="en-US" dirty="0">
                <a:latin typeface="Times New Roman" panose="02020603050405020304" pitchFamily="18" charset="0"/>
                <a:cs typeface="Times New Roman" panose="02020603050405020304" pitchFamily="18" charset="0"/>
              </a:rPr>
              <a:t>: Systems for managing interactions with customers and improving service delivery.</a:t>
            </a:r>
          </a:p>
          <a:p>
            <a:endParaRPr lang="en-IN" dirty="0"/>
          </a:p>
        </p:txBody>
      </p:sp>
    </p:spTree>
    <p:extLst>
      <p:ext uri="{BB962C8B-B14F-4D97-AF65-F5344CB8AC3E}">
        <p14:creationId xmlns:p14="http://schemas.microsoft.com/office/powerpoint/2010/main" val="2472882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1A139-06A5-37F6-06E8-64738986E187}"/>
              </a:ext>
            </a:extLst>
          </p:cNvPr>
          <p:cNvSpPr>
            <a:spLocks noGrp="1"/>
          </p:cNvSpPr>
          <p:nvPr>
            <p:ph type="title"/>
          </p:nvPr>
        </p:nvSpPr>
        <p:spPr>
          <a:xfrm>
            <a:off x="147398" y="156238"/>
            <a:ext cx="8596668" cy="1320800"/>
          </a:xfrm>
        </p:spPr>
        <p:txBody>
          <a:bodyPr/>
          <a:lstStyle/>
          <a:p>
            <a:r>
              <a:rPr lang="en-IN" sz="3600" b="1" dirty="0">
                <a:latin typeface="Times New Roman" panose="02020603050405020304" pitchFamily="18" charset="0"/>
                <a:cs typeface="Times New Roman" panose="02020603050405020304" pitchFamily="18" charset="0"/>
              </a:rPr>
              <a:t>Data Management and Analytics</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22069044-C295-B414-EF5A-EB2535489258}"/>
              </a:ext>
            </a:extLst>
          </p:cNvPr>
          <p:cNvSpPr>
            <a:spLocks noGrp="1"/>
          </p:cNvSpPr>
          <p:nvPr>
            <p:ph idx="1"/>
          </p:nvPr>
        </p:nvSpPr>
        <p:spPr>
          <a:xfrm>
            <a:off x="957889" y="934461"/>
            <a:ext cx="8596668" cy="3880773"/>
          </a:xfrm>
        </p:spPr>
        <p:txBody>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Database Management Systems (DBMS)</a:t>
            </a:r>
            <a:r>
              <a:rPr lang="en-US" dirty="0">
                <a:latin typeface="Times New Roman" panose="02020603050405020304" pitchFamily="18" charset="0"/>
                <a:cs typeface="Times New Roman" panose="02020603050405020304" pitchFamily="18" charset="0"/>
              </a:rPr>
              <a:t>: Tools for storing, retrieving, and managing data.</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Business Intelligence (BI) Tools</a:t>
            </a:r>
            <a:r>
              <a:rPr lang="en-US" dirty="0">
                <a:latin typeface="Times New Roman" panose="02020603050405020304" pitchFamily="18" charset="0"/>
                <a:cs typeface="Times New Roman" panose="02020603050405020304" pitchFamily="18" charset="0"/>
              </a:rPr>
              <a:t>: Platforms for analyzing data and generating insights to improve decision-making.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Warehousing</a:t>
            </a:r>
            <a:r>
              <a:rPr lang="en-US" dirty="0">
                <a:latin typeface="Times New Roman" panose="02020603050405020304" pitchFamily="18" charset="0"/>
                <a:cs typeface="Times New Roman" panose="02020603050405020304" pitchFamily="18" charset="0"/>
              </a:rPr>
              <a:t>: Systems for consolidating and managing large volumes of data from various sources.</a:t>
            </a:r>
          </a:p>
          <a:p>
            <a:endParaRPr lang="en-IN" dirty="0"/>
          </a:p>
        </p:txBody>
      </p:sp>
    </p:spTree>
    <p:extLst>
      <p:ext uri="{BB962C8B-B14F-4D97-AF65-F5344CB8AC3E}">
        <p14:creationId xmlns:p14="http://schemas.microsoft.com/office/powerpoint/2010/main" val="31763384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90B21-4D20-701D-3BD1-9B600D483102}"/>
              </a:ext>
            </a:extLst>
          </p:cNvPr>
          <p:cNvSpPr>
            <a:spLocks noGrp="1"/>
          </p:cNvSpPr>
          <p:nvPr>
            <p:ph type="title"/>
          </p:nvPr>
        </p:nvSpPr>
        <p:spPr>
          <a:xfrm>
            <a:off x="188961" y="235527"/>
            <a:ext cx="8596668" cy="1320800"/>
          </a:xfrm>
        </p:spPr>
        <p:txBody>
          <a:bodyPr/>
          <a:lstStyle/>
          <a:p>
            <a:r>
              <a:rPr lang="en-IN" sz="3600" b="1" dirty="0">
                <a:latin typeface="Times New Roman" panose="02020603050405020304" pitchFamily="18" charset="0"/>
                <a:cs typeface="Times New Roman" panose="02020603050405020304" pitchFamily="18" charset="0"/>
              </a:rPr>
              <a:t>Cybersecurity</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12CC4FE0-627E-E042-A235-9C9F84E070A8}"/>
              </a:ext>
            </a:extLst>
          </p:cNvPr>
          <p:cNvSpPr>
            <a:spLocks noGrp="1"/>
          </p:cNvSpPr>
          <p:nvPr>
            <p:ph idx="1"/>
          </p:nvPr>
        </p:nvSpPr>
        <p:spPr>
          <a:xfrm>
            <a:off x="625380" y="1069544"/>
            <a:ext cx="8596668" cy="3880773"/>
          </a:xfrm>
        </p:spPr>
        <p:txBody>
          <a:bodyPr/>
          <a:lstStyle/>
          <a:p>
            <a:pPr marL="0" indent="0">
              <a:buNone/>
            </a:pPr>
            <a:endParaRPr lang="en-US" b="1" dirty="0"/>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Security Information and Event Management (SIEM)</a:t>
            </a:r>
            <a:r>
              <a:rPr lang="en-US" dirty="0">
                <a:latin typeface="Times New Roman" panose="02020603050405020304" pitchFamily="18" charset="0"/>
                <a:cs typeface="Times New Roman" panose="02020603050405020304" pitchFamily="18" charset="0"/>
              </a:rPr>
              <a:t>: Tools for monitoring and analyzing security events.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Encryption</a:t>
            </a:r>
            <a:r>
              <a:rPr lang="en-US" dirty="0">
                <a:latin typeface="Times New Roman" panose="02020603050405020304" pitchFamily="18" charset="0"/>
                <a:cs typeface="Times New Roman" panose="02020603050405020304" pitchFamily="18" charset="0"/>
              </a:rPr>
              <a:t>: Protecting data through encryption technologies to ensure confidentiality and integrity.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Firewalls and Antivirus</a:t>
            </a:r>
            <a:r>
              <a:rPr lang="en-US" dirty="0">
                <a:latin typeface="Times New Roman" panose="02020603050405020304" pitchFamily="18" charset="0"/>
                <a:cs typeface="Times New Roman" panose="02020603050405020304" pitchFamily="18" charset="0"/>
              </a:rPr>
              <a:t>: Implementing protective measures to safeguard IT systems from threats and attacks.</a:t>
            </a:r>
          </a:p>
          <a:p>
            <a:endParaRPr lang="en-IN" dirty="0"/>
          </a:p>
        </p:txBody>
      </p:sp>
    </p:spTree>
    <p:extLst>
      <p:ext uri="{BB962C8B-B14F-4D97-AF65-F5344CB8AC3E}">
        <p14:creationId xmlns:p14="http://schemas.microsoft.com/office/powerpoint/2010/main" val="39694635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E4512-2929-14C0-D8F8-FF8407FF6A8F}"/>
              </a:ext>
            </a:extLst>
          </p:cNvPr>
          <p:cNvSpPr>
            <a:spLocks noGrp="1"/>
          </p:cNvSpPr>
          <p:nvPr>
            <p:ph type="title"/>
          </p:nvPr>
        </p:nvSpPr>
        <p:spPr>
          <a:xfrm>
            <a:off x="0" y="256309"/>
            <a:ext cx="8596668" cy="1320800"/>
          </a:xfrm>
        </p:spPr>
        <p:txBody>
          <a:bodyPr/>
          <a:lstStyle/>
          <a:p>
            <a:r>
              <a:rPr lang="en-IN" dirty="0"/>
              <a:t>Software Details</a:t>
            </a:r>
          </a:p>
        </p:txBody>
      </p:sp>
      <p:sp>
        <p:nvSpPr>
          <p:cNvPr id="3" name="Content Placeholder 2">
            <a:extLst>
              <a:ext uri="{FF2B5EF4-FFF2-40B4-BE49-F238E27FC236}">
                <a16:creationId xmlns:a16="http://schemas.microsoft.com/office/drawing/2014/main" id="{929A1D33-1710-156C-AE0D-EEF55D1EAEE1}"/>
              </a:ext>
            </a:extLst>
          </p:cNvPr>
          <p:cNvSpPr>
            <a:spLocks noGrp="1"/>
          </p:cNvSpPr>
          <p:nvPr>
            <p:ph idx="1"/>
          </p:nvPr>
        </p:nvSpPr>
        <p:spPr>
          <a:xfrm>
            <a:off x="646161" y="1308534"/>
            <a:ext cx="8596668" cy="3880773"/>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8369695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E06E1-D19B-5C89-B88B-2B963713266A}"/>
              </a:ext>
            </a:extLst>
          </p:cNvPr>
          <p:cNvSpPr>
            <a:spLocks noGrp="1"/>
          </p:cNvSpPr>
          <p:nvPr>
            <p:ph type="title"/>
          </p:nvPr>
        </p:nvSpPr>
        <p:spPr>
          <a:xfrm>
            <a:off x="126616" y="245918"/>
            <a:ext cx="8596668" cy="1320800"/>
          </a:xfrm>
        </p:spPr>
        <p:txBody>
          <a:bodyPr/>
          <a:lstStyle/>
          <a:p>
            <a:r>
              <a:rPr lang="en-IN" dirty="0"/>
              <a:t>Front End</a:t>
            </a:r>
          </a:p>
        </p:txBody>
      </p:sp>
      <p:sp>
        <p:nvSpPr>
          <p:cNvPr id="3" name="Content Placeholder 2">
            <a:extLst>
              <a:ext uri="{FF2B5EF4-FFF2-40B4-BE49-F238E27FC236}">
                <a16:creationId xmlns:a16="http://schemas.microsoft.com/office/drawing/2014/main" id="{B598F55E-283A-CD34-AAB1-F6E37E4541AB}"/>
              </a:ext>
            </a:extLst>
          </p:cNvPr>
          <p:cNvSpPr>
            <a:spLocks noGrp="1"/>
          </p:cNvSpPr>
          <p:nvPr>
            <p:ph idx="1"/>
          </p:nvPr>
        </p:nvSpPr>
        <p:spPr>
          <a:xfrm>
            <a:off x="781243" y="1277362"/>
            <a:ext cx="8596668" cy="4260993"/>
          </a:xfrm>
        </p:spPr>
        <p:txBody>
          <a:bodyPr>
            <a:normAutofit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1120274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39F69-4982-3CFE-4068-E3A090B2A582}"/>
              </a:ext>
            </a:extLst>
          </p:cNvPr>
          <p:cNvSpPr>
            <a:spLocks noGrp="1"/>
          </p:cNvSpPr>
          <p:nvPr>
            <p:ph type="title"/>
          </p:nvPr>
        </p:nvSpPr>
        <p:spPr>
          <a:xfrm>
            <a:off x="199352" y="156238"/>
            <a:ext cx="8596668" cy="1320800"/>
          </a:xfrm>
        </p:spPr>
        <p:txBody>
          <a:bodyPr/>
          <a:lstStyle/>
          <a:p>
            <a:r>
              <a:rPr lang="en-IN" dirty="0"/>
              <a:t>Database</a:t>
            </a:r>
          </a:p>
        </p:txBody>
      </p:sp>
      <p:sp>
        <p:nvSpPr>
          <p:cNvPr id="3" name="Content Placeholder 2">
            <a:extLst>
              <a:ext uri="{FF2B5EF4-FFF2-40B4-BE49-F238E27FC236}">
                <a16:creationId xmlns:a16="http://schemas.microsoft.com/office/drawing/2014/main" id="{409F0923-5742-6894-F45D-59ED423945B3}"/>
              </a:ext>
            </a:extLst>
          </p:cNvPr>
          <p:cNvSpPr>
            <a:spLocks noGrp="1"/>
          </p:cNvSpPr>
          <p:nvPr>
            <p:ph idx="1"/>
          </p:nvPr>
        </p:nvSpPr>
        <p:spPr>
          <a:xfrm>
            <a:off x="843588" y="1329316"/>
            <a:ext cx="8596668" cy="3880773"/>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42054632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CB64B-FDF3-0C34-A349-D43ADB9AC282}"/>
              </a:ext>
            </a:extLst>
          </p:cNvPr>
          <p:cNvSpPr>
            <a:spLocks noGrp="1"/>
          </p:cNvSpPr>
          <p:nvPr>
            <p:ph type="title"/>
          </p:nvPr>
        </p:nvSpPr>
        <p:spPr>
          <a:xfrm>
            <a:off x="188962" y="156238"/>
            <a:ext cx="8596668" cy="1320800"/>
          </a:xfrm>
        </p:spPr>
        <p:txBody>
          <a:bodyPr/>
          <a:lstStyle/>
          <a:p>
            <a:r>
              <a:rPr lang="en-IN" dirty="0"/>
              <a:t>Cloud Web Server</a:t>
            </a:r>
          </a:p>
        </p:txBody>
      </p:sp>
      <p:sp>
        <p:nvSpPr>
          <p:cNvPr id="3" name="Content Placeholder 2">
            <a:extLst>
              <a:ext uri="{FF2B5EF4-FFF2-40B4-BE49-F238E27FC236}">
                <a16:creationId xmlns:a16="http://schemas.microsoft.com/office/drawing/2014/main" id="{03B5E2B2-FFD3-5AE2-54DF-79C39B4E7DDC}"/>
              </a:ext>
            </a:extLst>
          </p:cNvPr>
          <p:cNvSpPr>
            <a:spLocks noGrp="1"/>
          </p:cNvSpPr>
          <p:nvPr>
            <p:ph idx="1"/>
          </p:nvPr>
        </p:nvSpPr>
        <p:spPr>
          <a:xfrm>
            <a:off x="654627" y="1079935"/>
            <a:ext cx="8681721" cy="4437638"/>
          </a:xfrm>
        </p:spPr>
        <p:txBody>
          <a:bodyPr>
            <a:normAutofit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5164865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AE054-0254-08E2-BA8E-658C330825CF}"/>
              </a:ext>
            </a:extLst>
          </p:cNvPr>
          <p:cNvSpPr>
            <a:spLocks noGrp="1"/>
          </p:cNvSpPr>
          <p:nvPr>
            <p:ph type="title"/>
          </p:nvPr>
        </p:nvSpPr>
        <p:spPr>
          <a:xfrm>
            <a:off x="375997" y="381000"/>
            <a:ext cx="8596668" cy="132080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8A49A510-D57F-D640-2AEF-83D070DADD81}"/>
              </a:ext>
            </a:extLst>
          </p:cNvPr>
          <p:cNvSpPr>
            <a:spLocks noGrp="1"/>
          </p:cNvSpPr>
          <p:nvPr>
            <p:ph idx="1"/>
          </p:nvPr>
        </p:nvSpPr>
        <p:spPr>
          <a:xfrm>
            <a:off x="1186489" y="1370880"/>
            <a:ext cx="8596668" cy="3880773"/>
          </a:xfrm>
        </p:spPr>
        <p:txBody>
          <a:bodyPr/>
          <a:lstStyle/>
          <a:p>
            <a:pPr lvl="0" algn="just">
              <a:lnSpc>
                <a:spcPct val="150000"/>
              </a:lnSpc>
            </a:pPr>
            <a:r>
              <a:rPr lang="en-US" sz="1800" dirty="0">
                <a:latin typeface="Times New Roman" pitchFamily="18" charset="0"/>
                <a:cs typeface="Times New Roman" pitchFamily="18" charset="0"/>
              </a:rPr>
              <a:t>Operating System	: Windows 10</a:t>
            </a:r>
          </a:p>
          <a:p>
            <a:pPr lvl="0" algn="just">
              <a:lnSpc>
                <a:spcPct val="150000"/>
              </a:lnSpc>
            </a:pPr>
            <a:r>
              <a:rPr lang="en-US" sz="1800" dirty="0">
                <a:latin typeface="Times New Roman" pitchFamily="18" charset="0"/>
                <a:cs typeface="Times New Roman" pitchFamily="18" charset="0"/>
              </a:rPr>
              <a:t>Language	               :PYTHON Google </a:t>
            </a:r>
            <a:r>
              <a:rPr lang="en-US" sz="1800" dirty="0" err="1">
                <a:latin typeface="Times New Roman" pitchFamily="18" charset="0"/>
                <a:cs typeface="Times New Roman" pitchFamily="18" charset="0"/>
              </a:rPr>
              <a:t>Colab</a:t>
            </a:r>
            <a:endParaRPr lang="en-US" sz="18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17364869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38C78-B503-87A3-7127-3E47131DB8BD}"/>
              </a:ext>
            </a:extLst>
          </p:cNvPr>
          <p:cNvSpPr>
            <a:spLocks noGrp="1"/>
          </p:cNvSpPr>
          <p:nvPr>
            <p:ph type="title"/>
          </p:nvPr>
        </p:nvSpPr>
        <p:spPr>
          <a:xfrm>
            <a:off x="178571" y="287481"/>
            <a:ext cx="8596668" cy="132080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50E2C9D4-8BC5-FEAB-AD98-49FC54D9F782}"/>
              </a:ext>
            </a:extLst>
          </p:cNvPr>
          <p:cNvSpPr>
            <a:spLocks noGrp="1"/>
          </p:cNvSpPr>
          <p:nvPr>
            <p:ph idx="1"/>
          </p:nvPr>
        </p:nvSpPr>
        <p:spPr>
          <a:xfrm>
            <a:off x="1176098" y="1350098"/>
            <a:ext cx="8596668" cy="3880773"/>
          </a:xfrm>
        </p:spPr>
        <p:txBody>
          <a:bodyPr/>
          <a:lstStyle/>
          <a:p>
            <a:pPr algn="just">
              <a:lnSpc>
                <a:spcPct val="150000"/>
              </a:lnSpc>
            </a:pPr>
            <a:r>
              <a:rPr lang="en-US" sz="1800" dirty="0">
                <a:latin typeface="Times New Roman" pitchFamily="18" charset="0"/>
                <a:cs typeface="Times New Roman" pitchFamily="18" charset="0"/>
              </a:rPr>
              <a:t>Keyboard</a:t>
            </a:r>
          </a:p>
          <a:p>
            <a:pPr algn="just">
              <a:lnSpc>
                <a:spcPct val="150000"/>
              </a:lnSpc>
            </a:pPr>
            <a:r>
              <a:rPr lang="en-US" sz="1800" dirty="0">
                <a:latin typeface="Times New Roman" pitchFamily="18" charset="0"/>
                <a:cs typeface="Times New Roman" pitchFamily="18" charset="0"/>
              </a:rPr>
              <a:t>Mouse </a:t>
            </a:r>
          </a:p>
          <a:p>
            <a:pPr algn="just">
              <a:lnSpc>
                <a:spcPct val="150000"/>
              </a:lnSpc>
            </a:pPr>
            <a:r>
              <a:rPr lang="en-US" sz="1800" dirty="0" err="1">
                <a:latin typeface="Times New Roman" pitchFamily="18" charset="0"/>
                <a:cs typeface="Times New Roman" pitchFamily="18" charset="0"/>
              </a:rPr>
              <a:t>Harddisk</a:t>
            </a:r>
            <a:r>
              <a:rPr lang="en-US" sz="1800" dirty="0">
                <a:latin typeface="Times New Roman" pitchFamily="18" charset="0"/>
                <a:cs typeface="Times New Roman" pitchFamily="18" charset="0"/>
              </a:rPr>
              <a:t>	</a:t>
            </a:r>
          </a:p>
          <a:p>
            <a:pPr algn="just">
              <a:lnSpc>
                <a:spcPct val="150000"/>
              </a:lnSpc>
            </a:pPr>
            <a:r>
              <a:rPr lang="en-US" sz="18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19711492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C58C9-E58D-89DE-11A8-1B39665FBAD3}"/>
              </a:ext>
            </a:extLst>
          </p:cNvPr>
          <p:cNvSpPr>
            <a:spLocks noGrp="1"/>
          </p:cNvSpPr>
          <p:nvPr>
            <p:ph type="title"/>
          </p:nvPr>
        </p:nvSpPr>
        <p:spPr>
          <a:xfrm>
            <a:off x="116225" y="156238"/>
            <a:ext cx="8596668" cy="132080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F3322FBB-BFEF-47A3-6D47-87EE6B982B2F}"/>
              </a:ext>
            </a:extLst>
          </p:cNvPr>
          <p:cNvSpPr>
            <a:spLocks noGrp="1"/>
          </p:cNvSpPr>
          <p:nvPr>
            <p:ph idx="1"/>
          </p:nvPr>
        </p:nvSpPr>
        <p:spPr>
          <a:xfrm>
            <a:off x="571500" y="1007198"/>
            <a:ext cx="9216736" cy="5341647"/>
          </a:xfrm>
        </p:spPr>
        <p:txBody>
          <a:bodyPr>
            <a:normAutofit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While advancements in digital infrastructure and increasing internet penetration have paved the way for more efficient and innovative service delivery across various sectors, persistent issues such as unreliable power supply, inadequate technical skills, and infrastructural deficits continue to hinder optimal performance. </a:t>
            </a:r>
          </a:p>
          <a:p>
            <a:pPr algn="just">
              <a:lnSpc>
                <a:spcPct val="150000"/>
              </a:lnSpc>
            </a:pPr>
            <a:r>
              <a:rPr lang="en-US" dirty="0">
                <a:latin typeface="Times New Roman" panose="02020603050405020304" pitchFamily="18" charset="0"/>
                <a:cs typeface="Times New Roman" panose="02020603050405020304" pitchFamily="18" charset="0"/>
              </a:rPr>
              <a:t>The government's ongoing efforts to enhance the regulatory environment and invest in technology-driven initiatives hold promise for addressing these challenges.</a:t>
            </a:r>
          </a:p>
          <a:p>
            <a:pPr algn="just">
              <a:lnSpc>
                <a:spcPct val="150000"/>
              </a:lnSpc>
            </a:pPr>
            <a:r>
              <a:rPr lang="en-US" dirty="0">
                <a:latin typeface="Times New Roman" panose="02020603050405020304" pitchFamily="18" charset="0"/>
                <a:cs typeface="Times New Roman" panose="02020603050405020304" pitchFamily="18" charset="0"/>
              </a:rPr>
              <a:t> However, achieving transformative growth will require a concerted effort from all stakeholders, including policymakers, private sector players, and the wider community, to build a more resilient and inclusive IT ecosystem. </a:t>
            </a:r>
          </a:p>
          <a:p>
            <a:pPr algn="just">
              <a:lnSpc>
                <a:spcPct val="150000"/>
              </a:lnSpc>
            </a:pPr>
            <a:r>
              <a:rPr lang="en-US" dirty="0">
                <a:latin typeface="Times New Roman" panose="02020603050405020304" pitchFamily="18" charset="0"/>
                <a:cs typeface="Times New Roman" panose="02020603050405020304" pitchFamily="18" charset="0"/>
              </a:rPr>
              <a:t>By fostering collaboration and embracing emerging technologies, Nigeria can unlock the full potential of IT to drive sustainable development and improve the quality of services nationwide.</a:t>
            </a:r>
          </a:p>
          <a:p>
            <a:endParaRPr lang="en-IN" dirty="0"/>
          </a:p>
        </p:txBody>
      </p:sp>
    </p:spTree>
    <p:extLst>
      <p:ext uri="{BB962C8B-B14F-4D97-AF65-F5344CB8AC3E}">
        <p14:creationId xmlns:p14="http://schemas.microsoft.com/office/powerpoint/2010/main" val="1304241388"/>
      </p:ext>
    </p:extLst>
  </p:cSld>
  <p:clrMapOvr>
    <a:masterClrMapping/>
  </p:clrMapOvr>
</p:sld>
</file>

<file path=ppt/theme/theme1.xml><?xml version="1.0" encoding="utf-8"?>
<a:theme xmlns:a="http://schemas.openxmlformats.org/drawingml/2006/main" name="Facet">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207</TotalTime>
  <Words>2202</Words>
  <Application>Microsoft Office PowerPoint</Application>
  <PresentationFormat>Widescreen</PresentationFormat>
  <Paragraphs>93</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Times New Roman</vt:lpstr>
      <vt:lpstr>Trebuchet MS</vt:lpstr>
      <vt:lpstr>Wingdings 3</vt:lpstr>
      <vt:lpstr>Facet</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Digital Infrastructure </vt:lpstr>
      <vt:lpstr>Service Delivery Platforms </vt:lpstr>
      <vt:lpstr>Data Management and Analytics </vt:lpstr>
      <vt:lpstr>Cybersecurity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2</cp:revision>
  <dcterms:created xsi:type="dcterms:W3CDTF">2024-08-16T12:07:14Z</dcterms:created>
  <dcterms:modified xsi:type="dcterms:W3CDTF">2024-08-16T15:34:37Z</dcterms:modified>
</cp:coreProperties>
</file>