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123823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208884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3254662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A6F117-D308-4A99-8F9F-C8FFAD7AA3FF}"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1044832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A6F117-D308-4A99-8F9F-C8FFAD7AA3FF}" type="datetimeFigureOut">
              <a:rPr lang="en-IN" smtClean="0"/>
              <a:t>15-08-2024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2791351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4282435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4064623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4029331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A6F117-D308-4A99-8F9F-C8FFAD7AA3FF}"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1672447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A6F117-D308-4A99-8F9F-C8FFAD7AA3FF}"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3111359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1795372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124294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1809591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8764904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9022880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2181527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A6F117-D308-4A99-8F9F-C8FFAD7AA3FF}"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91AA6F1-4463-4E55-8C4F-D8BFB52141A6}" type="slidenum">
              <a:rPr lang="en-IN" smtClean="0"/>
              <a:t>‹#›</a:t>
            </a:fld>
            <a:endParaRPr lang="en-IN"/>
          </a:p>
        </p:txBody>
      </p:sp>
    </p:spTree>
    <p:extLst>
      <p:ext uri="{BB962C8B-B14F-4D97-AF65-F5344CB8AC3E}">
        <p14:creationId xmlns:p14="http://schemas.microsoft.com/office/powerpoint/2010/main" val="4166490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3A6F117-D308-4A99-8F9F-C8FFAD7AA3FF}" type="datetimeFigureOut">
              <a:rPr lang="en-IN" smtClean="0"/>
              <a:t>15-08-2024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91AA6F1-4463-4E55-8C4F-D8BFB52141A6}" type="slidenum">
              <a:rPr lang="en-IN" smtClean="0"/>
              <a:t>‹#›</a:t>
            </a:fld>
            <a:endParaRPr lang="en-IN"/>
          </a:p>
        </p:txBody>
      </p:sp>
    </p:spTree>
    <p:extLst>
      <p:ext uri="{BB962C8B-B14F-4D97-AF65-F5344CB8AC3E}">
        <p14:creationId xmlns:p14="http://schemas.microsoft.com/office/powerpoint/2010/main" val="2988656140"/>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4D22AAE-D395-5DCE-1B98-E70376EFE92F}"/>
              </a:ext>
            </a:extLst>
          </p:cNvPr>
          <p:cNvSpPr>
            <a:spLocks noGrp="1"/>
          </p:cNvSpPr>
          <p:nvPr>
            <p:ph type="title"/>
          </p:nvPr>
        </p:nvSpPr>
        <p:spPr>
          <a:xfrm>
            <a:off x="1393638" y="2807788"/>
            <a:ext cx="9404723" cy="1400530"/>
          </a:xfrm>
        </p:spPr>
        <p:txBody>
          <a:bodyPr/>
          <a:lstStyle/>
          <a:p>
            <a:r>
              <a:rPr lang="en-IN" sz="2600" dirty="0">
                <a:latin typeface="Times New Roman" panose="02020603050405020304" pitchFamily="18" charset="0"/>
                <a:cs typeface="Times New Roman" panose="02020603050405020304" pitchFamily="18" charset="0"/>
              </a:rPr>
              <a:t>ETHICAL ISSUES IN COMPUTER AS AN INSTUMENT TO        </a:t>
            </a:r>
            <a:br>
              <a:rPr lang="en-IN" sz="2600" dirty="0">
                <a:latin typeface="Times New Roman" panose="02020603050405020304" pitchFamily="18" charset="0"/>
                <a:cs typeface="Times New Roman" panose="02020603050405020304" pitchFamily="18" charset="0"/>
              </a:rPr>
            </a:br>
            <a:r>
              <a:rPr lang="en-IN" sz="2600" dirty="0">
                <a:latin typeface="Times New Roman" panose="02020603050405020304" pitchFamily="18" charset="0"/>
                <a:cs typeface="Times New Roman" panose="02020603050405020304" pitchFamily="18" charset="0"/>
              </a:rPr>
              <a:t>                        TECHNOLOGY GROWTH</a:t>
            </a:r>
          </a:p>
        </p:txBody>
      </p:sp>
    </p:spTree>
    <p:extLst>
      <p:ext uri="{BB962C8B-B14F-4D97-AF65-F5344CB8AC3E}">
        <p14:creationId xmlns:p14="http://schemas.microsoft.com/office/powerpoint/2010/main" val="2192055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1319F-E9CA-DAF3-B7D5-AD3F06B40A33}"/>
              </a:ext>
            </a:extLst>
          </p:cNvPr>
          <p:cNvSpPr>
            <a:spLocks noGrp="1"/>
          </p:cNvSpPr>
          <p:nvPr>
            <p:ph type="title"/>
          </p:nvPr>
        </p:nvSpPr>
        <p:spPr>
          <a:xfrm>
            <a:off x="0" y="0"/>
            <a:ext cx="9404723" cy="140053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859AA6F-6B3B-10CA-9072-4A2D8CC9E7ED}"/>
              </a:ext>
            </a:extLst>
          </p:cNvPr>
          <p:cNvSpPr>
            <a:spLocks noGrp="1"/>
          </p:cNvSpPr>
          <p:nvPr>
            <p:ph idx="1"/>
          </p:nvPr>
        </p:nvSpPr>
        <p:spPr>
          <a:xfrm>
            <a:off x="334385" y="982654"/>
            <a:ext cx="10555287" cy="587534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recent technological advancement in digital computers has provided a more robust computer based operations in modern industrial society, including manufacturing, transport and distribution, government, the military, health services, education and research. </a:t>
            </a:r>
          </a:p>
          <a:p>
            <a:pPr algn="just">
              <a:lnSpc>
                <a:spcPct val="150000"/>
              </a:lnSpc>
            </a:pPr>
            <a:r>
              <a:rPr lang="en-US" sz="1800" dirty="0">
                <a:latin typeface="Times New Roman" panose="02020603050405020304" pitchFamily="18" charset="0"/>
                <a:cs typeface="Times New Roman" panose="02020603050405020304" pitchFamily="18" charset="0"/>
              </a:rPr>
              <a:t>This impact of modern digital computers as an irreplaceable tool for technological growth may likely increase geometrically over the next century. Also, the numerous applications of computers in all facets of life are faced with known and unknown threats as the computer is vulnerable to malfunction and misuse.</a:t>
            </a:r>
          </a:p>
          <a:p>
            <a:pPr algn="just">
              <a:lnSpc>
                <a:spcPct val="150000"/>
              </a:lnSpc>
            </a:pPr>
            <a:r>
              <a:rPr lang="en-US" sz="1800" dirty="0">
                <a:latin typeface="Times New Roman" panose="02020603050405020304" pitchFamily="18" charset="0"/>
                <a:cs typeface="Times New Roman" panose="02020603050405020304" pitchFamily="18" charset="0"/>
              </a:rPr>
              <a:t> This creates problems such as computer crime, software theft, hacking, viruses, and the invasions of privacy. Each of these threats has created one or more ethical issues for the computer profession. </a:t>
            </a:r>
          </a:p>
          <a:p>
            <a:pPr algn="just">
              <a:lnSpc>
                <a:spcPct val="150000"/>
              </a:lnSpc>
            </a:pPr>
            <a:r>
              <a:rPr lang="en-US" sz="1800" dirty="0">
                <a:latin typeface="Times New Roman" panose="02020603050405020304" pitchFamily="18" charset="0"/>
                <a:cs typeface="Times New Roman" panose="02020603050405020304" pitchFamily="18" charset="0"/>
              </a:rPr>
              <a:t>This research therefore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investigates some of the fundamental aspects of ethical issues (such as privacy, computer crime, software piracy, and accessibility) in computer as an instrument of technology growth and its significance for the computer professional.</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9112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2E21A-2438-3C7A-7F6B-76DDB97FF331}"/>
              </a:ext>
            </a:extLst>
          </p:cNvPr>
          <p:cNvSpPr>
            <a:spLocks noGrp="1"/>
          </p:cNvSpPr>
          <p:nvPr>
            <p:ph type="title"/>
          </p:nvPr>
        </p:nvSpPr>
        <p:spPr>
          <a:xfrm>
            <a:off x="105783" y="203336"/>
            <a:ext cx="9404723" cy="140053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9F47E89F-59EA-4F17-546F-4482D4F43217}"/>
              </a:ext>
            </a:extLst>
          </p:cNvPr>
          <p:cNvSpPr>
            <a:spLocks noGrp="1"/>
          </p:cNvSpPr>
          <p:nvPr>
            <p:ph idx="1"/>
          </p:nvPr>
        </p:nvSpPr>
        <p:spPr>
          <a:xfrm>
            <a:off x="916276" y="1242426"/>
            <a:ext cx="9682451" cy="4815474"/>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Recent advances in computing have provided more robust computer-based operations in modern industrial society, including manufacturing, transport and distribution, government, the military, health services, education, and research. </a:t>
            </a:r>
          </a:p>
          <a:p>
            <a:pPr algn="just">
              <a:lnSpc>
                <a:spcPct val="150000"/>
              </a:lnSpc>
            </a:pPr>
            <a:r>
              <a:rPr lang="en-US" dirty="0">
                <a:latin typeface="Times New Roman" panose="02020603050405020304" pitchFamily="18" charset="0"/>
                <a:cs typeface="Times New Roman" panose="02020603050405020304" pitchFamily="18" charset="0"/>
              </a:rPr>
              <a:t>This has resulted in unlimited opportunities and increasing acceptability in the general working approach, storage, and sharing of data, which may be abused and used unethically. (Li et al., 2023). </a:t>
            </a:r>
          </a:p>
          <a:p>
            <a:pPr algn="just">
              <a:lnSpc>
                <a:spcPct val="150000"/>
              </a:lnSpc>
            </a:pPr>
            <a:r>
              <a:rPr lang="en-US" dirty="0">
                <a:latin typeface="Times New Roman" panose="02020603050405020304" pitchFamily="18" charset="0"/>
                <a:cs typeface="Times New Roman" panose="02020603050405020304" pitchFamily="18" charset="0"/>
              </a:rPr>
              <a:t>The idea of having advanced technologies in parallel with technological development is prevalent in most developing countries.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9617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23510-0345-48A1-B656-21F95C31F95E}"/>
              </a:ext>
            </a:extLst>
          </p:cNvPr>
          <p:cNvSpPr>
            <a:spLocks noGrp="1"/>
          </p:cNvSpPr>
          <p:nvPr>
            <p:ph type="title"/>
          </p:nvPr>
        </p:nvSpPr>
        <p:spPr>
          <a:xfrm>
            <a:off x="105784" y="172164"/>
            <a:ext cx="9404723" cy="140053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35F6113-F03B-D27D-AED3-A8D8AE79F352}"/>
              </a:ext>
            </a:extLst>
          </p:cNvPr>
          <p:cNvSpPr>
            <a:spLocks noGrp="1"/>
          </p:cNvSpPr>
          <p:nvPr>
            <p:ph idx="1"/>
          </p:nvPr>
        </p:nvSpPr>
        <p:spPr>
          <a:xfrm>
            <a:off x="561110" y="1159301"/>
            <a:ext cx="10141526" cy="5314236"/>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In the current landscape, computers are integral to the advancement of technology, driving significant progress across various sectors. However, this growth comes with several ethical issues that need addressing. </a:t>
            </a:r>
          </a:p>
          <a:p>
            <a:pPr algn="just">
              <a:lnSpc>
                <a:spcPct val="150000"/>
              </a:lnSpc>
            </a:pPr>
            <a:r>
              <a:rPr lang="en-US" sz="1800" dirty="0">
                <a:latin typeface="Times New Roman" panose="02020603050405020304" pitchFamily="18" charset="0"/>
                <a:cs typeface="Times New Roman" panose="02020603050405020304" pitchFamily="18" charset="0"/>
              </a:rPr>
              <a:t>One major concern is privacy and data protection. With the increasing collection and analysis of personal data, individuals face risks of unauthorized access, misuse, and surveillance. Current systems often lack robust safeguards against data breaches, leading to potential privacy violations. </a:t>
            </a:r>
          </a:p>
          <a:p>
            <a:pPr algn="just">
              <a:lnSpc>
                <a:spcPct val="150000"/>
              </a:lnSpc>
            </a:pPr>
            <a:r>
              <a:rPr lang="en-US" sz="1800" dirty="0">
                <a:latin typeface="Times New Roman" panose="02020603050405020304" pitchFamily="18" charset="0"/>
                <a:cs typeface="Times New Roman" panose="02020603050405020304" pitchFamily="18" charset="0"/>
              </a:rPr>
              <a:t>Additionally, the proliferation of artificial intelligence (AI) and machine learning raises ethical questions about bias and fairness. AI systems can perpetuate existing biases present in training data, resulting in discriminatory outcomes that impact marginalized groups.</a:t>
            </a:r>
          </a:p>
          <a:p>
            <a:pPr algn="just">
              <a:lnSpc>
                <a:spcPct val="150000"/>
              </a:lnSpc>
            </a:pPr>
            <a:r>
              <a:rPr lang="en-US" sz="1800" dirty="0">
                <a:latin typeface="Times New Roman" panose="02020603050405020304" pitchFamily="18" charset="0"/>
                <a:cs typeface="Times New Roman" panose="02020603050405020304" pitchFamily="18" charset="0"/>
              </a:rPr>
              <a:t> Another pressing issue is the digital divide, which exacerbates inequality by limiting access to technology and its benefits based on socioeconomic status. This divide affects educational and economic opportunities for underserved populations.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74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5468C-0BC3-8D4B-B9E2-BF5156720D0C}"/>
              </a:ext>
            </a:extLst>
          </p:cNvPr>
          <p:cNvSpPr>
            <a:spLocks noGrp="1"/>
          </p:cNvSpPr>
          <p:nvPr>
            <p:ph type="title"/>
          </p:nvPr>
        </p:nvSpPr>
        <p:spPr>
          <a:xfrm>
            <a:off x="0" y="109818"/>
            <a:ext cx="9404723" cy="140053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2F957D36-33F8-75D1-F12F-F32BEE35A66C}"/>
              </a:ext>
            </a:extLst>
          </p:cNvPr>
          <p:cNvSpPr>
            <a:spLocks noGrp="1"/>
          </p:cNvSpPr>
          <p:nvPr>
            <p:ph idx="1"/>
          </p:nvPr>
        </p:nvSpPr>
        <p:spPr>
          <a:xfrm>
            <a:off x="571501" y="1138517"/>
            <a:ext cx="9996054" cy="5054465"/>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Collection and Surveillance</a:t>
            </a:r>
            <a:r>
              <a:rPr lang="en-US" sz="1800" dirty="0">
                <a:latin typeface="Times New Roman" panose="02020603050405020304" pitchFamily="18" charset="0"/>
                <a:cs typeface="Times New Roman" panose="02020603050405020304" pitchFamily="18" charset="0"/>
              </a:rPr>
              <a:t>: Computers can collect vast amounts of personal data, leading to potential privacy breaches. This data can be misused for surveillance, profiling, or unauthorized access.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Loss of Anonymity</a:t>
            </a:r>
            <a:r>
              <a:rPr lang="en-US" sz="1800" dirty="0">
                <a:latin typeface="Times New Roman" panose="02020603050405020304" pitchFamily="18" charset="0"/>
                <a:cs typeface="Times New Roman" panose="02020603050405020304" pitchFamily="18" charset="0"/>
              </a:rPr>
              <a:t>: The digital footprint left by online activities can compromise individual anonymity and privacy.</a:t>
            </a:r>
          </a:p>
          <a:p>
            <a:pPr algn="just">
              <a:lnSpc>
                <a:spcPct val="150000"/>
              </a:lnSpc>
            </a:pPr>
            <a:r>
              <a:rPr lang="en-US" sz="1800" b="1" dirty="0">
                <a:latin typeface="Times New Roman" panose="02020603050405020304" pitchFamily="18" charset="0"/>
                <a:cs typeface="Times New Roman" panose="02020603050405020304" pitchFamily="18" charset="0"/>
              </a:rPr>
              <a:t>Security Risks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Cybersecurity Threats</a:t>
            </a:r>
            <a:r>
              <a:rPr lang="en-US" sz="1800" dirty="0">
                <a:latin typeface="Times New Roman" panose="02020603050405020304" pitchFamily="18" charset="0"/>
                <a:cs typeface="Times New Roman" panose="02020603050405020304" pitchFamily="18" charset="0"/>
              </a:rPr>
              <a:t>: Increased reliance on computers for technological advancement opens up opportunities for cyberattacks, data breaches, and hacking, which can compromise sensitive information.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Vulnerabilities</a:t>
            </a:r>
            <a:r>
              <a:rPr lang="en-US" sz="1800" dirty="0">
                <a:latin typeface="Times New Roman" panose="02020603050405020304" pitchFamily="18" charset="0"/>
                <a:cs typeface="Times New Roman" panose="02020603050405020304" pitchFamily="18" charset="0"/>
              </a:rPr>
              <a:t>: Software and hardware vulnerabilities can be exploited by malicious actors, leading to security incidents.</a:t>
            </a:r>
          </a:p>
          <a:p>
            <a:endParaRPr lang="en-IN" dirty="0"/>
          </a:p>
        </p:txBody>
      </p:sp>
    </p:spTree>
    <p:extLst>
      <p:ext uri="{BB962C8B-B14F-4D97-AF65-F5344CB8AC3E}">
        <p14:creationId xmlns:p14="http://schemas.microsoft.com/office/powerpoint/2010/main" val="165723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EB6AC6-C402-23BA-1D75-ECBE7602567A}"/>
              </a:ext>
            </a:extLst>
          </p:cNvPr>
          <p:cNvSpPr>
            <a:spLocks noGrp="1"/>
          </p:cNvSpPr>
          <p:nvPr>
            <p:ph idx="4294967295"/>
          </p:nvPr>
        </p:nvSpPr>
        <p:spPr>
          <a:xfrm>
            <a:off x="748146" y="709396"/>
            <a:ext cx="9923318" cy="5439207"/>
          </a:xfrm>
        </p:spPr>
        <p:txBody>
          <a:bodyPr>
            <a:normAutofit fontScale="25000" lnSpcReduction="20000"/>
          </a:bodyPr>
          <a:lstStyle/>
          <a:p>
            <a:pPr algn="just">
              <a:lnSpc>
                <a:spcPct val="150000"/>
              </a:lnSpc>
            </a:pPr>
            <a:r>
              <a:rPr lang="en-US" sz="7200" b="1" dirty="0">
                <a:latin typeface="Times New Roman" panose="02020603050405020304" pitchFamily="18" charset="0"/>
                <a:cs typeface="Times New Roman" panose="02020603050405020304" pitchFamily="18" charset="0"/>
              </a:rPr>
              <a:t>Digital Divide</a:t>
            </a:r>
            <a:r>
              <a:rPr lang="en-US" sz="72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7200" b="1" dirty="0">
                <a:latin typeface="Times New Roman" panose="02020603050405020304" pitchFamily="18" charset="0"/>
                <a:cs typeface="Times New Roman" panose="02020603050405020304" pitchFamily="18" charset="0"/>
              </a:rPr>
              <a:t>Inequality</a:t>
            </a:r>
            <a:r>
              <a:rPr lang="en-US" sz="7200" dirty="0">
                <a:latin typeface="Times New Roman" panose="02020603050405020304" pitchFamily="18" charset="0"/>
                <a:cs typeface="Times New Roman" panose="02020603050405020304" pitchFamily="18" charset="0"/>
              </a:rPr>
              <a:t>: The rapid advancement of technology can exacerbate the digital divide, where access to computers and technology is unequal across different socio-economic groups, leading to further inequality in opportunities and resources.</a:t>
            </a:r>
          </a:p>
          <a:p>
            <a:pPr algn="just">
              <a:lnSpc>
                <a:spcPct val="150000"/>
              </a:lnSpc>
              <a:buFont typeface="Arial" panose="020B0604020202020204" pitchFamily="34" charset="0"/>
              <a:buChar char="•"/>
            </a:pPr>
            <a:r>
              <a:rPr lang="en-US" sz="7200" b="1" dirty="0">
                <a:latin typeface="Times New Roman" panose="02020603050405020304" pitchFamily="18" charset="0"/>
                <a:cs typeface="Times New Roman" panose="02020603050405020304" pitchFamily="18" charset="0"/>
              </a:rPr>
              <a:t>Exclusion</a:t>
            </a:r>
            <a:r>
              <a:rPr lang="en-US" sz="7200" dirty="0">
                <a:latin typeface="Times New Roman" panose="02020603050405020304" pitchFamily="18" charset="0"/>
                <a:cs typeface="Times New Roman" panose="02020603050405020304" pitchFamily="18" charset="0"/>
              </a:rPr>
              <a:t>: Those without access to modern technology may be excluded from essential services, job opportunities, and educational resources.</a:t>
            </a:r>
          </a:p>
          <a:p>
            <a:pPr algn="just">
              <a:lnSpc>
                <a:spcPct val="150000"/>
              </a:lnSpc>
            </a:pPr>
            <a:r>
              <a:rPr lang="en-US" sz="7200" b="1" dirty="0">
                <a:latin typeface="Times New Roman" panose="02020603050405020304" pitchFamily="18" charset="0"/>
                <a:cs typeface="Times New Roman" panose="02020603050405020304" pitchFamily="18" charset="0"/>
              </a:rPr>
              <a:t>Job Displacement</a:t>
            </a:r>
            <a:r>
              <a:rPr lang="en-US" sz="72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7200" b="1" dirty="0">
                <a:latin typeface="Times New Roman" panose="02020603050405020304" pitchFamily="18" charset="0"/>
                <a:cs typeface="Times New Roman" panose="02020603050405020304" pitchFamily="18" charset="0"/>
              </a:rPr>
              <a:t>Automation and Unemployment</a:t>
            </a:r>
            <a:r>
              <a:rPr lang="en-US" sz="7200" dirty="0">
                <a:latin typeface="Times New Roman" panose="02020603050405020304" pitchFamily="18" charset="0"/>
                <a:cs typeface="Times New Roman" panose="02020603050405020304" pitchFamily="18" charset="0"/>
              </a:rPr>
              <a:t>: Technological growth often leads to automation, which can result in job displacement for certain sectors of the workforce. This can lead to economic instability and increased unemployment for those whose skills are rendered obsolete.</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4140312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8AABB-840A-DEFD-030C-02F868786024}"/>
              </a:ext>
            </a:extLst>
          </p:cNvPr>
          <p:cNvSpPr>
            <a:spLocks noGrp="1"/>
          </p:cNvSpPr>
          <p:nvPr>
            <p:ph type="title"/>
          </p:nvPr>
        </p:nvSpPr>
        <p:spPr>
          <a:xfrm>
            <a:off x="72736" y="192946"/>
            <a:ext cx="9404723" cy="140053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FACFC567-7975-1353-0E98-C93262A1DAEE}"/>
              </a:ext>
            </a:extLst>
          </p:cNvPr>
          <p:cNvSpPr>
            <a:spLocks noGrp="1"/>
          </p:cNvSpPr>
          <p:nvPr>
            <p:ph idx="1"/>
          </p:nvPr>
        </p:nvSpPr>
        <p:spPr>
          <a:xfrm>
            <a:off x="594158" y="1263209"/>
            <a:ext cx="10534506" cy="4857037"/>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To address the ethical issues inherent in the use of computers for technological growth, a proposed system must incorporate comprehensive strategies that prioritize ethical considerations at every stage of technology development and deployment. </a:t>
            </a:r>
          </a:p>
          <a:p>
            <a:pPr algn="just">
              <a:lnSpc>
                <a:spcPct val="150000"/>
              </a:lnSpc>
            </a:pPr>
            <a:r>
              <a:rPr lang="en-US" sz="1800" dirty="0">
                <a:latin typeface="Times New Roman" panose="02020603050405020304" pitchFamily="18" charset="0"/>
                <a:cs typeface="Times New Roman" panose="02020603050405020304" pitchFamily="18" charset="0"/>
              </a:rPr>
              <a:t>First and foremost, robust privacy and data protection measures should be integrated, including enhanced encryption techniques, transparent data collection policies, and user consent mechanisms.</a:t>
            </a:r>
          </a:p>
          <a:p>
            <a:pPr algn="just">
              <a:lnSpc>
                <a:spcPct val="150000"/>
              </a:lnSpc>
            </a:pPr>
            <a:r>
              <a:rPr lang="en-US" sz="1800" dirty="0">
                <a:latin typeface="Times New Roman" panose="02020603050405020304" pitchFamily="18" charset="0"/>
                <a:cs typeface="Times New Roman" panose="02020603050405020304" pitchFamily="18" charset="0"/>
              </a:rPr>
              <a:t> This ensures that individuals' data is safeguarded against unauthorized access and misuse. Additionally, implementing ethical AI frameworks can help mitigate biases in machine learning systems.</a:t>
            </a:r>
          </a:p>
          <a:p>
            <a:pPr algn="just">
              <a:lnSpc>
                <a:spcPct val="150000"/>
              </a:lnSpc>
            </a:pPr>
            <a:r>
              <a:rPr lang="en-US" sz="1800" dirty="0">
                <a:latin typeface="Times New Roman" panose="02020603050405020304" pitchFamily="18" charset="0"/>
                <a:cs typeface="Times New Roman" panose="02020603050405020304" pitchFamily="18" charset="0"/>
              </a:rPr>
              <a:t> This involves developing diverse and representative training datasets, establishing guidelines for fairness, and promoting transparency in AI decision-making processes. To tackle the digital divide, the proposed system should focus on expanding access to technology through affordable and inclusive initiatives, such as subsidized internet access and community tech hubs..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4004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21024-3FF2-237A-F3A5-F2716A411E4B}"/>
              </a:ext>
            </a:extLst>
          </p:cNvPr>
          <p:cNvSpPr>
            <a:spLocks noGrp="1"/>
          </p:cNvSpPr>
          <p:nvPr>
            <p:ph type="title"/>
          </p:nvPr>
        </p:nvSpPr>
        <p:spPr>
          <a:xfrm>
            <a:off x="0" y="0"/>
            <a:ext cx="9404723" cy="1400530"/>
          </a:xfrm>
        </p:spPr>
        <p:txBody>
          <a:bodyPr/>
          <a:lstStyle/>
          <a:p>
            <a:r>
              <a:rPr lang="en-US" sz="4400" dirty="0"/>
              <a:t>Advantage</a:t>
            </a:r>
            <a:endParaRPr lang="en-IN" dirty="0"/>
          </a:p>
        </p:txBody>
      </p:sp>
      <p:sp>
        <p:nvSpPr>
          <p:cNvPr id="3" name="Content Placeholder 2">
            <a:extLst>
              <a:ext uri="{FF2B5EF4-FFF2-40B4-BE49-F238E27FC236}">
                <a16:creationId xmlns:a16="http://schemas.microsoft.com/office/drawing/2014/main" id="{6A19BFDB-2CDE-9E61-F77E-9DF08EECEAA2}"/>
              </a:ext>
            </a:extLst>
          </p:cNvPr>
          <p:cNvSpPr>
            <a:spLocks noGrp="1"/>
          </p:cNvSpPr>
          <p:nvPr>
            <p:ph idx="1"/>
          </p:nvPr>
        </p:nvSpPr>
        <p:spPr>
          <a:xfrm>
            <a:off x="467593" y="1076172"/>
            <a:ext cx="10640289" cy="5293455"/>
          </a:xfrm>
        </p:spPr>
        <p:txBody>
          <a:bodyPr>
            <a:normAutofit fontScale="92500" lnSpcReduction="20000"/>
          </a:bodyPr>
          <a:lstStyle/>
          <a:p>
            <a:pPr algn="just">
              <a:lnSpc>
                <a:spcPct val="170000"/>
              </a:lnSpc>
            </a:pPr>
            <a:r>
              <a:rPr lang="en-US" b="1" dirty="0">
                <a:latin typeface="Times New Roman" panose="02020603050405020304" pitchFamily="18" charset="0"/>
                <a:cs typeface="Times New Roman" panose="02020603050405020304" pitchFamily="18" charset="0"/>
              </a:rPr>
              <a:t>Increased Efficiency and Productivity</a:t>
            </a:r>
            <a:r>
              <a:rPr lang="en-US" dirty="0">
                <a:latin typeface="Times New Roman" panose="02020603050405020304" pitchFamily="18" charset="0"/>
                <a:cs typeface="Times New Roman" panose="02020603050405020304" pitchFamily="18" charset="0"/>
              </a:rPr>
              <a:t>:</a:t>
            </a:r>
          </a:p>
          <a:p>
            <a:pPr algn="just">
              <a:lnSpc>
                <a:spcPct val="17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Automation</a:t>
            </a:r>
            <a:r>
              <a:rPr lang="en-US" dirty="0">
                <a:latin typeface="Times New Roman" panose="02020603050405020304" pitchFamily="18" charset="0"/>
                <a:cs typeface="Times New Roman" panose="02020603050405020304" pitchFamily="18" charset="0"/>
              </a:rPr>
              <a:t>: Computers enable automation of repetitive and complex tasks, significantly increasing productivity and efficiency in various industries, from manufacturing to finance.</a:t>
            </a:r>
          </a:p>
          <a:p>
            <a:pPr algn="just">
              <a:lnSpc>
                <a:spcPct val="17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Processing</a:t>
            </a:r>
            <a:r>
              <a:rPr lang="en-US" dirty="0">
                <a:latin typeface="Times New Roman" panose="02020603050405020304" pitchFamily="18" charset="0"/>
                <a:cs typeface="Times New Roman" panose="02020603050405020304" pitchFamily="18" charset="0"/>
              </a:rPr>
              <a:t>: Advanced computing power allows for the processing and analysis of large datasets quickly, which can lead to more informed decision-making and optimized operations.</a:t>
            </a:r>
          </a:p>
          <a:p>
            <a:pPr algn="just">
              <a:lnSpc>
                <a:spcPct val="170000"/>
              </a:lnSpc>
            </a:pPr>
            <a:r>
              <a:rPr lang="en-US" b="1" dirty="0">
                <a:latin typeface="Times New Roman" panose="02020603050405020304" pitchFamily="18" charset="0"/>
                <a:cs typeface="Times New Roman" panose="02020603050405020304" pitchFamily="18" charset="0"/>
              </a:rPr>
              <a:t>Enhanced Communication and Connectivity</a:t>
            </a:r>
            <a:r>
              <a:rPr lang="en-US" dirty="0">
                <a:latin typeface="Times New Roman" panose="02020603050405020304" pitchFamily="18" charset="0"/>
                <a:cs typeface="Times New Roman" panose="02020603050405020304" pitchFamily="18" charset="0"/>
              </a:rPr>
              <a:t>:</a:t>
            </a:r>
          </a:p>
          <a:p>
            <a:pPr algn="just">
              <a:lnSpc>
                <a:spcPct val="17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Global Connectivity</a:t>
            </a:r>
            <a:r>
              <a:rPr lang="en-US" dirty="0">
                <a:latin typeface="Times New Roman" panose="02020603050405020304" pitchFamily="18" charset="0"/>
                <a:cs typeface="Times New Roman" panose="02020603050405020304" pitchFamily="18" charset="0"/>
              </a:rPr>
              <a:t>: Computers facilitate instant communication and collaboration across the globe, breaking down geographical barriers and enabling real-time interaction.</a:t>
            </a:r>
          </a:p>
          <a:p>
            <a:pPr algn="just">
              <a:lnSpc>
                <a:spcPct val="17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Access to Information</a:t>
            </a:r>
            <a:r>
              <a:rPr lang="en-US" dirty="0">
                <a:latin typeface="Times New Roman" panose="02020603050405020304" pitchFamily="18" charset="0"/>
                <a:cs typeface="Times New Roman" panose="02020603050405020304" pitchFamily="18" charset="0"/>
              </a:rPr>
              <a:t>: They provide access to vast amounts of information and resources, empowering individuals with knowledge and educational opportunities that were </a:t>
            </a:r>
            <a:r>
              <a:rPr lang="en-US" sz="1900" dirty="0">
                <a:latin typeface="Times New Roman" panose="02020603050405020304" pitchFamily="18" charset="0"/>
                <a:cs typeface="Times New Roman" panose="02020603050405020304" pitchFamily="18" charset="0"/>
              </a:rPr>
              <a:t>previously</a:t>
            </a:r>
            <a:r>
              <a:rPr lang="en-US" dirty="0">
                <a:latin typeface="Times New Roman" panose="02020603050405020304" pitchFamily="18" charset="0"/>
                <a:cs typeface="Times New Roman" panose="02020603050405020304" pitchFamily="18" charset="0"/>
              </a:rPr>
              <a:t> inaccessible.</a:t>
            </a:r>
          </a:p>
          <a:p>
            <a:endParaRPr lang="en-IN" dirty="0"/>
          </a:p>
        </p:txBody>
      </p:sp>
    </p:spTree>
    <p:extLst>
      <p:ext uri="{BB962C8B-B14F-4D97-AF65-F5344CB8AC3E}">
        <p14:creationId xmlns:p14="http://schemas.microsoft.com/office/powerpoint/2010/main" val="2815687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CAB3DD-B165-C7BA-B21B-65D89383BC72}"/>
              </a:ext>
            </a:extLst>
          </p:cNvPr>
          <p:cNvSpPr>
            <a:spLocks noGrp="1"/>
          </p:cNvSpPr>
          <p:nvPr>
            <p:ph idx="4294967295"/>
          </p:nvPr>
        </p:nvSpPr>
        <p:spPr>
          <a:xfrm>
            <a:off x="654626" y="577128"/>
            <a:ext cx="9902538" cy="5802889"/>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Advancements in Research and Development</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Scientific Research</a:t>
            </a:r>
            <a:r>
              <a:rPr lang="en-US" sz="1800" dirty="0">
                <a:latin typeface="Times New Roman" panose="02020603050405020304" pitchFamily="18" charset="0"/>
                <a:cs typeface="Times New Roman" panose="02020603050405020304" pitchFamily="18" charset="0"/>
              </a:rPr>
              <a:t>: Computers have revolutionized scientific research by enabling complex simulations, modeling, and data analysis, accelerating discoveries in fields such as medicine, physics, and environmental science.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Innovation</a:t>
            </a:r>
            <a:r>
              <a:rPr lang="en-US" sz="1800" dirty="0">
                <a:latin typeface="Times New Roman" panose="02020603050405020304" pitchFamily="18" charset="0"/>
                <a:cs typeface="Times New Roman" panose="02020603050405020304" pitchFamily="18" charset="0"/>
              </a:rPr>
              <a:t>: They support the development of new technologies and innovations by providing tools for design, testing, and optimization.</a:t>
            </a:r>
          </a:p>
          <a:p>
            <a:pPr algn="just">
              <a:lnSpc>
                <a:spcPct val="150000"/>
              </a:lnSpc>
            </a:pPr>
            <a:r>
              <a:rPr lang="en-US" sz="1800" b="1" dirty="0">
                <a:latin typeface="Times New Roman" panose="02020603050405020304" pitchFamily="18" charset="0"/>
                <a:cs typeface="Times New Roman" panose="02020603050405020304" pitchFamily="18" charset="0"/>
              </a:rPr>
              <a:t>Improved Quality of Life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Healthcare</a:t>
            </a:r>
            <a:r>
              <a:rPr lang="en-US" sz="1800" dirty="0">
                <a:latin typeface="Times New Roman" panose="02020603050405020304" pitchFamily="18" charset="0"/>
                <a:cs typeface="Times New Roman" panose="02020603050405020304" pitchFamily="18" charset="0"/>
              </a:rPr>
              <a:t>: Computers enhance medical diagnostics, treatment planning, and patient care through advanced imaging technologies, electronic health records, and telemedicine.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Accessibility</a:t>
            </a:r>
            <a:r>
              <a:rPr lang="en-US" sz="1800" dirty="0">
                <a:latin typeface="Times New Roman" panose="02020603050405020304" pitchFamily="18" charset="0"/>
                <a:cs typeface="Times New Roman" panose="02020603050405020304" pitchFamily="18" charset="0"/>
              </a:rPr>
              <a:t>: Technology aids in creating assistive devices and software that improve accessibility for individuals with disabilities, making daily activities and communication easier.</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4077388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0B4E-F7B2-ADEB-979E-DD30C09DE837}"/>
              </a:ext>
            </a:extLst>
          </p:cNvPr>
          <p:cNvSpPr>
            <a:spLocks noGrp="1"/>
          </p:cNvSpPr>
          <p:nvPr>
            <p:ph type="title"/>
          </p:nvPr>
        </p:nvSpPr>
        <p:spPr>
          <a:xfrm>
            <a:off x="0" y="0"/>
            <a:ext cx="9404723" cy="140053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7526369-3530-0750-915C-E4482894AD4B}"/>
              </a:ext>
            </a:extLst>
          </p:cNvPr>
          <p:cNvSpPr>
            <a:spLocks noGrp="1"/>
          </p:cNvSpPr>
          <p:nvPr>
            <p:ph idx="1"/>
          </p:nvPr>
        </p:nvSpPr>
        <p:spPr>
          <a:xfrm>
            <a:off x="384464" y="1003438"/>
            <a:ext cx="10494818" cy="545970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unlimited opportunities provided the increasing acceptability and application of computer since it global acceptability in the 1990s for general working approach, storing and sharing of data has given much ease and freedom which may be abused and used unethically (Li et al., 2023) [7] According </a:t>
            </a:r>
            <a:r>
              <a:rPr lang="en-US" sz="1800" dirty="0" err="1">
                <a:latin typeface="Times New Roman" panose="02020603050405020304" pitchFamily="18" charset="0"/>
                <a:cs typeface="Times New Roman" panose="02020603050405020304" pitchFamily="18" charset="0"/>
              </a:rPr>
              <a:t>Sargolzaei</a:t>
            </a:r>
            <a:r>
              <a:rPr lang="en-US" sz="1800" dirty="0">
                <a:latin typeface="Times New Roman" panose="02020603050405020304" pitchFamily="18" charset="0"/>
                <a:cs typeface="Times New Roman" panose="02020603050405020304" pitchFamily="18" charset="0"/>
              </a:rPr>
              <a:t> and Huang (2021) [2] the idea of having advanced technologies parallel to technological development is prevalent in most developing countries. </a:t>
            </a:r>
          </a:p>
          <a:p>
            <a:pPr algn="just">
              <a:lnSpc>
                <a:spcPct val="150000"/>
              </a:lnSpc>
            </a:pPr>
            <a:r>
              <a:rPr lang="en-US" sz="1800" dirty="0">
                <a:latin typeface="Times New Roman" panose="02020603050405020304" pitchFamily="18" charset="0"/>
                <a:cs typeface="Times New Roman" panose="02020603050405020304" pitchFamily="18" charset="0"/>
              </a:rPr>
              <a:t>The adoption of computers and the internet in all facets of society has not come with complimenting policies that will safeguard cyberspace. </a:t>
            </a:r>
          </a:p>
          <a:p>
            <a:pPr algn="just">
              <a:lnSpc>
                <a:spcPct val="150000"/>
              </a:lnSpc>
            </a:pPr>
            <a:r>
              <a:rPr lang="en-US" sz="1800" dirty="0">
                <a:latin typeface="Times New Roman" panose="02020603050405020304" pitchFamily="18" charset="0"/>
                <a:cs typeface="Times New Roman" panose="02020603050405020304" pitchFamily="18" charset="0"/>
              </a:rPr>
              <a:t>To avoid this mishap, there is an urgent need for computer users and leaner to be conscious of the ethical issues associated with the computer profession as it will go a long way optimizing the usage and bailing computer users from errors of commission and omission besides freeing them from offending others and harming themselves (Ioannis et al., 2021) [11] .</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3086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C13C80-435C-FBE7-71BB-3C6560A9FE1F}"/>
              </a:ext>
            </a:extLst>
          </p:cNvPr>
          <p:cNvSpPr>
            <a:spLocks noGrp="1"/>
          </p:cNvSpPr>
          <p:nvPr>
            <p:ph idx="4294967295"/>
          </p:nvPr>
        </p:nvSpPr>
        <p:spPr>
          <a:xfrm>
            <a:off x="1039090" y="714591"/>
            <a:ext cx="9424555" cy="5428817"/>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This research therefore aimed to determine ethical issues in computer as an instrument of technological growth, specifically, the study; </a:t>
            </a:r>
          </a:p>
          <a:p>
            <a:pPr algn="just">
              <a:lnSpc>
                <a:spcPct val="150000"/>
              </a:lnSpc>
            </a:pPr>
            <a:r>
              <a:rPr lang="en-US" sz="1800" dirty="0">
                <a:latin typeface="Times New Roman" panose="02020603050405020304" pitchFamily="18" charset="0"/>
                <a:cs typeface="Times New Roman" panose="02020603050405020304" pitchFamily="18" charset="0"/>
              </a:rPr>
              <a:t>(</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discusses some of the fundamental aspects of ethical issues (such as privacy, computer crime, software piracy, and accessibility) in computer as an instrument of technology growth and its significance for the computer professional, (ii) evaluates the influence of computer ethics on technology growth from computer professionals’ perspective and (iii) recommends possible solution to ethical issues in computer</a:t>
            </a:r>
            <a:endParaRPr lang="en-IN" sz="1800" dirty="0"/>
          </a:p>
        </p:txBody>
      </p:sp>
    </p:spTree>
    <p:extLst>
      <p:ext uri="{BB962C8B-B14F-4D97-AF65-F5344CB8AC3E}">
        <p14:creationId xmlns:p14="http://schemas.microsoft.com/office/powerpoint/2010/main" val="2129193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0D4DE-259E-A5DC-8D7C-0A6B1D15633D}"/>
              </a:ext>
            </a:extLst>
          </p:cNvPr>
          <p:cNvSpPr>
            <a:spLocks noGrp="1"/>
          </p:cNvSpPr>
          <p:nvPr>
            <p:ph type="title"/>
          </p:nvPr>
        </p:nvSpPr>
        <p:spPr>
          <a:xfrm>
            <a:off x="355166" y="296855"/>
            <a:ext cx="9404723" cy="1400530"/>
          </a:xfrm>
        </p:spPr>
        <p:txBody>
          <a:bodyPr/>
          <a:lstStyle/>
          <a:p>
            <a:r>
              <a:rPr lang="en-IN" dirty="0"/>
              <a:t>MODULES</a:t>
            </a:r>
          </a:p>
        </p:txBody>
      </p:sp>
      <p:sp>
        <p:nvSpPr>
          <p:cNvPr id="3" name="Content Placeholder 2">
            <a:extLst>
              <a:ext uri="{FF2B5EF4-FFF2-40B4-BE49-F238E27FC236}">
                <a16:creationId xmlns:a16="http://schemas.microsoft.com/office/drawing/2014/main" id="{F8B613EB-9B6A-85B9-5824-433FD55285D1}"/>
              </a:ext>
            </a:extLst>
          </p:cNvPr>
          <p:cNvSpPr>
            <a:spLocks noGrp="1"/>
          </p:cNvSpPr>
          <p:nvPr>
            <p:ph idx="1"/>
          </p:nvPr>
        </p:nvSpPr>
        <p:spPr>
          <a:xfrm>
            <a:off x="1456603" y="1331259"/>
            <a:ext cx="8946541" cy="4195481"/>
          </a:xfrm>
        </p:spPr>
        <p:txBody>
          <a:bodyPr>
            <a:normAutofit/>
          </a:bodyPr>
          <a:lstStyle/>
          <a:p>
            <a:pPr algn="just">
              <a:lnSpc>
                <a:spcPct val="150000"/>
              </a:lnSpc>
            </a:pPr>
            <a:r>
              <a:rPr lang="en-IN" sz="2800" b="1" dirty="0">
                <a:latin typeface="Times New Roman" panose="02020603050405020304" pitchFamily="18" charset="0"/>
                <a:cs typeface="Times New Roman" panose="02020603050405020304" pitchFamily="18" charset="0"/>
              </a:rPr>
              <a:t>Privacy and Data Security</a:t>
            </a:r>
          </a:p>
          <a:p>
            <a:pPr algn="just">
              <a:lnSpc>
                <a:spcPct val="150000"/>
              </a:lnSpc>
            </a:pPr>
            <a:r>
              <a:rPr lang="en-US" sz="2800" b="1" dirty="0">
                <a:latin typeface="Times New Roman" panose="02020603050405020304" pitchFamily="18" charset="0"/>
                <a:cs typeface="Times New Roman" panose="02020603050405020304" pitchFamily="18" charset="0"/>
              </a:rPr>
              <a:t>Bias and Fairness in Technology</a:t>
            </a:r>
          </a:p>
          <a:p>
            <a:pPr algn="just">
              <a:lnSpc>
                <a:spcPct val="150000"/>
              </a:lnSpc>
            </a:pPr>
            <a:r>
              <a:rPr lang="en-US" sz="2800" b="1" dirty="0">
                <a:latin typeface="Times New Roman" panose="02020603050405020304" pitchFamily="18" charset="0"/>
                <a:cs typeface="Times New Roman" panose="02020603050405020304" pitchFamily="18" charset="0"/>
              </a:rPr>
              <a:t>Job Displacement and Economic Impact</a:t>
            </a:r>
          </a:p>
          <a:p>
            <a:pPr algn="just">
              <a:lnSpc>
                <a:spcPct val="150000"/>
              </a:lnSpc>
            </a:pPr>
            <a:r>
              <a:rPr lang="en-IN" sz="2800" b="1" dirty="0">
                <a:latin typeface="Times New Roman" panose="02020603050405020304" pitchFamily="18" charset="0"/>
                <a:cs typeface="Times New Roman" panose="02020603050405020304" pitchFamily="18" charset="0"/>
              </a:rPr>
              <a:t>Environmental Impact</a:t>
            </a:r>
          </a:p>
        </p:txBody>
      </p:sp>
    </p:spTree>
    <p:extLst>
      <p:ext uri="{BB962C8B-B14F-4D97-AF65-F5344CB8AC3E}">
        <p14:creationId xmlns:p14="http://schemas.microsoft.com/office/powerpoint/2010/main" val="19058476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1E905-F076-2D74-D5FC-768582326D5C}"/>
              </a:ext>
            </a:extLst>
          </p:cNvPr>
          <p:cNvSpPr>
            <a:spLocks noGrp="1"/>
          </p:cNvSpPr>
          <p:nvPr>
            <p:ph type="title"/>
          </p:nvPr>
        </p:nvSpPr>
        <p:spPr>
          <a:xfrm>
            <a:off x="249382" y="283409"/>
            <a:ext cx="9404723" cy="1400530"/>
          </a:xfrm>
        </p:spPr>
        <p:txBody>
          <a:bodyPr/>
          <a:lstStyle/>
          <a:p>
            <a:r>
              <a:rPr lang="en-IN" sz="3300" dirty="0">
                <a:latin typeface="Times New Roman" panose="02020603050405020304" pitchFamily="18" charset="0"/>
                <a:cs typeface="Times New Roman" panose="02020603050405020304" pitchFamily="18" charset="0"/>
              </a:rPr>
              <a:t>Privacy and Data Security</a:t>
            </a:r>
          </a:p>
        </p:txBody>
      </p:sp>
      <p:sp>
        <p:nvSpPr>
          <p:cNvPr id="3" name="Content Placeholder 2">
            <a:extLst>
              <a:ext uri="{FF2B5EF4-FFF2-40B4-BE49-F238E27FC236}">
                <a16:creationId xmlns:a16="http://schemas.microsoft.com/office/drawing/2014/main" id="{8CF763D4-CD1F-3567-BA53-403D699A1E59}"/>
              </a:ext>
            </a:extLst>
          </p:cNvPr>
          <p:cNvSpPr>
            <a:spLocks noGrp="1"/>
          </p:cNvSpPr>
          <p:nvPr>
            <p:ph idx="1"/>
          </p:nvPr>
        </p:nvSpPr>
        <p:spPr>
          <a:xfrm>
            <a:off x="957839" y="1533372"/>
            <a:ext cx="8946541" cy="4195481"/>
          </a:xfrm>
        </p:spPr>
        <p:txBody>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Collection and Surveillance</a:t>
            </a:r>
            <a:r>
              <a:rPr lang="en-US" sz="1800" dirty="0">
                <a:latin typeface="Times New Roman" panose="02020603050405020304" pitchFamily="18" charset="0"/>
                <a:cs typeface="Times New Roman" panose="02020603050405020304" pitchFamily="18" charset="0"/>
              </a:rPr>
              <a:t>: Ethical concerns regarding the collection, storage, and use of personal data by computers and digital systems. Includes issues of consent, data ownership, and the potential for misuse.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Cybersecurity</a:t>
            </a:r>
            <a:r>
              <a:rPr lang="en-US" sz="1800" dirty="0">
                <a:latin typeface="Times New Roman" panose="02020603050405020304" pitchFamily="18" charset="0"/>
                <a:cs typeface="Times New Roman" panose="02020603050405020304" pitchFamily="18" charset="0"/>
              </a:rPr>
              <a:t>: Challenges related to protecting sensitive information from unauthorized access, breaches, and cyberattacks. Addresses the responsibility of organizations to safeguard data and the ethical implications of failing to do so.</a:t>
            </a:r>
          </a:p>
          <a:p>
            <a:endParaRPr lang="en-IN" dirty="0"/>
          </a:p>
        </p:txBody>
      </p:sp>
    </p:spTree>
    <p:extLst>
      <p:ext uri="{BB962C8B-B14F-4D97-AF65-F5344CB8AC3E}">
        <p14:creationId xmlns:p14="http://schemas.microsoft.com/office/powerpoint/2010/main" val="1149800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33397-C27E-4A9E-0A32-DAFB4320686E}"/>
              </a:ext>
            </a:extLst>
          </p:cNvPr>
          <p:cNvSpPr>
            <a:spLocks noGrp="1"/>
          </p:cNvSpPr>
          <p:nvPr>
            <p:ph type="title"/>
          </p:nvPr>
        </p:nvSpPr>
        <p:spPr>
          <a:xfrm>
            <a:off x="407120" y="338418"/>
            <a:ext cx="9404723" cy="1400530"/>
          </a:xfrm>
        </p:spPr>
        <p:txBody>
          <a:bodyPr/>
          <a:lstStyle/>
          <a:p>
            <a:r>
              <a:rPr lang="en-US" sz="3300" dirty="0">
                <a:latin typeface="Times New Roman" panose="02020603050405020304" pitchFamily="18" charset="0"/>
                <a:cs typeface="Times New Roman" panose="02020603050405020304" pitchFamily="18" charset="0"/>
              </a:rPr>
              <a:t>Bias and Fairness in Technology</a:t>
            </a:r>
            <a:br>
              <a:rPr lang="en-US" b="1" dirty="0"/>
            </a:br>
            <a:endParaRPr lang="en-IN" dirty="0"/>
          </a:p>
        </p:txBody>
      </p:sp>
      <p:sp>
        <p:nvSpPr>
          <p:cNvPr id="3" name="Content Placeholder 2">
            <a:extLst>
              <a:ext uri="{FF2B5EF4-FFF2-40B4-BE49-F238E27FC236}">
                <a16:creationId xmlns:a16="http://schemas.microsoft.com/office/drawing/2014/main" id="{B0E3575F-F60B-1F1C-7504-36F27C9043D0}"/>
              </a:ext>
            </a:extLst>
          </p:cNvPr>
          <p:cNvSpPr>
            <a:spLocks noGrp="1"/>
          </p:cNvSpPr>
          <p:nvPr>
            <p:ph idx="1"/>
          </p:nvPr>
        </p:nvSpPr>
        <p:spPr>
          <a:xfrm>
            <a:off x="1228003" y="1038683"/>
            <a:ext cx="8946541" cy="4195481"/>
          </a:xfrm>
        </p:spPr>
        <p:txBody>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Algorithmic Bias</a:t>
            </a:r>
            <a:r>
              <a:rPr lang="en-US" sz="1800" dirty="0">
                <a:latin typeface="Times New Roman" panose="02020603050405020304" pitchFamily="18" charset="0"/>
                <a:cs typeface="Times New Roman" panose="02020603050405020304" pitchFamily="18" charset="0"/>
              </a:rPr>
              <a:t>: Ethical issues related to biases embedded in algorithms and artificial intelligence systems, which can lead to unfair treatment or discrimination based on race, gender, socioeconomic status, or other factors.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Equity and Inclusivity</a:t>
            </a:r>
            <a:r>
              <a:rPr lang="en-US" sz="1800" dirty="0">
                <a:latin typeface="Times New Roman" panose="02020603050405020304" pitchFamily="18" charset="0"/>
                <a:cs typeface="Times New Roman" panose="02020603050405020304" pitchFamily="18" charset="0"/>
              </a:rPr>
              <a:t>: Ensuring that technology is developed and used in ways that promote fairness and do not exacerbate existing inequalities or create new forms of discrimination</a:t>
            </a:r>
            <a:r>
              <a:rPr lang="en-US" dirty="0"/>
              <a:t>.</a:t>
            </a:r>
          </a:p>
          <a:p>
            <a:endParaRPr lang="en-IN" dirty="0"/>
          </a:p>
        </p:txBody>
      </p:sp>
    </p:spTree>
    <p:extLst>
      <p:ext uri="{BB962C8B-B14F-4D97-AF65-F5344CB8AC3E}">
        <p14:creationId xmlns:p14="http://schemas.microsoft.com/office/powerpoint/2010/main" val="2493093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36C46-620F-3251-B55B-6E401AD71C68}"/>
              </a:ext>
            </a:extLst>
          </p:cNvPr>
          <p:cNvSpPr>
            <a:spLocks noGrp="1"/>
          </p:cNvSpPr>
          <p:nvPr>
            <p:ph type="title"/>
          </p:nvPr>
        </p:nvSpPr>
        <p:spPr>
          <a:xfrm>
            <a:off x="176645" y="359200"/>
            <a:ext cx="9404723" cy="1400530"/>
          </a:xfrm>
        </p:spPr>
        <p:txBody>
          <a:bodyPr/>
          <a:lstStyle/>
          <a:p>
            <a:r>
              <a:rPr lang="en-US" sz="3300" dirty="0">
                <a:latin typeface="Times New Roman" panose="02020603050405020304" pitchFamily="18" charset="0"/>
                <a:cs typeface="Times New Roman" panose="02020603050405020304" pitchFamily="18" charset="0"/>
              </a:rPr>
              <a:t>Job Displacement and Economic Impact</a:t>
            </a:r>
            <a:endParaRPr lang="en-IN" sz="33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D72DE57-5256-4F7C-A5CB-FAF9773AAAE6}"/>
              </a:ext>
            </a:extLst>
          </p:cNvPr>
          <p:cNvSpPr>
            <a:spLocks noGrp="1"/>
          </p:cNvSpPr>
          <p:nvPr>
            <p:ph idx="1"/>
          </p:nvPr>
        </p:nvSpPr>
        <p:spPr>
          <a:xfrm>
            <a:off x="634827" y="1144222"/>
            <a:ext cx="8946541" cy="4195481"/>
          </a:xfrm>
        </p:spPr>
        <p:txBody>
          <a:bodyPr/>
          <a:lstStyle/>
          <a:p>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Automation and Employment</a:t>
            </a:r>
            <a:r>
              <a:rPr lang="en-US" sz="1800" dirty="0">
                <a:latin typeface="Times New Roman" panose="02020603050405020304" pitchFamily="18" charset="0"/>
                <a:cs typeface="Times New Roman" panose="02020603050405020304" pitchFamily="18" charset="0"/>
              </a:rPr>
              <a:t>: Ethical concerns about the impact of automation and advanced computing on job displacement and the future of work. Includes discussions on how to support affected workers and manage transitions.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Economic Inequality</a:t>
            </a:r>
            <a:r>
              <a:rPr lang="en-US" sz="1800" dirty="0">
                <a:latin typeface="Times New Roman" panose="02020603050405020304" pitchFamily="18" charset="0"/>
                <a:cs typeface="Times New Roman" panose="02020603050405020304" pitchFamily="18" charset="0"/>
              </a:rPr>
              <a:t>: The role of technology in widening the gap between different socioeconomic groups and regions, and strategies for addressing these disparities.</a:t>
            </a:r>
          </a:p>
          <a:p>
            <a:endParaRPr lang="en-IN" dirty="0"/>
          </a:p>
        </p:txBody>
      </p:sp>
    </p:spTree>
    <p:extLst>
      <p:ext uri="{BB962C8B-B14F-4D97-AF65-F5344CB8AC3E}">
        <p14:creationId xmlns:p14="http://schemas.microsoft.com/office/powerpoint/2010/main" val="1773612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58CAA-3F32-6BC9-3996-CB2DB0E5B363}"/>
              </a:ext>
            </a:extLst>
          </p:cNvPr>
          <p:cNvSpPr>
            <a:spLocks noGrp="1"/>
          </p:cNvSpPr>
          <p:nvPr>
            <p:ph type="title"/>
          </p:nvPr>
        </p:nvSpPr>
        <p:spPr>
          <a:xfrm>
            <a:off x="375947" y="286464"/>
            <a:ext cx="9404723" cy="1400530"/>
          </a:xfrm>
        </p:spPr>
        <p:txBody>
          <a:bodyPr/>
          <a:lstStyle/>
          <a:p>
            <a:r>
              <a:rPr lang="en-IN" sz="3300" dirty="0">
                <a:latin typeface="Times New Roman" panose="02020603050405020304" pitchFamily="18" charset="0"/>
                <a:cs typeface="Times New Roman" panose="02020603050405020304" pitchFamily="18" charset="0"/>
              </a:rPr>
              <a:t>Environmental Impact</a:t>
            </a:r>
          </a:p>
        </p:txBody>
      </p:sp>
      <p:sp>
        <p:nvSpPr>
          <p:cNvPr id="3" name="Content Placeholder 2">
            <a:extLst>
              <a:ext uri="{FF2B5EF4-FFF2-40B4-BE49-F238E27FC236}">
                <a16:creationId xmlns:a16="http://schemas.microsoft.com/office/drawing/2014/main" id="{6EF5928B-6237-E577-C0BE-B872B83D11E3}"/>
              </a:ext>
            </a:extLst>
          </p:cNvPr>
          <p:cNvSpPr>
            <a:spLocks noGrp="1"/>
          </p:cNvSpPr>
          <p:nvPr>
            <p:ph idx="1"/>
          </p:nvPr>
        </p:nvSpPr>
        <p:spPr>
          <a:xfrm>
            <a:off x="1279958" y="986729"/>
            <a:ext cx="8946541" cy="4195481"/>
          </a:xfrm>
        </p:spPr>
        <p:txBody>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E-Waste</a:t>
            </a:r>
            <a:r>
              <a:rPr lang="en-US" sz="1800" dirty="0">
                <a:latin typeface="Times New Roman" panose="02020603050405020304" pitchFamily="18" charset="0"/>
                <a:cs typeface="Times New Roman" panose="02020603050405020304" pitchFamily="18" charset="0"/>
              </a:rPr>
              <a:t>: Ethical issues related to the disposal and recycling of electronic waste, including the environmental and health impacts of improper handling and the responsibility of companies to manage e-waste.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Consumption</a:t>
            </a:r>
            <a:r>
              <a:rPr lang="en-US" sz="1800" dirty="0">
                <a:latin typeface="Times New Roman" panose="02020603050405020304" pitchFamily="18" charset="0"/>
                <a:cs typeface="Times New Roman" panose="02020603050405020304" pitchFamily="18" charset="0"/>
              </a:rPr>
              <a:t>: The environmental costs associated with the production and operation of computing technologies, including energy consumption and the use of rare materials.</a:t>
            </a:r>
          </a:p>
          <a:p>
            <a:pPr marL="0" indent="0">
              <a:buNone/>
            </a:pPr>
            <a:endParaRPr lang="en-IN" dirty="0"/>
          </a:p>
        </p:txBody>
      </p:sp>
    </p:spTree>
    <p:extLst>
      <p:ext uri="{BB962C8B-B14F-4D97-AF65-F5344CB8AC3E}">
        <p14:creationId xmlns:p14="http://schemas.microsoft.com/office/powerpoint/2010/main" val="936787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9952E-4883-EF3C-47CA-731ADA24035A}"/>
              </a:ext>
            </a:extLst>
          </p:cNvPr>
          <p:cNvSpPr>
            <a:spLocks noGrp="1"/>
          </p:cNvSpPr>
          <p:nvPr>
            <p:ph type="title"/>
          </p:nvPr>
        </p:nvSpPr>
        <p:spPr>
          <a:xfrm>
            <a:off x="147348" y="120209"/>
            <a:ext cx="9404723" cy="1400530"/>
          </a:xfrm>
        </p:spPr>
        <p:txBody>
          <a:bodyPr/>
          <a:lstStyle/>
          <a:p>
            <a:r>
              <a:rPr lang="en-IN" dirty="0"/>
              <a:t>Software Details</a:t>
            </a:r>
          </a:p>
        </p:txBody>
      </p:sp>
      <p:sp>
        <p:nvSpPr>
          <p:cNvPr id="3" name="Content Placeholder 2">
            <a:extLst>
              <a:ext uri="{FF2B5EF4-FFF2-40B4-BE49-F238E27FC236}">
                <a16:creationId xmlns:a16="http://schemas.microsoft.com/office/drawing/2014/main" id="{71D2783F-968B-668A-9C13-652CF064480F}"/>
              </a:ext>
            </a:extLst>
          </p:cNvPr>
          <p:cNvSpPr>
            <a:spLocks noGrp="1"/>
          </p:cNvSpPr>
          <p:nvPr>
            <p:ph idx="1"/>
          </p:nvPr>
        </p:nvSpPr>
        <p:spPr>
          <a:xfrm>
            <a:off x="947448" y="1331259"/>
            <a:ext cx="8946541" cy="4195481"/>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8125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F7D9-F51C-072B-D5FF-166C42487452}"/>
              </a:ext>
            </a:extLst>
          </p:cNvPr>
          <p:cNvSpPr>
            <a:spLocks noGrp="1"/>
          </p:cNvSpPr>
          <p:nvPr>
            <p:ph type="title"/>
          </p:nvPr>
        </p:nvSpPr>
        <p:spPr>
          <a:xfrm>
            <a:off x="178520" y="109818"/>
            <a:ext cx="9404723" cy="1400530"/>
          </a:xfrm>
        </p:spPr>
        <p:txBody>
          <a:bodyPr/>
          <a:lstStyle/>
          <a:p>
            <a:r>
              <a:rPr lang="en-IN" dirty="0"/>
              <a:t>Front End</a:t>
            </a:r>
          </a:p>
        </p:txBody>
      </p:sp>
      <p:sp>
        <p:nvSpPr>
          <p:cNvPr id="3" name="Content Placeholder 2">
            <a:extLst>
              <a:ext uri="{FF2B5EF4-FFF2-40B4-BE49-F238E27FC236}">
                <a16:creationId xmlns:a16="http://schemas.microsoft.com/office/drawing/2014/main" id="{C941A7DE-F02C-18DD-DE82-2698B2F77229}"/>
              </a:ext>
            </a:extLst>
          </p:cNvPr>
          <p:cNvSpPr>
            <a:spLocks noGrp="1"/>
          </p:cNvSpPr>
          <p:nvPr>
            <p:ph idx="1"/>
          </p:nvPr>
        </p:nvSpPr>
        <p:spPr>
          <a:xfrm>
            <a:off x="989012" y="1065781"/>
            <a:ext cx="9931833" cy="4929774"/>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844472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16A5-17C3-BD93-6B2E-63F60E90D26C}"/>
              </a:ext>
            </a:extLst>
          </p:cNvPr>
          <p:cNvSpPr>
            <a:spLocks noGrp="1"/>
          </p:cNvSpPr>
          <p:nvPr>
            <p:ph type="title"/>
          </p:nvPr>
        </p:nvSpPr>
        <p:spPr>
          <a:xfrm>
            <a:off x="220084" y="151381"/>
            <a:ext cx="9404723" cy="1400530"/>
          </a:xfrm>
        </p:spPr>
        <p:txBody>
          <a:bodyPr/>
          <a:lstStyle/>
          <a:p>
            <a:r>
              <a:rPr lang="en-IN" dirty="0"/>
              <a:t>Database</a:t>
            </a:r>
          </a:p>
        </p:txBody>
      </p:sp>
      <p:sp>
        <p:nvSpPr>
          <p:cNvPr id="3" name="Content Placeholder 2">
            <a:extLst>
              <a:ext uri="{FF2B5EF4-FFF2-40B4-BE49-F238E27FC236}">
                <a16:creationId xmlns:a16="http://schemas.microsoft.com/office/drawing/2014/main" id="{64B6897A-E4AE-91CE-27B5-556C48263953}"/>
              </a:ext>
            </a:extLst>
          </p:cNvPr>
          <p:cNvSpPr>
            <a:spLocks noGrp="1"/>
          </p:cNvSpPr>
          <p:nvPr>
            <p:ph idx="1"/>
          </p:nvPr>
        </p:nvSpPr>
        <p:spPr>
          <a:xfrm>
            <a:off x="926666" y="1180081"/>
            <a:ext cx="10451379" cy="5127201"/>
          </a:xfrm>
        </p:spPr>
        <p:txBody>
          <a:bodyPr>
            <a:normAutofit lnSpcReduction="10000"/>
          </a:bodyPr>
          <a:lstStyle/>
          <a:p>
            <a:pPr algn="just">
              <a:lnSpc>
                <a:spcPct val="160000"/>
              </a:lnSpc>
            </a:pPr>
            <a:r>
              <a:rPr lang="en-US" sz="19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endParaRPr lang="en-IN" sz="1900" dirty="0">
              <a:latin typeface="Times New Roman" panose="02020603050405020304" pitchFamily="18" charset="0"/>
              <a:cs typeface="Times New Roman" panose="02020603050405020304" pitchFamily="18" charset="0"/>
            </a:endParaRPr>
          </a:p>
          <a:p>
            <a:pPr algn="just">
              <a:lnSpc>
                <a:spcPct val="160000"/>
              </a:lnSpc>
            </a:pPr>
            <a:r>
              <a:rPr lang="en-US" sz="19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endParaRPr lang="en-US" sz="1900" dirty="0">
              <a:latin typeface="Times New Roman" panose="02020603050405020304" pitchFamily="18" charset="0"/>
              <a:cs typeface="Times New Roman" panose="02020603050405020304" pitchFamily="18" charset="0"/>
            </a:endParaRPr>
          </a:p>
          <a:p>
            <a:pPr algn="just">
              <a:lnSpc>
                <a:spcPct val="160000"/>
              </a:lnSpc>
            </a:pPr>
            <a:r>
              <a:rPr lang="en-US" sz="19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2345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7F2FB-64A8-1C71-EF91-94625F5B6925}"/>
              </a:ext>
            </a:extLst>
          </p:cNvPr>
          <p:cNvSpPr>
            <a:spLocks noGrp="1"/>
          </p:cNvSpPr>
          <p:nvPr>
            <p:ph type="title"/>
          </p:nvPr>
        </p:nvSpPr>
        <p:spPr>
          <a:xfrm>
            <a:off x="116174" y="89036"/>
            <a:ext cx="9404723" cy="1400530"/>
          </a:xfrm>
        </p:spPr>
        <p:txBody>
          <a:bodyPr/>
          <a:lstStyle/>
          <a:p>
            <a:r>
              <a:rPr lang="en-IN" dirty="0"/>
              <a:t>Cloud Web Server</a:t>
            </a:r>
          </a:p>
        </p:txBody>
      </p:sp>
      <p:sp>
        <p:nvSpPr>
          <p:cNvPr id="3" name="Content Placeholder 2">
            <a:extLst>
              <a:ext uri="{FF2B5EF4-FFF2-40B4-BE49-F238E27FC236}">
                <a16:creationId xmlns:a16="http://schemas.microsoft.com/office/drawing/2014/main" id="{77365791-D9E2-9EFF-5708-EFACAD0DB387}"/>
              </a:ext>
            </a:extLst>
          </p:cNvPr>
          <p:cNvSpPr>
            <a:spLocks noGrp="1"/>
          </p:cNvSpPr>
          <p:nvPr>
            <p:ph idx="1"/>
          </p:nvPr>
        </p:nvSpPr>
        <p:spPr>
          <a:xfrm>
            <a:off x="862446" y="1169691"/>
            <a:ext cx="10193482" cy="5231109"/>
          </a:xfrm>
        </p:spPr>
        <p:txBody>
          <a:bodyPr>
            <a:normAutofit fontScale="92500" lnSpcReduction="10000"/>
          </a:bodyPr>
          <a:lstStyle/>
          <a:p>
            <a:pPr algn="just">
              <a:lnSpc>
                <a:spcPct val="160000"/>
              </a:lnSpc>
            </a:pPr>
            <a:r>
              <a:rPr lang="en-US" sz="19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endParaRPr lang="en-US" sz="1900" dirty="0">
              <a:latin typeface="Times New Roman" panose="02020603050405020304" pitchFamily="18" charset="0"/>
              <a:cs typeface="Times New Roman" panose="02020603050405020304" pitchFamily="18" charset="0"/>
            </a:endParaRPr>
          </a:p>
          <a:p>
            <a:pPr algn="just">
              <a:lnSpc>
                <a:spcPct val="160000"/>
              </a:lnSpc>
            </a:pPr>
            <a:r>
              <a:rPr lang="en-US" sz="19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endParaRPr lang="en-US" sz="1900" dirty="0">
              <a:latin typeface="Times New Roman" panose="02020603050405020304" pitchFamily="18" charset="0"/>
              <a:cs typeface="Times New Roman" panose="02020603050405020304" pitchFamily="18" charset="0"/>
            </a:endParaRPr>
          </a:p>
          <a:p>
            <a:pPr algn="just">
              <a:lnSpc>
                <a:spcPct val="160000"/>
              </a:lnSpc>
            </a:pPr>
            <a:r>
              <a:rPr lang="en-US" sz="19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90169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709D8-2975-CD60-A0F5-6612463EC2A4}"/>
              </a:ext>
            </a:extLst>
          </p:cNvPr>
          <p:cNvSpPr>
            <a:spLocks noGrp="1"/>
          </p:cNvSpPr>
          <p:nvPr>
            <p:ph type="title"/>
          </p:nvPr>
        </p:nvSpPr>
        <p:spPr>
          <a:xfrm>
            <a:off x="323993" y="213727"/>
            <a:ext cx="9404723" cy="140053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B0E4860-4484-2450-0836-640136843020}"/>
              </a:ext>
            </a:extLst>
          </p:cNvPr>
          <p:cNvSpPr>
            <a:spLocks noGrp="1"/>
          </p:cNvSpPr>
          <p:nvPr>
            <p:ph idx="1"/>
          </p:nvPr>
        </p:nvSpPr>
        <p:spPr>
          <a:xfrm>
            <a:off x="1290349" y="1331259"/>
            <a:ext cx="8946541" cy="4195481"/>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pPr marL="0" indent="0">
              <a:buNone/>
            </a:pPr>
            <a:endParaRPr lang="en-IN" dirty="0"/>
          </a:p>
        </p:txBody>
      </p:sp>
    </p:spTree>
    <p:extLst>
      <p:ext uri="{BB962C8B-B14F-4D97-AF65-F5344CB8AC3E}">
        <p14:creationId xmlns:p14="http://schemas.microsoft.com/office/powerpoint/2010/main" val="2826458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487A4-AAEF-4FE7-362B-3BCFC15F4967}"/>
              </a:ext>
            </a:extLst>
          </p:cNvPr>
          <p:cNvSpPr>
            <a:spLocks noGrp="1"/>
          </p:cNvSpPr>
          <p:nvPr>
            <p:ph type="title"/>
          </p:nvPr>
        </p:nvSpPr>
        <p:spPr>
          <a:xfrm>
            <a:off x="344774" y="224118"/>
            <a:ext cx="9404723" cy="140053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1D8644D8-5700-1CD1-51BD-039D93C8C130}"/>
              </a:ext>
            </a:extLst>
          </p:cNvPr>
          <p:cNvSpPr>
            <a:spLocks noGrp="1"/>
          </p:cNvSpPr>
          <p:nvPr>
            <p:ph idx="1"/>
          </p:nvPr>
        </p:nvSpPr>
        <p:spPr>
          <a:xfrm>
            <a:off x="1311130" y="1252818"/>
            <a:ext cx="8946541" cy="4195481"/>
          </a:xfrm>
        </p:spPr>
        <p:txBody>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918286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3E5F4-00F4-DCE4-02D8-B033B7F101E1}"/>
              </a:ext>
            </a:extLst>
          </p:cNvPr>
          <p:cNvSpPr>
            <a:spLocks noGrp="1"/>
          </p:cNvSpPr>
          <p:nvPr>
            <p:ph type="title"/>
          </p:nvPr>
        </p:nvSpPr>
        <p:spPr>
          <a:xfrm>
            <a:off x="188911" y="224118"/>
            <a:ext cx="9404723" cy="140053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3FEA45DC-3B3E-551E-BB00-B897A3732D08}"/>
              </a:ext>
            </a:extLst>
          </p:cNvPr>
          <p:cNvSpPr>
            <a:spLocks noGrp="1"/>
          </p:cNvSpPr>
          <p:nvPr>
            <p:ph idx="1"/>
          </p:nvPr>
        </p:nvSpPr>
        <p:spPr>
          <a:xfrm>
            <a:off x="1217612" y="1331259"/>
            <a:ext cx="8946541" cy="4195481"/>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paper investigates ethical issues in computers as an instrument of technology growth by highlighting basic concepts, common examples, and various applications of computer ethics.</a:t>
            </a:r>
          </a:p>
          <a:p>
            <a:pPr algn="just">
              <a:lnSpc>
                <a:spcPct val="150000"/>
              </a:lnSpc>
            </a:pPr>
            <a:r>
              <a:rPr lang="en-US" dirty="0">
                <a:latin typeface="Times New Roman" panose="02020603050405020304" pitchFamily="18" charset="0"/>
                <a:cs typeface="Times New Roman" panose="02020603050405020304" pitchFamily="18" charset="0"/>
              </a:rPr>
              <a:t> The need for ethical standards among computer professions was discussed as a major tool for good software development and services. </a:t>
            </a:r>
          </a:p>
          <a:p>
            <a:pPr algn="just">
              <a:lnSpc>
                <a:spcPct val="150000"/>
              </a:lnSpc>
            </a:pPr>
            <a:r>
              <a:rPr lang="en-US" dirty="0">
                <a:latin typeface="Times New Roman" panose="02020603050405020304" pitchFamily="18" charset="0"/>
                <a:cs typeface="Times New Roman" panose="02020603050405020304" pitchFamily="18" charset="0"/>
              </a:rPr>
              <a:t>Survey of opinion from computer and other technology related fields showed that computer ethics has really contributed to advancement in all spheres of technology.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90402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44</TotalTime>
  <Words>2181</Words>
  <Application>Microsoft Office PowerPoint</Application>
  <PresentationFormat>Widescreen</PresentationFormat>
  <Paragraphs>104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ETHICAL ISSUES IN COMPUTER AS AN INSTUMENT TO                                 TECHNOLOGY GROWTH</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Privacy and Data Security</vt:lpstr>
      <vt:lpstr>Bias and Fairness in Technology </vt:lpstr>
      <vt:lpstr>Job Displacement and Economic Impact</vt:lpstr>
      <vt:lpstr>Environmental Impact</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2024-08-15T15:02:47Z</dcterms:created>
  <dcterms:modified xsi:type="dcterms:W3CDTF">2024-08-15T15:47:17Z</dcterms:modified>
</cp:coreProperties>
</file>