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sldIdLst>
    <p:sldId id="256" r:id="rId2"/>
    <p:sldId id="262" r:id="rId3"/>
    <p:sldId id="257" r:id="rId4"/>
    <p:sldId id="258" r:id="rId5"/>
    <p:sldId id="259" r:id="rId6"/>
    <p:sldId id="260" r:id="rId7"/>
    <p:sldId id="261" r:id="rId8"/>
    <p:sldId id="263" r:id="rId9"/>
    <p:sldId id="264" r:id="rId10"/>
    <p:sldId id="265" r:id="rId11"/>
    <p:sldId id="266" r:id="rId12"/>
    <p:sldId id="275" r:id="rId13"/>
    <p:sldId id="276" r:id="rId14"/>
    <p:sldId id="278" r:id="rId15"/>
    <p:sldId id="277" r:id="rId16"/>
    <p:sldId id="279" r:id="rId17"/>
    <p:sldId id="267" r:id="rId18"/>
    <p:sldId id="268" r:id="rId19"/>
    <p:sldId id="269" r:id="rId20"/>
    <p:sldId id="270" r:id="rId21"/>
    <p:sldId id="271" r:id="rId22"/>
    <p:sldId id="272"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DC537F6-D584-49B1-9CDD-196A058CB9EC}"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F52214-BB34-4A07-AA58-E1D2780E1788}"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3452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C537F6-D584-49B1-9CDD-196A058CB9EC}"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F52214-BB34-4A07-AA58-E1D2780E1788}" type="slidenum">
              <a:rPr lang="en-IN" smtClean="0"/>
              <a:t>‹#›</a:t>
            </a:fld>
            <a:endParaRPr lang="en-IN"/>
          </a:p>
        </p:txBody>
      </p:sp>
    </p:spTree>
    <p:extLst>
      <p:ext uri="{BB962C8B-B14F-4D97-AF65-F5344CB8AC3E}">
        <p14:creationId xmlns:p14="http://schemas.microsoft.com/office/powerpoint/2010/main" val="1151969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C537F6-D584-49B1-9CDD-196A058CB9EC}"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F52214-BB34-4A07-AA58-E1D2780E1788}"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79904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C537F6-D584-49B1-9CDD-196A058CB9EC}" type="datetimeFigureOut">
              <a:rPr lang="en-IN" smtClean="0"/>
              <a:t>18-08-2024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CF52214-BB34-4A07-AA58-E1D2780E1788}" type="slidenum">
              <a:rPr lang="en-IN" smtClean="0"/>
              <a:t>‹#›</a:t>
            </a:fld>
            <a:endParaRPr lang="en-IN"/>
          </a:p>
        </p:txBody>
      </p:sp>
    </p:spTree>
    <p:extLst>
      <p:ext uri="{BB962C8B-B14F-4D97-AF65-F5344CB8AC3E}">
        <p14:creationId xmlns:p14="http://schemas.microsoft.com/office/powerpoint/2010/main" val="2548335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C537F6-D584-49B1-9CDD-196A058CB9EC}" type="datetimeFigureOut">
              <a:rPr lang="en-IN" smtClean="0"/>
              <a:t>18-08-2024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CF52214-BB34-4A07-AA58-E1D2780E1788}" type="slidenum">
              <a:rPr lang="en-IN" smtClean="0"/>
              <a:t>‹#›</a:t>
            </a:fld>
            <a:endParaRPr lang="en-IN"/>
          </a:p>
        </p:txBody>
      </p:sp>
    </p:spTree>
    <p:extLst>
      <p:ext uri="{BB962C8B-B14F-4D97-AF65-F5344CB8AC3E}">
        <p14:creationId xmlns:p14="http://schemas.microsoft.com/office/powerpoint/2010/main" val="29214550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C537F6-D584-49B1-9CDD-196A058CB9EC}" type="datetimeFigureOut">
              <a:rPr lang="en-IN" smtClean="0"/>
              <a:t>18-08-2024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CF52214-BB34-4A07-AA58-E1D2780E1788}" type="slidenum">
              <a:rPr lang="en-IN" smtClean="0"/>
              <a:t>‹#›</a:t>
            </a:fld>
            <a:endParaRPr lang="en-IN"/>
          </a:p>
        </p:txBody>
      </p:sp>
    </p:spTree>
    <p:extLst>
      <p:ext uri="{BB962C8B-B14F-4D97-AF65-F5344CB8AC3E}">
        <p14:creationId xmlns:p14="http://schemas.microsoft.com/office/powerpoint/2010/main" val="3108453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DC537F6-D584-49B1-9CDD-196A058CB9EC}" type="datetimeFigureOut">
              <a:rPr lang="en-IN" smtClean="0"/>
              <a:t>18-08-2024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7CF52214-BB34-4A07-AA58-E1D2780E1788}" type="slidenum">
              <a:rPr lang="en-IN" smtClean="0"/>
              <a:t>‹#›</a:t>
            </a:fld>
            <a:endParaRPr lang="en-IN"/>
          </a:p>
        </p:txBody>
      </p:sp>
    </p:spTree>
    <p:extLst>
      <p:ext uri="{BB962C8B-B14F-4D97-AF65-F5344CB8AC3E}">
        <p14:creationId xmlns:p14="http://schemas.microsoft.com/office/powerpoint/2010/main" val="27251499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DC537F6-D584-49B1-9CDD-196A058CB9EC}" type="datetimeFigureOut">
              <a:rPr lang="en-IN" smtClean="0"/>
              <a:t>18-08-2024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CF52214-BB34-4A07-AA58-E1D2780E1788}" type="slidenum">
              <a:rPr lang="en-IN" smtClean="0"/>
              <a:t>‹#›</a:t>
            </a:fld>
            <a:endParaRPr lang="en-IN"/>
          </a:p>
        </p:txBody>
      </p:sp>
    </p:spTree>
    <p:extLst>
      <p:ext uri="{BB962C8B-B14F-4D97-AF65-F5344CB8AC3E}">
        <p14:creationId xmlns:p14="http://schemas.microsoft.com/office/powerpoint/2010/main" val="13724975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C537F6-D584-49B1-9CDD-196A058CB9EC}" type="datetimeFigureOut">
              <a:rPr lang="en-IN" smtClean="0"/>
              <a:t>18-08-2024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CF52214-BB34-4A07-AA58-E1D2780E1788}" type="slidenum">
              <a:rPr lang="en-IN" smtClean="0"/>
              <a:t>‹#›</a:t>
            </a:fld>
            <a:endParaRPr lang="en-IN"/>
          </a:p>
        </p:txBody>
      </p:sp>
    </p:spTree>
    <p:extLst>
      <p:ext uri="{BB962C8B-B14F-4D97-AF65-F5344CB8AC3E}">
        <p14:creationId xmlns:p14="http://schemas.microsoft.com/office/powerpoint/2010/main" val="1714761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C537F6-D584-49B1-9CDD-196A058CB9EC}"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F52214-BB34-4A07-AA58-E1D2780E1788}" type="slidenum">
              <a:rPr lang="en-IN" smtClean="0"/>
              <a:t>‹#›</a:t>
            </a:fld>
            <a:endParaRPr lang="en-IN"/>
          </a:p>
        </p:txBody>
      </p:sp>
    </p:spTree>
    <p:extLst>
      <p:ext uri="{BB962C8B-B14F-4D97-AF65-F5344CB8AC3E}">
        <p14:creationId xmlns:p14="http://schemas.microsoft.com/office/powerpoint/2010/main" val="4281447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C537F6-D584-49B1-9CDD-196A058CB9EC}"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CF52214-BB34-4A07-AA58-E1D2780E1788}" type="slidenum">
              <a:rPr lang="en-IN" smtClean="0"/>
              <a:t>‹#›</a:t>
            </a:fld>
            <a:endParaRPr lang="en-IN"/>
          </a:p>
        </p:txBody>
      </p:sp>
    </p:spTree>
    <p:extLst>
      <p:ext uri="{BB962C8B-B14F-4D97-AF65-F5344CB8AC3E}">
        <p14:creationId xmlns:p14="http://schemas.microsoft.com/office/powerpoint/2010/main" val="3601942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DC537F6-D584-49B1-9CDD-196A058CB9EC}" type="datetimeFigureOut">
              <a:rPr lang="en-IN" smtClean="0"/>
              <a:t>18-08-2024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CF52214-BB34-4A07-AA58-E1D2780E1788}"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6226643"/>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49E0357-F473-D70F-63DE-1BA1380D79A3}"/>
              </a:ext>
            </a:extLst>
          </p:cNvPr>
          <p:cNvSpPr txBox="1"/>
          <p:nvPr/>
        </p:nvSpPr>
        <p:spPr>
          <a:xfrm>
            <a:off x="3048866" y="2503470"/>
            <a:ext cx="6094268" cy="800860"/>
          </a:xfrm>
          <a:prstGeom prst="rect">
            <a:avLst/>
          </a:prstGeom>
          <a:noFill/>
        </p:spPr>
        <p:txBody>
          <a:bodyPr wrap="square">
            <a:spAutoFit/>
          </a:bodyPr>
          <a:lstStyle/>
          <a:p>
            <a:pPr lvl="0">
              <a:lnSpc>
                <a:spcPct val="107000"/>
              </a:lnSpc>
              <a:spcAft>
                <a:spcPts val="800"/>
              </a:spcAft>
            </a:pPr>
            <a:r>
              <a:rPr lang="en-IN" sz="2200" kern="100" dirty="0">
                <a:effectLst/>
                <a:latin typeface="Calibri" panose="020F0502020204030204" pitchFamily="34" charset="0"/>
                <a:ea typeface="Calibri" panose="020F0502020204030204" pitchFamily="34" charset="0"/>
                <a:cs typeface="Times New Roman" panose="02020603050405020304" pitchFamily="18" charset="0"/>
              </a:rPr>
              <a:t>DESIGN AND IMPLEMENTATION OF PDF TO AUDIO SYSTEM</a:t>
            </a:r>
          </a:p>
        </p:txBody>
      </p:sp>
    </p:spTree>
    <p:extLst>
      <p:ext uri="{BB962C8B-B14F-4D97-AF65-F5344CB8AC3E}">
        <p14:creationId xmlns:p14="http://schemas.microsoft.com/office/powerpoint/2010/main" val="31882601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201D7-D882-64E9-BC7B-A09DB0E460EA}"/>
              </a:ext>
            </a:extLst>
          </p:cNvPr>
          <p:cNvSpPr>
            <a:spLocks noGrp="1"/>
          </p:cNvSpPr>
          <p:nvPr>
            <p:ph type="title" idx="4294967295"/>
          </p:nvPr>
        </p:nvSpPr>
        <p:spPr>
          <a:xfrm>
            <a:off x="107373" y="-460375"/>
            <a:ext cx="10058400" cy="144938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33A5B7D6-B43E-393A-71A8-2A79BA01EC50}"/>
              </a:ext>
            </a:extLst>
          </p:cNvPr>
          <p:cNvSpPr>
            <a:spLocks noGrp="1"/>
          </p:cNvSpPr>
          <p:nvPr>
            <p:ph idx="4294967295"/>
          </p:nvPr>
        </p:nvSpPr>
        <p:spPr>
          <a:xfrm>
            <a:off x="813954" y="1285154"/>
            <a:ext cx="10058400" cy="4022725"/>
          </a:xfrm>
        </p:spPr>
        <p:txBody>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PDF to Audio Converter project provides an alternative was to access the PDF books for blind, lazy, readers and others.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Using this PDF to Audio Converter the user will be able to listen to his\her favorite PDF and can do their daily routine.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application can be used to read any PDF which has page numbers. The following application can be used to convert text from PDF to audio using Python predefined libraries.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08794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67C0C-4059-02B9-2C20-B4442BAA5043}"/>
              </a:ext>
            </a:extLst>
          </p:cNvPr>
          <p:cNvSpPr>
            <a:spLocks noGrp="1"/>
          </p:cNvSpPr>
          <p:nvPr>
            <p:ph type="title" idx="4294967295"/>
          </p:nvPr>
        </p:nvSpPr>
        <p:spPr>
          <a:xfrm>
            <a:off x="55418" y="-460375"/>
            <a:ext cx="10058400" cy="1449387"/>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EBA95F84-F015-56B1-B3FA-BE59E8104C35}"/>
              </a:ext>
            </a:extLst>
          </p:cNvPr>
          <p:cNvSpPr>
            <a:spLocks noGrp="1"/>
          </p:cNvSpPr>
          <p:nvPr>
            <p:ph idx="4294967295"/>
          </p:nvPr>
        </p:nvSpPr>
        <p:spPr>
          <a:xfrm>
            <a:off x="477982" y="1233199"/>
            <a:ext cx="10661073" cy="4793528"/>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the current generation students, researchers, authors don’t find time to read a book on an electronic device as that might strain their eyes and might face other issues (headache, itchiness in eye). So, to overcome those problems I have designed an application which extracts the text from selected PDF and read out to the user.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designing and implementing a PDF-to-audio system is to significantly enhance accessibility and usability for users who face challenges with traditional reading methods. The system aims to provide a seamless conversion of text from PDF documents into clear, natural-sounding audio, thereby enabling individuals with visual impairments, dyslexia, or other reading difficulties to access and comprehend written content effortlessly.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 achieve this, the system must ensure high accuracy in text extraction, handling various PDF formats and layouts with precision. Additionally, it must incorporate a Text-to-Speech (TTS) engine that delivers high-quality, customizable audio output, offering multiple voices and adjustable reading speeds to cater to diverse user preferences.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45345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B6A5D-772E-C244-1A55-07571EACB850}"/>
              </a:ext>
            </a:extLst>
          </p:cNvPr>
          <p:cNvSpPr>
            <a:spLocks noGrp="1"/>
          </p:cNvSpPr>
          <p:nvPr>
            <p:ph type="title" idx="4294967295"/>
          </p:nvPr>
        </p:nvSpPr>
        <p:spPr>
          <a:xfrm>
            <a:off x="86591" y="-460375"/>
            <a:ext cx="10058400" cy="144938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006F5C46-C4FD-434E-DCB0-B2AEFA8FDE58}"/>
              </a:ext>
            </a:extLst>
          </p:cNvPr>
          <p:cNvSpPr>
            <a:spLocks noGrp="1"/>
          </p:cNvSpPr>
          <p:nvPr>
            <p:ph idx="4294967295"/>
          </p:nvPr>
        </p:nvSpPr>
        <p:spPr>
          <a:xfrm>
            <a:off x="720436" y="1191636"/>
            <a:ext cx="9275619" cy="4492191"/>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Blind and Dyslexic people would find it difficult to read, to support those people different computer solutions have provided many alternative ways to convert text to audio. [1]. Readings of a book are stored on tapes.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consortium and standardized in 2002 by the National Information Standards Organization (NISO). The DTB standard describes how multimedia information, such as audio files, text files and images, are composed to create an audio book.</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Many other solutions are to convert PDF files to MP3 players using third party applications or web applications.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4128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B6CAB-0E61-E625-D0CA-57EA76BB2832}"/>
              </a:ext>
            </a:extLst>
          </p:cNvPr>
          <p:cNvSpPr>
            <a:spLocks noGrp="1"/>
          </p:cNvSpPr>
          <p:nvPr>
            <p:ph type="title" idx="4294967295"/>
          </p:nvPr>
        </p:nvSpPr>
        <p:spPr>
          <a:xfrm>
            <a:off x="0" y="-564717"/>
            <a:ext cx="10058400" cy="1449387"/>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7381407-2281-73CC-5A31-73BFD2D43F22}"/>
              </a:ext>
            </a:extLst>
          </p:cNvPr>
          <p:cNvSpPr>
            <a:spLocks noGrp="1"/>
          </p:cNvSpPr>
          <p:nvPr>
            <p:ph idx="4294967295"/>
          </p:nvPr>
        </p:nvSpPr>
        <p:spPr>
          <a:xfrm>
            <a:off x="561109" y="1066944"/>
            <a:ext cx="10363200" cy="5032520"/>
          </a:xfrm>
        </p:spPr>
        <p:txBody>
          <a:bodyPr>
            <a:normAutofit lnSpcReduction="10000"/>
          </a:bodyPr>
          <a:lstStyle/>
          <a:p>
            <a:pPr algn="just">
              <a:lnSpc>
                <a:spcPct val="150000"/>
              </a:lnSpc>
            </a:pPr>
            <a:r>
              <a:rPr lang="en-US" sz="1800" b="1" dirty="0">
                <a:latin typeface="Times New Roman" panose="02020603050405020304" pitchFamily="18" charset="0"/>
                <a:cs typeface="Times New Roman" panose="02020603050405020304" pitchFamily="18" charset="0"/>
              </a:rPr>
              <a:t>Accuracy Issues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Text Recognition</a:t>
            </a:r>
            <a:r>
              <a:rPr lang="en-US" sz="1800" dirty="0">
                <a:latin typeface="Times New Roman" panose="02020603050405020304" pitchFamily="18" charset="0"/>
                <a:cs typeface="Times New Roman" panose="02020603050405020304" pitchFamily="18" charset="0"/>
              </a:rPr>
              <a:t>: If the PDF contains scanned images or complex formatting, OCR (Optical Character Recognition) might misinterpret the text, leading to inaccurate audio output.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Complex Formatting</a:t>
            </a:r>
            <a:r>
              <a:rPr lang="en-US" sz="1800" dirty="0">
                <a:latin typeface="Times New Roman" panose="02020603050405020304" pitchFamily="18" charset="0"/>
                <a:cs typeface="Times New Roman" panose="02020603050405020304" pitchFamily="18" charset="0"/>
              </a:rPr>
              <a:t>: PDFs with intricate layouts, such as multi-column text or embedded tables, can be difficult to convert accurately into a coherent audio format.</a:t>
            </a:r>
          </a:p>
          <a:p>
            <a:pPr algn="just">
              <a:lnSpc>
                <a:spcPct val="150000"/>
              </a:lnSpc>
            </a:pPr>
            <a:r>
              <a:rPr lang="en-US" sz="1800" b="1" dirty="0">
                <a:latin typeface="Times New Roman" panose="02020603050405020304" pitchFamily="18" charset="0"/>
                <a:cs typeface="Times New Roman" panose="02020603050405020304" pitchFamily="18" charset="0"/>
              </a:rPr>
              <a:t>2. Voice Quality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Synthetic Voices</a:t>
            </a:r>
            <a:r>
              <a:rPr lang="en-US" sz="1800" dirty="0">
                <a:latin typeface="Times New Roman" panose="02020603050405020304" pitchFamily="18" charset="0"/>
                <a:cs typeface="Times New Roman" panose="02020603050405020304" pitchFamily="18" charset="0"/>
              </a:rPr>
              <a:t>: Text-to-speech (TTS) engines may use synthetic voices that lack the natural intonation and expressiveness of human speech, potentially making the audio less engaging or harder to understand.</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Pronunciation Errors</a:t>
            </a:r>
            <a:r>
              <a:rPr lang="en-US" sz="1800" dirty="0">
                <a:latin typeface="Times New Roman" panose="02020603050405020304" pitchFamily="18" charset="0"/>
                <a:cs typeface="Times New Roman" panose="02020603050405020304" pitchFamily="18" charset="0"/>
              </a:rPr>
              <a:t>: TTS systems might mispronounce names, technical terms, or unusual words, impacting the clarity and comprehension of the audio.</a:t>
            </a:r>
          </a:p>
          <a:p>
            <a:endParaRPr lang="en-IN" dirty="0"/>
          </a:p>
        </p:txBody>
      </p:sp>
    </p:spTree>
    <p:extLst>
      <p:ext uri="{BB962C8B-B14F-4D97-AF65-F5344CB8AC3E}">
        <p14:creationId xmlns:p14="http://schemas.microsoft.com/office/powerpoint/2010/main" val="10300302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24B137-7F97-898F-0EF5-A07235E4D6ED}"/>
              </a:ext>
            </a:extLst>
          </p:cNvPr>
          <p:cNvSpPr>
            <a:spLocks noGrp="1"/>
          </p:cNvSpPr>
          <p:nvPr>
            <p:ph idx="4294967295"/>
          </p:nvPr>
        </p:nvSpPr>
        <p:spPr>
          <a:xfrm>
            <a:off x="426028" y="457201"/>
            <a:ext cx="10456718" cy="5424054"/>
          </a:xfrm>
        </p:spPr>
        <p:txBody>
          <a:bodyPr>
            <a:normAutofit lnSpcReduction="10000"/>
          </a:bodyPr>
          <a:lstStyle/>
          <a:p>
            <a:pPr algn="just">
              <a:lnSpc>
                <a:spcPct val="150000"/>
              </a:lnSpc>
            </a:pPr>
            <a:r>
              <a:rPr lang="en-US" b="1" dirty="0">
                <a:latin typeface="Times New Roman" panose="02020603050405020304" pitchFamily="18" charset="0"/>
                <a:cs typeface="Times New Roman" panose="02020603050405020304" pitchFamily="18" charset="0"/>
              </a:rPr>
              <a:t>Technical Challenges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Resource Intensive</a:t>
            </a:r>
            <a:r>
              <a:rPr lang="en-US" dirty="0">
                <a:latin typeface="Times New Roman" panose="02020603050405020304" pitchFamily="18" charset="0"/>
                <a:cs typeface="Times New Roman" panose="02020603050405020304" pitchFamily="18" charset="0"/>
              </a:rPr>
              <a:t>: High-quality TTS systems and accurate OCR can be resource-intensive, requiring significant computational power and storage.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Integration Difficulties</a:t>
            </a:r>
            <a:r>
              <a:rPr lang="en-US" dirty="0">
                <a:latin typeface="Times New Roman" panose="02020603050405020304" pitchFamily="18" charset="0"/>
                <a:cs typeface="Times New Roman" panose="02020603050405020304" pitchFamily="18" charset="0"/>
              </a:rPr>
              <a:t>: Integrating text extraction and TTS modules seamlessly can be complex, requiring robust error handling and system optimization.</a:t>
            </a:r>
          </a:p>
          <a:p>
            <a:pPr algn="just">
              <a:lnSpc>
                <a:spcPct val="150000"/>
              </a:lnSpc>
            </a:pPr>
            <a:r>
              <a:rPr lang="en-US" b="1" dirty="0">
                <a:latin typeface="Times New Roman" panose="02020603050405020304" pitchFamily="18" charset="0"/>
                <a:cs typeface="Times New Roman" panose="02020603050405020304" pitchFamily="18" charset="0"/>
              </a:rPr>
              <a:t>4. Context Loss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Visual Context</a:t>
            </a:r>
            <a:r>
              <a:rPr lang="en-US" dirty="0">
                <a:latin typeface="Times New Roman" panose="02020603050405020304" pitchFamily="18" charset="0"/>
                <a:cs typeface="Times New Roman" panose="02020603050405020304" pitchFamily="18" charset="0"/>
              </a:rPr>
              <a:t>: Audio cannot convey visual elements such as images, graphs, or formatting nuances, which might be important for full comprehension of the PDF content.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Non-Text Elements</a:t>
            </a:r>
            <a:r>
              <a:rPr lang="en-US" dirty="0">
                <a:latin typeface="Times New Roman" panose="02020603050405020304" pitchFamily="18" charset="0"/>
                <a:cs typeface="Times New Roman" panose="02020603050405020304" pitchFamily="18" charset="0"/>
              </a:rPr>
              <a:t>: Audio systems may struggle to represent non-textual content like diagrams or charts in a meaningful way.</a:t>
            </a:r>
          </a:p>
          <a:p>
            <a:endParaRPr lang="en-IN" dirty="0"/>
          </a:p>
        </p:txBody>
      </p:sp>
    </p:spTree>
    <p:extLst>
      <p:ext uri="{BB962C8B-B14F-4D97-AF65-F5344CB8AC3E}">
        <p14:creationId xmlns:p14="http://schemas.microsoft.com/office/powerpoint/2010/main" val="16820219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92D5D-4743-9E93-DC87-0765F7538846}"/>
              </a:ext>
            </a:extLst>
          </p:cNvPr>
          <p:cNvSpPr>
            <a:spLocks noGrp="1"/>
          </p:cNvSpPr>
          <p:nvPr>
            <p:ph type="title" idx="4294967295"/>
          </p:nvPr>
        </p:nvSpPr>
        <p:spPr>
          <a:xfrm>
            <a:off x="65809" y="-356898"/>
            <a:ext cx="10058400" cy="1449387"/>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D1BA524E-C070-DE1A-2919-4F08736EF668}"/>
              </a:ext>
            </a:extLst>
          </p:cNvPr>
          <p:cNvSpPr>
            <a:spLocks noGrp="1"/>
          </p:cNvSpPr>
          <p:nvPr>
            <p:ph idx="4294967295"/>
          </p:nvPr>
        </p:nvSpPr>
        <p:spPr>
          <a:xfrm>
            <a:off x="980210" y="1282556"/>
            <a:ext cx="8745681" cy="3829772"/>
          </a:xfrm>
        </p:spPr>
        <p:txBody>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this current busy routine people do not find time to read a book, or to convert the PDF file into MP3 player using third party applications or web application.</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In this system I am developing an application using python to convert the PDF file into audio format and read out to the user.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application is more used friendly as it not requires any audio file or MP3 player. The user will have to select the PDF file which user wants to listen.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2823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74312-7C00-8D51-33D8-BCC7C29DC44C}"/>
              </a:ext>
            </a:extLst>
          </p:cNvPr>
          <p:cNvSpPr>
            <a:spLocks noGrp="1"/>
          </p:cNvSpPr>
          <p:nvPr>
            <p:ph type="title" idx="4294967295"/>
          </p:nvPr>
        </p:nvSpPr>
        <p:spPr>
          <a:xfrm>
            <a:off x="45027" y="-382586"/>
            <a:ext cx="10058400" cy="1449387"/>
          </a:xfrm>
        </p:spPr>
        <p:txBody>
          <a:bodyPr/>
          <a:lstStyle/>
          <a:p>
            <a:r>
              <a:rPr lang="en-US" sz="4800" dirty="0"/>
              <a:t>Advantage</a:t>
            </a:r>
            <a:endParaRPr lang="en-IN" dirty="0"/>
          </a:p>
        </p:txBody>
      </p:sp>
      <p:sp>
        <p:nvSpPr>
          <p:cNvPr id="6" name="Content Placeholder 5">
            <a:extLst>
              <a:ext uri="{FF2B5EF4-FFF2-40B4-BE49-F238E27FC236}">
                <a16:creationId xmlns:a16="http://schemas.microsoft.com/office/drawing/2014/main" id="{091EBC6C-95E6-7B4B-8DDE-0D26EB0326CA}"/>
              </a:ext>
            </a:extLst>
          </p:cNvPr>
          <p:cNvSpPr>
            <a:spLocks noGrp="1"/>
          </p:cNvSpPr>
          <p:nvPr>
            <p:ph idx="4294967295"/>
          </p:nvPr>
        </p:nvSpPr>
        <p:spPr>
          <a:xfrm>
            <a:off x="426027" y="1139682"/>
            <a:ext cx="10363200" cy="5053300"/>
          </a:xfrm>
        </p:spPr>
        <p:txBody>
          <a:bodyPr>
            <a:normAutofit fontScale="92500" lnSpcReduction="20000"/>
          </a:bodyPr>
          <a:lstStyle/>
          <a:p>
            <a:pPr algn="just">
              <a:lnSpc>
                <a:spcPct val="150000"/>
              </a:lnSpc>
            </a:pPr>
            <a:r>
              <a:rPr lang="en-US" b="1" dirty="0">
                <a:latin typeface="Times New Roman" panose="02020603050405020304" pitchFamily="18" charset="0"/>
                <a:cs typeface="Times New Roman" panose="02020603050405020304" pitchFamily="18" charset="0"/>
              </a:rPr>
              <a:t>Enhanced Accessibility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For the Visually Impaired</a:t>
            </a:r>
            <a:r>
              <a:rPr lang="en-US" dirty="0">
                <a:latin typeface="Times New Roman" panose="02020603050405020304" pitchFamily="18" charset="0"/>
                <a:cs typeface="Times New Roman" panose="02020603050405020304" pitchFamily="18" charset="0"/>
              </a:rPr>
              <a:t>: Converts written content into audio, making it accessible for individuals who are blind or have low vision.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For the Dyslexic</a:t>
            </a:r>
            <a:r>
              <a:rPr lang="en-US" dirty="0">
                <a:latin typeface="Times New Roman" panose="02020603050405020304" pitchFamily="18" charset="0"/>
                <a:cs typeface="Times New Roman" panose="02020603050405020304" pitchFamily="18" charset="0"/>
              </a:rPr>
              <a:t>: Provides an alternative to reading that can help people with dyslexia or reading difficulties engage with written content.</a:t>
            </a:r>
          </a:p>
          <a:p>
            <a:pPr algn="just">
              <a:lnSpc>
                <a:spcPct val="150000"/>
              </a:lnSpc>
            </a:pPr>
            <a:r>
              <a:rPr lang="en-US" b="1" dirty="0">
                <a:latin typeface="Times New Roman" panose="02020603050405020304" pitchFamily="18" charset="0"/>
                <a:cs typeface="Times New Roman" panose="02020603050405020304" pitchFamily="18" charset="0"/>
              </a:rPr>
              <a:t>2. Convenience and Multitasking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Hands-Free Reading</a:t>
            </a:r>
            <a:r>
              <a:rPr lang="en-US" dirty="0">
                <a:latin typeface="Times New Roman" panose="02020603050405020304" pitchFamily="18" charset="0"/>
                <a:cs typeface="Times New Roman" panose="02020603050405020304" pitchFamily="18" charset="0"/>
              </a:rPr>
              <a:t>: Allows users to consume content while performing other tasks, such as driving, exercising, or doing household chores.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On-the-Go Access</a:t>
            </a:r>
            <a:r>
              <a:rPr lang="en-US" dirty="0">
                <a:latin typeface="Times New Roman" panose="02020603050405020304" pitchFamily="18" charset="0"/>
                <a:cs typeface="Times New Roman" panose="02020603050405020304" pitchFamily="18" charset="0"/>
              </a:rPr>
              <a:t>: Enables users to listen to PDFs during commutes or when they cannot physically read.</a:t>
            </a:r>
          </a:p>
          <a:p>
            <a:endParaRPr lang="en-IN" dirty="0"/>
          </a:p>
        </p:txBody>
      </p:sp>
      <p:sp>
        <p:nvSpPr>
          <p:cNvPr id="5" name="TextBox 4">
            <a:extLst>
              <a:ext uri="{FF2B5EF4-FFF2-40B4-BE49-F238E27FC236}">
                <a16:creationId xmlns:a16="http://schemas.microsoft.com/office/drawing/2014/main" id="{808BE5CD-5640-C140-ECDB-04DACE357F82}"/>
              </a:ext>
            </a:extLst>
          </p:cNvPr>
          <p:cNvSpPr txBox="1"/>
          <p:nvPr/>
        </p:nvSpPr>
        <p:spPr>
          <a:xfrm>
            <a:off x="1925349" y="1278651"/>
            <a:ext cx="8341302" cy="458074"/>
          </a:xfrm>
          <a:prstGeom prst="rect">
            <a:avLst/>
          </a:prstGeom>
          <a:noFill/>
        </p:spPr>
        <p:txBody>
          <a:bodyPr wrap="square">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66224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6421E9-8889-C591-52C9-1CEB658C6284}"/>
              </a:ext>
            </a:extLst>
          </p:cNvPr>
          <p:cNvSpPr>
            <a:spLocks noGrp="1"/>
          </p:cNvSpPr>
          <p:nvPr>
            <p:ph idx="4294967295"/>
          </p:nvPr>
        </p:nvSpPr>
        <p:spPr>
          <a:xfrm>
            <a:off x="592282" y="703263"/>
            <a:ext cx="10186555" cy="5094864"/>
          </a:xfrm>
        </p:spPr>
        <p:txBody>
          <a:bodyPr>
            <a:normAutofit fontScale="92500" lnSpcReduction="10000"/>
          </a:bodyPr>
          <a:lstStyle/>
          <a:p>
            <a:pPr algn="just">
              <a:lnSpc>
                <a:spcPct val="150000"/>
              </a:lnSpc>
            </a:pPr>
            <a:r>
              <a:rPr lang="en-US" b="1" dirty="0">
                <a:latin typeface="Times New Roman" panose="02020603050405020304" pitchFamily="18" charset="0"/>
                <a:cs typeface="Times New Roman" panose="02020603050405020304" pitchFamily="18" charset="0"/>
              </a:rPr>
              <a:t>Learning and Comprehension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Auditory Learning</a:t>
            </a:r>
            <a:r>
              <a:rPr lang="en-US" dirty="0">
                <a:latin typeface="Times New Roman" panose="02020603050405020304" pitchFamily="18" charset="0"/>
                <a:cs typeface="Times New Roman" panose="02020603050405020304" pitchFamily="18" charset="0"/>
              </a:rPr>
              <a:t>: Supports auditory learners who retain information better when they hear it rather than read it.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Language Learning</a:t>
            </a:r>
            <a:r>
              <a:rPr lang="en-US" dirty="0">
                <a:latin typeface="Times New Roman" panose="02020603050405020304" pitchFamily="18" charset="0"/>
                <a:cs typeface="Times New Roman" panose="02020603050405020304" pitchFamily="18" charset="0"/>
              </a:rPr>
              <a:t>: Helps language learners by providing pronunciation guidance and aiding in understanding text through auditory means.</a:t>
            </a:r>
          </a:p>
          <a:p>
            <a:pPr algn="just">
              <a:lnSpc>
                <a:spcPct val="150000"/>
              </a:lnSpc>
            </a:pPr>
            <a:r>
              <a:rPr lang="en-US" b="1" dirty="0">
                <a:latin typeface="Times New Roman" panose="02020603050405020304" pitchFamily="18" charset="0"/>
                <a:cs typeface="Times New Roman" panose="02020603050405020304" pitchFamily="18" charset="0"/>
              </a:rPr>
              <a:t>4. Increased Productivity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Efficient Information Absorption</a:t>
            </a:r>
            <a:r>
              <a:rPr lang="en-US" dirty="0">
                <a:latin typeface="Times New Roman" panose="02020603050405020304" pitchFamily="18" charset="0"/>
                <a:cs typeface="Times New Roman" panose="02020603050405020304" pitchFamily="18" charset="0"/>
              </a:rPr>
              <a:t>: Users can listen to content at a faster pace than reading, potentially increasing information absorption and productivity.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Text Navigation</a:t>
            </a:r>
            <a:r>
              <a:rPr lang="en-US" dirty="0">
                <a:latin typeface="Times New Roman" panose="02020603050405020304" pitchFamily="18" charset="0"/>
                <a:cs typeface="Times New Roman" panose="02020603050405020304" pitchFamily="18" charset="0"/>
              </a:rPr>
              <a:t>: Allows users to navigate long documents more efficiently through audio cues, such as headings and section markers.</a:t>
            </a:r>
          </a:p>
          <a:p>
            <a:endParaRPr lang="en-IN" dirty="0"/>
          </a:p>
        </p:txBody>
      </p:sp>
    </p:spTree>
    <p:extLst>
      <p:ext uri="{BB962C8B-B14F-4D97-AF65-F5344CB8AC3E}">
        <p14:creationId xmlns:p14="http://schemas.microsoft.com/office/powerpoint/2010/main" val="710612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998D-6877-7891-8C6F-9DF74FD32A9A}"/>
              </a:ext>
            </a:extLst>
          </p:cNvPr>
          <p:cNvSpPr>
            <a:spLocks noGrp="1"/>
          </p:cNvSpPr>
          <p:nvPr>
            <p:ph type="title" idx="4294967295"/>
          </p:nvPr>
        </p:nvSpPr>
        <p:spPr>
          <a:xfrm>
            <a:off x="86591" y="-460375"/>
            <a:ext cx="10058400" cy="144938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F8E8407E-9A7D-BDC2-E19D-515FC1165A3F}"/>
              </a:ext>
            </a:extLst>
          </p:cNvPr>
          <p:cNvSpPr>
            <a:spLocks noGrp="1"/>
          </p:cNvSpPr>
          <p:nvPr>
            <p:ph idx="4294967295"/>
          </p:nvPr>
        </p:nvSpPr>
        <p:spPr>
          <a:xfrm>
            <a:off x="574964" y="989012"/>
            <a:ext cx="10058400" cy="5042909"/>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the current busy routine people do not have time to take book an spend time reading it, instead every one need an alternative access to read the content. If a person is travelling, he\she cannot read a book, instead of reading they can listen to it.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Reading stories or essays or any text can be arduous however an audio book would make the task easy, by reading the text. However, an audio reading of text is convenient and do not require much concentration as reading requires.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When a person tends to read a book, it requires to invest his/her time in reading. Whereas the audio book makes the task easy and user can perform their own task as well as listening to the audio. In this project, I have implemented a simple pdf to audio converter using python.</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code will ask the user to select any pdf file and will count the pages in the pdf and extract data from the pdf page by page and read the extracted data to the user.</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6918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3B8E9-6411-E6B8-CC8C-2098336B0433}"/>
              </a:ext>
            </a:extLst>
          </p:cNvPr>
          <p:cNvSpPr>
            <a:spLocks noGrp="1"/>
          </p:cNvSpPr>
          <p:nvPr>
            <p:ph type="title" idx="4294967295"/>
          </p:nvPr>
        </p:nvSpPr>
        <p:spPr>
          <a:xfrm>
            <a:off x="284018" y="-232208"/>
            <a:ext cx="10058400" cy="1449387"/>
          </a:xfrm>
        </p:spPr>
        <p:txBody>
          <a:bodyPr/>
          <a:lstStyle/>
          <a:p>
            <a:r>
              <a:rPr lang="en-IN" b="1" dirty="0"/>
              <a:t>MODULES</a:t>
            </a:r>
          </a:p>
        </p:txBody>
      </p:sp>
      <p:sp>
        <p:nvSpPr>
          <p:cNvPr id="3" name="Content Placeholder 2">
            <a:extLst>
              <a:ext uri="{FF2B5EF4-FFF2-40B4-BE49-F238E27FC236}">
                <a16:creationId xmlns:a16="http://schemas.microsoft.com/office/drawing/2014/main" id="{758614CD-7002-85E5-AD4F-C3F65879E61A}"/>
              </a:ext>
            </a:extLst>
          </p:cNvPr>
          <p:cNvSpPr>
            <a:spLocks noGrp="1"/>
          </p:cNvSpPr>
          <p:nvPr>
            <p:ph sz="half" idx="4294967295"/>
          </p:nvPr>
        </p:nvSpPr>
        <p:spPr>
          <a:xfrm>
            <a:off x="1319645" y="1417637"/>
            <a:ext cx="5746173" cy="3767427"/>
          </a:xfrm>
        </p:spPr>
        <p:txBody>
          <a:bodyPr>
            <a:normAutofit/>
          </a:bodyPr>
          <a:lstStyle/>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PDF Parsing Module</a:t>
            </a: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Text Processing Module</a:t>
            </a: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Audio Processing Module</a:t>
            </a: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User Interface (UI) Module</a:t>
            </a:r>
          </a:p>
        </p:txBody>
      </p:sp>
    </p:spTree>
    <p:extLst>
      <p:ext uri="{BB962C8B-B14F-4D97-AF65-F5344CB8AC3E}">
        <p14:creationId xmlns:p14="http://schemas.microsoft.com/office/powerpoint/2010/main" val="656501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5BC24-E7FB-F44C-1942-34B7FBA320C3}"/>
              </a:ext>
            </a:extLst>
          </p:cNvPr>
          <p:cNvSpPr>
            <a:spLocks noGrp="1"/>
          </p:cNvSpPr>
          <p:nvPr>
            <p:ph type="title" idx="4294967295"/>
          </p:nvPr>
        </p:nvSpPr>
        <p:spPr>
          <a:xfrm>
            <a:off x="0" y="0"/>
            <a:ext cx="10058400" cy="1450975"/>
          </a:xfrm>
        </p:spPr>
        <p:txBody>
          <a:bodyPr/>
          <a:lstStyle/>
          <a:p>
            <a:r>
              <a:rPr lang="en-IN" sz="3300" b="1" dirty="0">
                <a:latin typeface="Times New Roman" panose="02020603050405020304" pitchFamily="18" charset="0"/>
                <a:cs typeface="Times New Roman" panose="02020603050405020304" pitchFamily="18" charset="0"/>
              </a:rPr>
              <a:t>PDF Parsing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B6E3C7A0-FCA4-E142-7B1B-9E173F47839F}"/>
              </a:ext>
            </a:extLst>
          </p:cNvPr>
          <p:cNvSpPr>
            <a:spLocks noGrp="1"/>
          </p:cNvSpPr>
          <p:nvPr>
            <p:ph idx="4294967295"/>
          </p:nvPr>
        </p:nvSpPr>
        <p:spPr>
          <a:xfrm>
            <a:off x="1066800" y="1220210"/>
            <a:ext cx="10058400" cy="4022725"/>
          </a:xfrm>
        </p:spPr>
        <p:txBody>
          <a:bodyPr/>
          <a:lstStyle/>
          <a:p>
            <a:pPr algn="just">
              <a:lnSpc>
                <a:spcPct val="150000"/>
              </a:lnSpc>
              <a:buFont typeface="Arial" panose="020B0604020202020204" pitchFamily="34" charset="0"/>
              <a:buChar char="•"/>
            </a:pPr>
            <a:r>
              <a:rPr lang="en-US" b="1" dirty="0"/>
              <a:t>Function</a:t>
            </a:r>
            <a:r>
              <a:rPr lang="en-US" dirty="0"/>
              <a:t>: Extracts text and relevant information from PDF files.</a:t>
            </a:r>
          </a:p>
          <a:p>
            <a:pPr algn="just">
              <a:lnSpc>
                <a:spcPct val="150000"/>
              </a:lnSpc>
              <a:buFont typeface="Arial" panose="020B0604020202020204" pitchFamily="34" charset="0"/>
              <a:buChar char="•"/>
            </a:pPr>
            <a:r>
              <a:rPr lang="en-US" b="1" dirty="0"/>
              <a:t>Components</a:t>
            </a:r>
            <a:r>
              <a:rPr lang="en-US" dirty="0"/>
              <a:t>:</a:t>
            </a:r>
          </a:p>
          <a:p>
            <a:pPr algn="just">
              <a:lnSpc>
                <a:spcPct val="150000"/>
              </a:lnSpc>
              <a:buFont typeface="Arial" panose="020B0604020202020204" pitchFamily="34" charset="0"/>
              <a:buChar char="•"/>
            </a:pPr>
            <a:r>
              <a:rPr lang="en-US" b="1" dirty="0"/>
              <a:t>PDF Reader</a:t>
            </a:r>
            <a:r>
              <a:rPr lang="en-US" dirty="0"/>
              <a:t>: Handles different PDF formats and versions.</a:t>
            </a:r>
          </a:p>
          <a:p>
            <a:pPr algn="just">
              <a:lnSpc>
                <a:spcPct val="150000"/>
              </a:lnSpc>
              <a:buFont typeface="Arial" panose="020B0604020202020204" pitchFamily="34" charset="0"/>
              <a:buChar char="•"/>
            </a:pPr>
            <a:r>
              <a:rPr lang="en-US" b="1" dirty="0"/>
              <a:t>OCR Integration</a:t>
            </a:r>
            <a:r>
              <a:rPr lang="en-US" dirty="0"/>
              <a:t>: Uses OCR tools (like Tesseract) for PDFs with scanned images or non-selectable text.</a:t>
            </a:r>
          </a:p>
          <a:p>
            <a:endParaRPr lang="en-IN" dirty="0"/>
          </a:p>
        </p:txBody>
      </p:sp>
    </p:spTree>
    <p:extLst>
      <p:ext uri="{BB962C8B-B14F-4D97-AF65-F5344CB8AC3E}">
        <p14:creationId xmlns:p14="http://schemas.microsoft.com/office/powerpoint/2010/main" val="1333733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F5905-B241-47D0-3BC3-466C225B05CE}"/>
              </a:ext>
            </a:extLst>
          </p:cNvPr>
          <p:cNvSpPr>
            <a:spLocks noGrp="1"/>
          </p:cNvSpPr>
          <p:nvPr>
            <p:ph type="title" idx="4294967295"/>
          </p:nvPr>
        </p:nvSpPr>
        <p:spPr>
          <a:xfrm>
            <a:off x="477981" y="114300"/>
            <a:ext cx="10058400" cy="1450975"/>
          </a:xfrm>
        </p:spPr>
        <p:txBody>
          <a:bodyPr>
            <a:normAutofit fontScale="90000"/>
          </a:bodyPr>
          <a:lstStyle/>
          <a:p>
            <a:br>
              <a:rPr lang="en-IN" dirty="0"/>
            </a:br>
            <a:br>
              <a:rPr lang="en-IN" dirty="0"/>
            </a:br>
            <a:r>
              <a:rPr lang="en-IN" sz="3700" b="1" dirty="0">
                <a:latin typeface="Times New Roman" panose="02020603050405020304" pitchFamily="18" charset="0"/>
                <a:cs typeface="Times New Roman" panose="02020603050405020304" pitchFamily="18" charset="0"/>
              </a:rPr>
              <a:t>Text Processing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0502FDB5-9088-282B-F716-1011DD646DBE}"/>
              </a:ext>
            </a:extLst>
          </p:cNvPr>
          <p:cNvSpPr>
            <a:spLocks noGrp="1"/>
          </p:cNvSpPr>
          <p:nvPr>
            <p:ph idx="4294967295"/>
          </p:nvPr>
        </p:nvSpPr>
        <p:spPr>
          <a:xfrm>
            <a:off x="1281545" y="963035"/>
            <a:ext cx="10058400" cy="4022725"/>
          </a:xfrm>
        </p:spPr>
        <p:txBody>
          <a:bodyPr/>
          <a:lstStyle/>
          <a:p>
            <a:endParaRPr lang="en-US" b="1" dirty="0"/>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Function</a:t>
            </a:r>
            <a:r>
              <a:rPr lang="en-US" dirty="0">
                <a:latin typeface="Times New Roman" panose="02020603050405020304" pitchFamily="18" charset="0"/>
                <a:cs typeface="Times New Roman" panose="02020603050405020304" pitchFamily="18" charset="0"/>
              </a:rPr>
              <a:t>: Prepares the extracted text for conversion into speech.</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Components</a:t>
            </a:r>
            <a:r>
              <a:rPr lang="en-US"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Text Cleaning</a:t>
            </a:r>
            <a:r>
              <a:rPr lang="en-US" dirty="0">
                <a:latin typeface="Times New Roman" panose="02020603050405020304" pitchFamily="18" charset="0"/>
                <a:cs typeface="Times New Roman" panose="02020603050405020304" pitchFamily="18" charset="0"/>
              </a:rPr>
              <a:t>: Removes any unnecessary formatting, special characters, or artifacts from the extracted text.</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Segmentation</a:t>
            </a:r>
            <a:r>
              <a:rPr lang="en-US" dirty="0">
                <a:latin typeface="Times New Roman" panose="02020603050405020304" pitchFamily="18" charset="0"/>
                <a:cs typeface="Times New Roman" panose="02020603050405020304" pitchFamily="18" charset="0"/>
              </a:rPr>
              <a:t>: Breaks down the text into manageable chunks, such as sentences or paragraphs.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Natural Language Processing (NLP)</a:t>
            </a:r>
            <a:r>
              <a:rPr lang="en-US" dirty="0">
                <a:latin typeface="Times New Roman" panose="02020603050405020304" pitchFamily="18" charset="0"/>
                <a:cs typeface="Times New Roman" panose="02020603050405020304" pitchFamily="18" charset="0"/>
              </a:rPr>
              <a:t>: Enhances readability and comprehension by handling text normalization, entity recognition, and sentence structure.</a:t>
            </a:r>
          </a:p>
          <a:p>
            <a:endParaRPr lang="en-IN" dirty="0"/>
          </a:p>
        </p:txBody>
      </p:sp>
    </p:spTree>
    <p:extLst>
      <p:ext uri="{BB962C8B-B14F-4D97-AF65-F5344CB8AC3E}">
        <p14:creationId xmlns:p14="http://schemas.microsoft.com/office/powerpoint/2010/main" val="376559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01224-7DBE-36BE-0D29-E3C6D681E47C}"/>
              </a:ext>
            </a:extLst>
          </p:cNvPr>
          <p:cNvSpPr>
            <a:spLocks noGrp="1"/>
          </p:cNvSpPr>
          <p:nvPr>
            <p:ph type="title" idx="4294967295"/>
          </p:nvPr>
        </p:nvSpPr>
        <p:spPr>
          <a:xfrm>
            <a:off x="415636" y="0"/>
            <a:ext cx="10058400" cy="1450975"/>
          </a:xfrm>
        </p:spPr>
        <p:txBody>
          <a:bodyPr/>
          <a:lstStyle/>
          <a:p>
            <a:r>
              <a:rPr lang="en-IN" sz="3300" b="1" dirty="0">
                <a:latin typeface="Times New Roman" panose="02020603050405020304" pitchFamily="18" charset="0"/>
                <a:cs typeface="Times New Roman" panose="02020603050405020304" pitchFamily="18" charset="0"/>
              </a:rPr>
              <a:t>Audio Processing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A635B97-7A0D-6844-3604-BE2EE6C7C189}"/>
              </a:ext>
            </a:extLst>
          </p:cNvPr>
          <p:cNvSpPr>
            <a:spLocks noGrp="1"/>
          </p:cNvSpPr>
          <p:nvPr>
            <p:ph idx="4294967295"/>
          </p:nvPr>
        </p:nvSpPr>
        <p:spPr>
          <a:xfrm>
            <a:off x="813954" y="1316326"/>
            <a:ext cx="10058400" cy="4022725"/>
          </a:xfrm>
        </p:spPr>
        <p:txBody>
          <a:bodyPr/>
          <a:lstStyle/>
          <a:p>
            <a:pPr algn="just">
              <a:lnSpc>
                <a:spcPct val="150000"/>
              </a:lnSpc>
            </a:pPr>
            <a:r>
              <a:rPr lang="en-US" b="1" dirty="0">
                <a:latin typeface="Times New Roman" panose="02020603050405020304" pitchFamily="18" charset="0"/>
                <a:cs typeface="Times New Roman" panose="02020603050405020304" pitchFamily="18" charset="0"/>
              </a:rPr>
              <a:t>Audio Processing Module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Function</a:t>
            </a:r>
            <a:r>
              <a:rPr lang="en-US" dirty="0">
                <a:latin typeface="Times New Roman" panose="02020603050405020304" pitchFamily="18" charset="0"/>
                <a:cs typeface="Times New Roman" panose="02020603050405020304" pitchFamily="18" charset="0"/>
              </a:rPr>
              <a:t>: Refines the generated audio for better quality and user experience.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Components</a:t>
            </a:r>
            <a:r>
              <a:rPr lang="en-US"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Audio Formatting</a:t>
            </a:r>
            <a:r>
              <a:rPr lang="en-US" dirty="0">
                <a:latin typeface="Times New Roman" panose="02020603050405020304" pitchFamily="18" charset="0"/>
                <a:cs typeface="Times New Roman" panose="02020603050405020304" pitchFamily="18" charset="0"/>
              </a:rPr>
              <a:t>: Converts the audio into desired formats (e.g., MP3, WAV) and adjusts the quality.</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Post-Processing</a:t>
            </a:r>
            <a:r>
              <a:rPr lang="en-US" dirty="0">
                <a:latin typeface="Times New Roman" panose="02020603050405020304" pitchFamily="18" charset="0"/>
                <a:cs typeface="Times New Roman" panose="02020603050405020304" pitchFamily="18" charset="0"/>
              </a:rPr>
              <a:t>: Applies noise reduction, volume normalization, and other audio enhancements.</a:t>
            </a:r>
          </a:p>
          <a:p>
            <a:endParaRPr lang="en-IN" dirty="0"/>
          </a:p>
        </p:txBody>
      </p:sp>
    </p:spTree>
    <p:extLst>
      <p:ext uri="{BB962C8B-B14F-4D97-AF65-F5344CB8AC3E}">
        <p14:creationId xmlns:p14="http://schemas.microsoft.com/office/powerpoint/2010/main" val="2218746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71BE34-0A2D-A18D-D598-A70868E56C4D}"/>
              </a:ext>
            </a:extLst>
          </p:cNvPr>
          <p:cNvSpPr>
            <a:spLocks noGrp="1"/>
          </p:cNvSpPr>
          <p:nvPr>
            <p:ph type="title" idx="4294967295"/>
          </p:nvPr>
        </p:nvSpPr>
        <p:spPr>
          <a:xfrm>
            <a:off x="0" y="263525"/>
            <a:ext cx="10058400" cy="1450975"/>
          </a:xfrm>
        </p:spPr>
        <p:txBody>
          <a:bodyPr/>
          <a:lstStyle/>
          <a:p>
            <a:r>
              <a:rPr lang="en-IN" sz="3300" b="1" dirty="0">
                <a:latin typeface="Times New Roman" panose="02020603050405020304" pitchFamily="18" charset="0"/>
                <a:cs typeface="Times New Roman" panose="02020603050405020304" pitchFamily="18" charset="0"/>
              </a:rPr>
              <a:t>User Interface (UI)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2F042456-2B1D-3DBC-6156-046F756342F8}"/>
              </a:ext>
            </a:extLst>
          </p:cNvPr>
          <p:cNvSpPr>
            <a:spLocks noGrp="1"/>
          </p:cNvSpPr>
          <p:nvPr>
            <p:ph idx="4294967295"/>
          </p:nvPr>
        </p:nvSpPr>
        <p:spPr>
          <a:xfrm>
            <a:off x="907473" y="773401"/>
            <a:ext cx="10058400" cy="4022725"/>
          </a:xfrm>
        </p:spPr>
        <p:txBody>
          <a:bodyPr>
            <a:normAutofit lnSpcReduction="10000"/>
          </a:bodyPr>
          <a:lstStyle/>
          <a:p>
            <a:pPr algn="just">
              <a:lnSpc>
                <a:spcPct val="150000"/>
              </a:lnSpc>
              <a:buFont typeface="Arial" panose="020B0604020202020204" pitchFamily="34" charset="0"/>
              <a:buChar char="•"/>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Function</a:t>
            </a:r>
            <a:r>
              <a:rPr lang="en-US" dirty="0">
                <a:latin typeface="Times New Roman" panose="02020603050405020304" pitchFamily="18" charset="0"/>
                <a:cs typeface="Times New Roman" panose="02020603050405020304" pitchFamily="18" charset="0"/>
              </a:rPr>
              <a:t>: Provides an interface for users to interact with the system.</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Components</a:t>
            </a:r>
            <a:r>
              <a:rPr lang="en-IN"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Upload/Drag-and-Drop Interface</a:t>
            </a:r>
            <a:r>
              <a:rPr lang="en-US" dirty="0">
                <a:latin typeface="Times New Roman" panose="02020603050405020304" pitchFamily="18" charset="0"/>
                <a:cs typeface="Times New Roman" panose="02020603050405020304" pitchFamily="18" charset="0"/>
              </a:rPr>
              <a:t>: Allows users to upload or drag-and-drop PDF files for conversion.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 Playback Controls</a:t>
            </a:r>
            <a:r>
              <a:rPr lang="en-US" dirty="0">
                <a:latin typeface="Times New Roman" panose="02020603050405020304" pitchFamily="18" charset="0"/>
                <a:cs typeface="Times New Roman" panose="02020603050405020304" pitchFamily="18" charset="0"/>
              </a:rPr>
              <a:t>: Includes features like play, pause, stop, and skip.</a:t>
            </a:r>
            <a:r>
              <a:rPr lang="en-US" b="1" dirty="0">
                <a:latin typeface="Times New Roman" panose="02020603050405020304" pitchFamily="18" charset="0"/>
                <a:cs typeface="Times New Roman" panose="02020603050405020304" pitchFamily="18" charset="0"/>
              </a:rPr>
              <a:t> </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Customization Options</a:t>
            </a:r>
            <a:r>
              <a:rPr lang="en-US" dirty="0">
                <a:latin typeface="Times New Roman" panose="02020603050405020304" pitchFamily="18" charset="0"/>
                <a:cs typeface="Times New Roman" panose="02020603050405020304" pitchFamily="18" charset="0"/>
              </a:rPr>
              <a:t>: Lets users choose voice types, reading speed, and other preferences.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 Progress Indicators</a:t>
            </a:r>
            <a:r>
              <a:rPr lang="en-US" dirty="0">
                <a:latin typeface="Times New Roman" panose="02020603050405020304" pitchFamily="18" charset="0"/>
                <a:cs typeface="Times New Roman" panose="02020603050405020304" pitchFamily="18" charset="0"/>
              </a:rPr>
              <a:t>: Shows the status of text extraction and audio conversion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10690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6F4A-A1A5-3FA0-EF69-DC954F106BA6}"/>
              </a:ext>
            </a:extLst>
          </p:cNvPr>
          <p:cNvSpPr>
            <a:spLocks noGrp="1"/>
          </p:cNvSpPr>
          <p:nvPr>
            <p:ph type="title" idx="4294967295"/>
          </p:nvPr>
        </p:nvSpPr>
        <p:spPr>
          <a:xfrm>
            <a:off x="76200" y="-564717"/>
            <a:ext cx="10058400" cy="1449387"/>
          </a:xfrm>
        </p:spPr>
        <p:txBody>
          <a:bodyPr/>
          <a:lstStyle/>
          <a:p>
            <a:r>
              <a:rPr lang="en-IN" dirty="0"/>
              <a:t>Software Details</a:t>
            </a:r>
          </a:p>
        </p:txBody>
      </p:sp>
      <p:sp>
        <p:nvSpPr>
          <p:cNvPr id="3" name="Content Placeholder 2">
            <a:extLst>
              <a:ext uri="{FF2B5EF4-FFF2-40B4-BE49-F238E27FC236}">
                <a16:creationId xmlns:a16="http://schemas.microsoft.com/office/drawing/2014/main" id="{960B00EC-6100-BCA1-7793-55FFB82E0505}"/>
              </a:ext>
            </a:extLst>
          </p:cNvPr>
          <p:cNvSpPr>
            <a:spLocks noGrp="1"/>
          </p:cNvSpPr>
          <p:nvPr>
            <p:ph idx="4294967295"/>
          </p:nvPr>
        </p:nvSpPr>
        <p:spPr>
          <a:xfrm>
            <a:off x="855518" y="1035772"/>
            <a:ext cx="8402782" cy="4720792"/>
          </a:xfrm>
        </p:spPr>
        <p:txBody>
          <a:bodyPr>
            <a:normAutofit fontScale="92500"/>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8262223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8243B-5AF0-44A6-7BD1-9923BFECD6A2}"/>
              </a:ext>
            </a:extLst>
          </p:cNvPr>
          <p:cNvSpPr>
            <a:spLocks noGrp="1"/>
          </p:cNvSpPr>
          <p:nvPr>
            <p:ph type="title" idx="4294967295"/>
          </p:nvPr>
        </p:nvSpPr>
        <p:spPr>
          <a:xfrm>
            <a:off x="0" y="-460375"/>
            <a:ext cx="10058400" cy="1449387"/>
          </a:xfrm>
        </p:spPr>
        <p:txBody>
          <a:bodyPr/>
          <a:lstStyle/>
          <a:p>
            <a:r>
              <a:rPr lang="en-IN" dirty="0"/>
              <a:t>Front End</a:t>
            </a:r>
          </a:p>
        </p:txBody>
      </p:sp>
      <p:sp>
        <p:nvSpPr>
          <p:cNvPr id="3" name="Content Placeholder 2">
            <a:extLst>
              <a:ext uri="{FF2B5EF4-FFF2-40B4-BE49-F238E27FC236}">
                <a16:creationId xmlns:a16="http://schemas.microsoft.com/office/drawing/2014/main" id="{D2C46271-793B-50F3-F2E6-45975287A3A3}"/>
              </a:ext>
            </a:extLst>
          </p:cNvPr>
          <p:cNvSpPr>
            <a:spLocks noGrp="1"/>
          </p:cNvSpPr>
          <p:nvPr>
            <p:ph idx="4294967295"/>
          </p:nvPr>
        </p:nvSpPr>
        <p:spPr>
          <a:xfrm>
            <a:off x="561109" y="1243591"/>
            <a:ext cx="10280073" cy="4658445"/>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0607416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59B6E-7443-9354-4BD2-A2247959C228}"/>
              </a:ext>
            </a:extLst>
          </p:cNvPr>
          <p:cNvSpPr>
            <a:spLocks noGrp="1"/>
          </p:cNvSpPr>
          <p:nvPr>
            <p:ph type="title" idx="4294967295"/>
          </p:nvPr>
        </p:nvSpPr>
        <p:spPr>
          <a:xfrm>
            <a:off x="263237" y="-460375"/>
            <a:ext cx="10058400" cy="1449387"/>
          </a:xfrm>
        </p:spPr>
        <p:txBody>
          <a:bodyPr/>
          <a:lstStyle/>
          <a:p>
            <a:r>
              <a:rPr lang="en-IN" dirty="0"/>
              <a:t>Database</a:t>
            </a:r>
          </a:p>
        </p:txBody>
      </p:sp>
      <p:sp>
        <p:nvSpPr>
          <p:cNvPr id="3" name="Content Placeholder 2">
            <a:extLst>
              <a:ext uri="{FF2B5EF4-FFF2-40B4-BE49-F238E27FC236}">
                <a16:creationId xmlns:a16="http://schemas.microsoft.com/office/drawing/2014/main" id="{D52C6EF4-F507-442F-578E-06859F63FAD4}"/>
              </a:ext>
            </a:extLst>
          </p:cNvPr>
          <p:cNvSpPr>
            <a:spLocks noGrp="1"/>
          </p:cNvSpPr>
          <p:nvPr>
            <p:ph idx="4294967295"/>
          </p:nvPr>
        </p:nvSpPr>
        <p:spPr>
          <a:xfrm>
            <a:off x="1066800" y="1222808"/>
            <a:ext cx="10058400" cy="4022725"/>
          </a:xfrm>
        </p:spPr>
        <p:txBody>
          <a:bodyPr>
            <a:normAutofit lnSpcReduction="10000"/>
          </a:bodyPr>
          <a:lstStyle/>
          <a:p>
            <a:pPr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9600459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FB490-B819-8615-76AC-8DF24AFC3350}"/>
              </a:ext>
            </a:extLst>
          </p:cNvPr>
          <p:cNvSpPr>
            <a:spLocks noGrp="1"/>
          </p:cNvSpPr>
          <p:nvPr>
            <p:ph type="title" idx="4294967295"/>
          </p:nvPr>
        </p:nvSpPr>
        <p:spPr>
          <a:xfrm>
            <a:off x="169718" y="-460375"/>
            <a:ext cx="10058400" cy="1449387"/>
          </a:xfrm>
        </p:spPr>
        <p:txBody>
          <a:bodyPr/>
          <a:lstStyle/>
          <a:p>
            <a:r>
              <a:rPr lang="en-IN" dirty="0"/>
              <a:t>Cloud Web Server</a:t>
            </a:r>
          </a:p>
        </p:txBody>
      </p:sp>
      <p:sp>
        <p:nvSpPr>
          <p:cNvPr id="3" name="Content Placeholder 2">
            <a:extLst>
              <a:ext uri="{FF2B5EF4-FFF2-40B4-BE49-F238E27FC236}">
                <a16:creationId xmlns:a16="http://schemas.microsoft.com/office/drawing/2014/main" id="{D5A20FA2-F76C-D9DA-F88B-41986B8041EA}"/>
              </a:ext>
            </a:extLst>
          </p:cNvPr>
          <p:cNvSpPr>
            <a:spLocks noGrp="1"/>
          </p:cNvSpPr>
          <p:nvPr>
            <p:ph idx="4294967295"/>
          </p:nvPr>
        </p:nvSpPr>
        <p:spPr>
          <a:xfrm>
            <a:off x="987136" y="1191636"/>
            <a:ext cx="10138064" cy="4939000"/>
          </a:xfrm>
        </p:spPr>
        <p:txBody>
          <a:bodyPr>
            <a:normAutofit fontScale="85000" lnSpcReduction="10000"/>
          </a:bodyPr>
          <a:lstStyle/>
          <a:p>
            <a:pPr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25879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1AEAD-ABD3-1486-A40E-A9F095333F50}"/>
              </a:ext>
            </a:extLst>
          </p:cNvPr>
          <p:cNvSpPr>
            <a:spLocks noGrp="1"/>
          </p:cNvSpPr>
          <p:nvPr>
            <p:ph type="title" idx="4294967295"/>
          </p:nvPr>
        </p:nvSpPr>
        <p:spPr>
          <a:xfrm>
            <a:off x="315191" y="-252990"/>
            <a:ext cx="10058400" cy="144938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E61CFE76-E03C-BC48-E723-F47451F1AFE0}"/>
              </a:ext>
            </a:extLst>
          </p:cNvPr>
          <p:cNvSpPr>
            <a:spLocks noGrp="1"/>
          </p:cNvSpPr>
          <p:nvPr>
            <p:ph idx="4294967295"/>
          </p:nvPr>
        </p:nvSpPr>
        <p:spPr>
          <a:xfrm>
            <a:off x="876300" y="1196397"/>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37755710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5A013-8FDF-0369-F065-8833619A12AF}"/>
              </a:ext>
            </a:extLst>
          </p:cNvPr>
          <p:cNvSpPr>
            <a:spLocks noGrp="1"/>
          </p:cNvSpPr>
          <p:nvPr>
            <p:ph type="title" idx="4294967295"/>
          </p:nvPr>
        </p:nvSpPr>
        <p:spPr>
          <a:xfrm>
            <a:off x="169718" y="-263380"/>
            <a:ext cx="10058400" cy="144938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FC7772C4-BB12-53E8-F0AA-551A03236B10}"/>
              </a:ext>
            </a:extLst>
          </p:cNvPr>
          <p:cNvSpPr>
            <a:spLocks noGrp="1"/>
          </p:cNvSpPr>
          <p:nvPr>
            <p:ph idx="4294967295"/>
          </p:nvPr>
        </p:nvSpPr>
        <p:spPr>
          <a:xfrm>
            <a:off x="959428" y="1337108"/>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6334067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26CC5-8933-0F5C-9121-DE029CD55782}"/>
              </a:ext>
            </a:extLst>
          </p:cNvPr>
          <p:cNvSpPr>
            <a:spLocks noGrp="1"/>
          </p:cNvSpPr>
          <p:nvPr>
            <p:ph type="title" idx="4294967295"/>
          </p:nvPr>
        </p:nvSpPr>
        <p:spPr>
          <a:xfrm>
            <a:off x="0" y="-460375"/>
            <a:ext cx="10058400" cy="1449387"/>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CDF077B1-D931-1523-F544-23C393DA4D82}"/>
              </a:ext>
            </a:extLst>
          </p:cNvPr>
          <p:cNvSpPr>
            <a:spLocks noGrp="1"/>
          </p:cNvSpPr>
          <p:nvPr>
            <p:ph idx="4294967295"/>
          </p:nvPr>
        </p:nvSpPr>
        <p:spPr>
          <a:xfrm>
            <a:off x="647700" y="1253981"/>
            <a:ext cx="10058400" cy="4502583"/>
          </a:xfrm>
        </p:spPr>
        <p:txBody>
          <a:bodyPr>
            <a:normAutofit lnSpcReduction="10000"/>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main purpose of the application is to help students of Master of Computer Application understands the basics knowledge of the programming languages. The following results were achieved after completing the system and relate back to the system’s objective.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Should enable Master of Computer Application students to browse through the code and application: This can be achieved when students are able to run and install the application. When they run the application, they can use through the implementation of different objects.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Should enable users to select the desired PDF and convert it to audio and display text in (PyQt5: Label), so the user can understand that particular text has been read.  Should enable students with the reading disability (Dyslexia)</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8786259"/>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34</TotalTime>
  <Words>2018</Words>
  <Application>Microsoft Office PowerPoint</Application>
  <PresentationFormat>Widescreen</PresentationFormat>
  <Paragraphs>106</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Times New Roman</vt:lpstr>
      <vt:lpstr>Retrospect</vt:lpstr>
      <vt:lpstr>PowerPoint Presentation</vt:lpstr>
      <vt:lpstr>Abstract</vt:lpstr>
      <vt:lpstr>Objective</vt:lpstr>
      <vt:lpstr>Existing System</vt:lpstr>
      <vt:lpstr>Disadvantage</vt:lpstr>
      <vt:lpstr>PowerPoint Presentation</vt:lpstr>
      <vt:lpstr>PROPOSED SYSTEM :</vt:lpstr>
      <vt:lpstr>Advantage</vt:lpstr>
      <vt:lpstr>PowerPoint Presentation</vt:lpstr>
      <vt:lpstr>Introduction</vt:lpstr>
      <vt:lpstr>MODULES</vt:lpstr>
      <vt:lpstr>PDF Parsing Module </vt:lpstr>
      <vt:lpstr>  Text Processing Module </vt:lpstr>
      <vt:lpstr>Audio Processing Module </vt:lpstr>
      <vt:lpstr>User Interface (UI)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2024-08-18T15:55:17Z</dcterms:created>
  <dcterms:modified xsi:type="dcterms:W3CDTF">2024-08-18T16:29:33Z</dcterms:modified>
</cp:coreProperties>
</file>