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1" autoAdjust="0"/>
    <p:restoredTop sz="94660"/>
  </p:normalViewPr>
  <p:slideViewPr>
    <p:cSldViewPr snapToGrid="0">
      <p:cViewPr varScale="1">
        <p:scale>
          <a:sx n="74" d="100"/>
          <a:sy n="74" d="100"/>
        </p:scale>
        <p:origin x="10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873067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1326813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2069936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50E364-4587-4CC3-9A6F-E860CCC2D9DD}"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3332270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50E364-4587-4CC3-9A6F-E860CCC2D9DD}" type="datetimeFigureOut">
              <a:rPr lang="en-IN" smtClean="0"/>
              <a:t>15-08-2024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3418661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50E364-4587-4CC3-9A6F-E860CCC2D9DD}" type="datetimeFigureOut">
              <a:rPr lang="en-IN" smtClean="0"/>
              <a:t>15-08-2024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1035631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50E364-4587-4CC3-9A6F-E860CCC2D9DD}" type="datetimeFigureOut">
              <a:rPr lang="en-IN" smtClean="0"/>
              <a:t>15-08-2024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1915427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50E364-4587-4CC3-9A6F-E860CCC2D9DD}"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2705366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D32D866-8876-4D13-BD0D-334D99E5E3E1}" type="slidenum">
              <a:rPr lang="en-IN" smtClean="0"/>
              <a:t>‹#›</a:t>
            </a:fld>
            <a:endParaRPr lang="en-IN"/>
          </a:p>
        </p:txBody>
      </p:sp>
      <p:sp>
        <p:nvSpPr>
          <p:cNvPr id="5" name="Date Placeholder 4"/>
          <p:cNvSpPr>
            <a:spLocks noGrp="1"/>
          </p:cNvSpPr>
          <p:nvPr>
            <p:ph type="dt" sz="half" idx="10"/>
          </p:nvPr>
        </p:nvSpPr>
        <p:spPr/>
        <p:txBody>
          <a:bodyPr/>
          <a:lstStyle/>
          <a:p>
            <a:fld id="{1D50E364-4587-4CC3-9A6F-E860CCC2D9DD}" type="datetimeFigureOut">
              <a:rPr lang="en-IN" smtClean="0"/>
              <a:t>15-08-2024</a:t>
            </a:fld>
            <a:endParaRPr lang="en-IN"/>
          </a:p>
        </p:txBody>
      </p:sp>
    </p:spTree>
    <p:extLst>
      <p:ext uri="{BB962C8B-B14F-4D97-AF65-F5344CB8AC3E}">
        <p14:creationId xmlns:p14="http://schemas.microsoft.com/office/powerpoint/2010/main" val="3494416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2244234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83235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3564137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842755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33617795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33490768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50E364-4587-4CC3-9A6F-E860CCC2D9DD}"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D32D866-8876-4D13-BD0D-334D99E5E3E1}" type="slidenum">
              <a:rPr lang="en-IN" smtClean="0"/>
              <a:t>‹#›</a:t>
            </a:fld>
            <a:endParaRPr lang="en-IN"/>
          </a:p>
        </p:txBody>
      </p:sp>
    </p:spTree>
    <p:extLst>
      <p:ext uri="{BB962C8B-B14F-4D97-AF65-F5344CB8AC3E}">
        <p14:creationId xmlns:p14="http://schemas.microsoft.com/office/powerpoint/2010/main" val="3395550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50E364-4587-4CC3-9A6F-E860CCC2D9DD}" type="datetimeFigureOut">
              <a:rPr lang="en-IN" smtClean="0"/>
              <a:t>15-08-2024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D32D866-8876-4D13-BD0D-334D99E5E3E1}" type="slidenum">
              <a:rPr lang="en-IN" smtClean="0"/>
              <a:t>‹#›</a:t>
            </a:fld>
            <a:endParaRPr lang="en-IN"/>
          </a:p>
        </p:txBody>
      </p:sp>
    </p:spTree>
    <p:extLst>
      <p:ext uri="{BB962C8B-B14F-4D97-AF65-F5344CB8AC3E}">
        <p14:creationId xmlns:p14="http://schemas.microsoft.com/office/powerpoint/2010/main" val="151939268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6A229A-EB92-26C5-8563-673455F83DEA}"/>
              </a:ext>
            </a:extLst>
          </p:cNvPr>
          <p:cNvSpPr txBox="1"/>
          <p:nvPr/>
        </p:nvSpPr>
        <p:spPr>
          <a:xfrm>
            <a:off x="2927639" y="3030698"/>
            <a:ext cx="6104658" cy="1359988"/>
          </a:xfrm>
          <a:prstGeom prst="rect">
            <a:avLst/>
          </a:prstGeom>
          <a:noFill/>
        </p:spPr>
        <p:txBody>
          <a:bodyPr wrap="square">
            <a:spAutoFit/>
          </a:bodyPr>
          <a:lstStyle/>
          <a:p>
            <a:pPr lvl="0">
              <a:lnSpc>
                <a:spcPct val="107000"/>
              </a:lnSpc>
              <a:spcAft>
                <a:spcPts val="800"/>
              </a:spcAft>
            </a:pPr>
            <a:r>
              <a:rPr lang="en-IN" sz="2200" kern="100" dirty="0">
                <a:effectLst/>
                <a:latin typeface="Times New Roman" panose="02020603050405020304" pitchFamily="18" charset="0"/>
                <a:ea typeface="Calibri" panose="020F0502020204030204" pitchFamily="34" charset="0"/>
                <a:cs typeface="Times New Roman" panose="02020603050405020304" pitchFamily="18" charset="0"/>
              </a:rPr>
              <a:t>DESIGN AND IMPLEMENTATION OF ONLINE</a:t>
            </a:r>
          </a:p>
          <a:p>
            <a:pPr lvl="0">
              <a:lnSpc>
                <a:spcPct val="107000"/>
              </a:lnSpc>
              <a:spcAft>
                <a:spcPts val="800"/>
              </a:spcAft>
            </a:pPr>
            <a:r>
              <a:rPr lang="en-IN" sz="2200" kern="100" dirty="0">
                <a:latin typeface="Times New Roman" panose="02020603050405020304" pitchFamily="18" charset="0"/>
                <a:ea typeface="Calibri" panose="020F0502020204030204" pitchFamily="34" charset="0"/>
                <a:cs typeface="Times New Roman" panose="02020603050405020304" pitchFamily="18" charset="0"/>
              </a:rPr>
              <a:t>    </a:t>
            </a:r>
            <a:r>
              <a:rPr lang="en-IN" sz="2200" kern="100" dirty="0">
                <a:effectLst/>
                <a:latin typeface="Times New Roman" panose="02020603050405020304" pitchFamily="18" charset="0"/>
                <a:ea typeface="Calibri" panose="020F0502020204030204" pitchFamily="34" charset="0"/>
                <a:cs typeface="Times New Roman" panose="02020603050405020304" pitchFamily="18" charset="0"/>
              </a:rPr>
              <a:t>    CAMPUS FUND RAISER SYSTEM</a:t>
            </a:r>
          </a:p>
          <a:p>
            <a:pPr lvl="0">
              <a:lnSpc>
                <a:spcPct val="107000"/>
              </a:lnSpc>
              <a:spcAft>
                <a:spcPts val="800"/>
              </a:spcAft>
            </a:pPr>
            <a:r>
              <a:rPr lang="en-IN" sz="2200" kern="100" dirty="0">
                <a:latin typeface="Times New Roman" panose="02020603050405020304" pitchFamily="18" charset="0"/>
                <a:ea typeface="Calibri" panose="020F0502020204030204" pitchFamily="34" charset="0"/>
                <a:cs typeface="Times New Roman" panose="02020603050405020304" pitchFamily="18" charset="0"/>
              </a:rPr>
              <a:t>                                   </a:t>
            </a:r>
            <a:r>
              <a:rPr lang="en-IN" sz="22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129245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B3DEC-E9FF-0A3D-3D41-3064DB4D290B}"/>
              </a:ext>
            </a:extLst>
          </p:cNvPr>
          <p:cNvSpPr>
            <a:spLocks noGrp="1"/>
          </p:cNvSpPr>
          <p:nvPr>
            <p:ph type="title"/>
          </p:nvPr>
        </p:nvSpPr>
        <p:spPr>
          <a:xfrm>
            <a:off x="105834" y="0"/>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584E292C-55D5-503A-7722-483307C55871}"/>
              </a:ext>
            </a:extLst>
          </p:cNvPr>
          <p:cNvSpPr>
            <a:spLocks noGrp="1"/>
          </p:cNvSpPr>
          <p:nvPr>
            <p:ph idx="1"/>
          </p:nvPr>
        </p:nvSpPr>
        <p:spPr>
          <a:xfrm>
            <a:off x="853980" y="906723"/>
            <a:ext cx="8596668" cy="3880773"/>
          </a:xfrm>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Over the years students use manual ways to raise funds to support their election ambitions, help pay less privileged students school dues, sick friends and many other challenges which they face in the school. </a:t>
            </a:r>
          </a:p>
          <a:p>
            <a:pPr algn="just">
              <a:lnSpc>
                <a:spcPct val="150000"/>
              </a:lnSpc>
            </a:pPr>
            <a:r>
              <a:rPr lang="en-US" dirty="0">
                <a:latin typeface="Times New Roman" panose="02020603050405020304" pitchFamily="18" charset="0"/>
                <a:cs typeface="Times New Roman" panose="02020603050405020304" pitchFamily="18" charset="0"/>
              </a:rPr>
              <a:t>To overcome the problems of manual fund raising, the researcher has developed “an Online Campus Fund Raiser System”. </a:t>
            </a:r>
          </a:p>
          <a:p>
            <a:pPr algn="just">
              <a:lnSpc>
                <a:spcPct val="150000"/>
              </a:lnSpc>
            </a:pPr>
            <a:r>
              <a:rPr lang="en-US" dirty="0">
                <a:latin typeface="Times New Roman" panose="02020603050405020304" pitchFamily="18" charset="0"/>
                <a:cs typeface="Times New Roman" panose="02020603050405020304" pitchFamily="18" charset="0"/>
              </a:rPr>
              <a:t>The system which will be implemented on the internet and can be accessed on any operating device, either desktop or mobile devices connected to the internet.</a:t>
            </a:r>
          </a:p>
          <a:p>
            <a:pPr algn="just">
              <a:lnSpc>
                <a:spcPct val="150000"/>
              </a:lnSpc>
            </a:pPr>
            <a:r>
              <a:rPr lang="en-US" dirty="0">
                <a:latin typeface="Times New Roman" panose="02020603050405020304" pitchFamily="18" charset="0"/>
                <a:cs typeface="Times New Roman" panose="02020603050405020304" pitchFamily="18" charset="0"/>
              </a:rPr>
              <a:t> The system communicates with the database residing on a remote server. This system has been built with HTML, CSS and PHP.</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086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145E0-9222-2E5D-3CCC-32779BFCDC33}"/>
              </a:ext>
            </a:extLst>
          </p:cNvPr>
          <p:cNvSpPr>
            <a:spLocks noGrp="1"/>
          </p:cNvSpPr>
          <p:nvPr>
            <p:ph type="title"/>
          </p:nvPr>
        </p:nvSpPr>
        <p:spPr>
          <a:xfrm>
            <a:off x="105834" y="-50800"/>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87D7F413-356F-8EC8-1B92-CE256714A28A}"/>
              </a:ext>
            </a:extLst>
          </p:cNvPr>
          <p:cNvSpPr>
            <a:spLocks noGrp="1"/>
          </p:cNvSpPr>
          <p:nvPr>
            <p:ph idx="1"/>
          </p:nvPr>
        </p:nvSpPr>
        <p:spPr>
          <a:xfrm>
            <a:off x="552644" y="895927"/>
            <a:ext cx="8596668" cy="5161973"/>
          </a:xfrm>
        </p:spPr>
        <p:txBody>
          <a:bodyPr>
            <a:normAutofit lnSpcReduction="10000"/>
          </a:bodyPr>
          <a:lstStyle/>
          <a:p>
            <a:pPr>
              <a:lnSpc>
                <a:spcPct val="150000"/>
              </a:lnSpc>
            </a:pPr>
            <a:r>
              <a:rPr lang="en-IN" dirty="0">
                <a:latin typeface="Times New Roman" panose="02020603050405020304" pitchFamily="18" charset="0"/>
                <a:cs typeface="Times New Roman" panose="02020603050405020304" pitchFamily="18" charset="0"/>
              </a:rPr>
              <a:t>The purpose of the research is to develop an online campus fund raising system, for student’s </a:t>
            </a:r>
            <a:r>
              <a:rPr lang="en-IN" dirty="0" err="1">
                <a:latin typeface="Times New Roman" panose="02020603050405020304" pitchFamily="18" charset="0"/>
                <a:cs typeface="Times New Roman" panose="02020603050405020304" pitchFamily="18" charset="0"/>
              </a:rPr>
              <a:t>dto</a:t>
            </a:r>
            <a:r>
              <a:rPr lang="en-IN" dirty="0">
                <a:latin typeface="Times New Roman" panose="02020603050405020304" pitchFamily="18" charset="0"/>
                <a:cs typeface="Times New Roman" panose="02020603050405020304" pitchFamily="18" charset="0"/>
              </a:rPr>
              <a:t> easily raise funds/ donations towards a particular project and challenges faced in the school campus. </a:t>
            </a:r>
          </a:p>
          <a:p>
            <a:pPr>
              <a:lnSpc>
                <a:spcPct val="150000"/>
              </a:lnSpc>
            </a:pPr>
            <a:r>
              <a:rPr lang="en-IN" dirty="0">
                <a:latin typeface="Times New Roman" panose="02020603050405020304" pitchFamily="18" charset="0"/>
                <a:cs typeface="Times New Roman" panose="02020603050405020304" pitchFamily="18" charset="0"/>
              </a:rPr>
              <a:t>The funds collected from students are taken automatically by a payment gateways which will be integrated on </a:t>
            </a:r>
            <a:r>
              <a:rPr lang="en-IN" dirty="0" err="1">
                <a:latin typeface="Times New Roman" panose="02020603050405020304" pitchFamily="18" charset="0"/>
                <a:cs typeface="Times New Roman" panose="02020603050405020304" pitchFamily="18" charset="0"/>
              </a:rPr>
              <a:t>th</a:t>
            </a:r>
            <a:r>
              <a:rPr lang="en-IN" dirty="0">
                <a:latin typeface="Times New Roman" panose="02020603050405020304" pitchFamily="18" charset="0"/>
                <a:cs typeface="Times New Roman" panose="02020603050405020304" pitchFamily="18" charset="0"/>
              </a:rPr>
              <a:t> system, each student details and records will be easily recorded automatically without time consuming, which is reliable and without any error. </a:t>
            </a:r>
          </a:p>
          <a:p>
            <a:pPr marL="0" indent="0">
              <a:lnSpc>
                <a:spcPct val="150000"/>
              </a:lnSpc>
              <a:buNone/>
            </a:pPr>
            <a:r>
              <a:rPr lang="en-IN" dirty="0">
                <a:latin typeface="Times New Roman" panose="02020603050405020304" pitchFamily="18" charset="0"/>
                <a:cs typeface="Times New Roman" panose="02020603050405020304" pitchFamily="18" charset="0"/>
              </a:rPr>
              <a:t>             1.   Eliminate supplicate data entry and errors in time and entries.</a:t>
            </a:r>
          </a:p>
          <a:p>
            <a:pPr marL="0" indent="0">
              <a:lnSpc>
                <a:spcPct val="150000"/>
              </a:lnSpc>
              <a:buNone/>
            </a:pPr>
            <a:r>
              <a:rPr lang="en-IN" dirty="0">
                <a:latin typeface="Times New Roman" panose="02020603050405020304" pitchFamily="18" charset="0"/>
                <a:cs typeface="Times New Roman" panose="02020603050405020304" pitchFamily="18" charset="0"/>
              </a:rPr>
              <a:t>             2.   Eliminate paperwork and save time.</a:t>
            </a:r>
          </a:p>
          <a:p>
            <a:pPr marL="0" indent="0">
              <a:lnSpc>
                <a:spcPct val="150000"/>
              </a:lnSpc>
              <a:buNone/>
            </a:pPr>
            <a:r>
              <a:rPr lang="en-IN" dirty="0">
                <a:latin typeface="Times New Roman" panose="02020603050405020304" pitchFamily="18" charset="0"/>
                <a:cs typeface="Times New Roman" panose="02020603050405020304" pitchFamily="18" charset="0"/>
              </a:rPr>
              <a:t>             3.   Reduce money laundering </a:t>
            </a:r>
            <a:r>
              <a:rPr lang="en-IN" dirty="0" err="1">
                <a:latin typeface="Times New Roman" panose="02020603050405020304" pitchFamily="18" charset="0"/>
                <a:cs typeface="Times New Roman" panose="02020603050405020304" pitchFamily="18" charset="0"/>
              </a:rPr>
              <a:t>amoung</a:t>
            </a:r>
            <a:r>
              <a:rPr lang="en-IN" dirty="0">
                <a:latin typeface="Times New Roman" panose="02020603050405020304" pitchFamily="18" charset="0"/>
                <a:cs typeface="Times New Roman" panose="02020603050405020304" pitchFamily="18" charset="0"/>
              </a:rPr>
              <a:t> students officials.</a:t>
            </a:r>
          </a:p>
          <a:p>
            <a:pPr marL="0" indent="0">
              <a:lnSpc>
                <a:spcPct val="150000"/>
              </a:lnSpc>
              <a:buNone/>
            </a:pPr>
            <a:r>
              <a:rPr lang="en-IN" dirty="0">
                <a:latin typeface="Times New Roman" panose="02020603050405020304" pitchFamily="18" charset="0"/>
                <a:cs typeface="Times New Roman" panose="02020603050405020304" pitchFamily="18" charset="0"/>
              </a:rPr>
              <a:t>             4.   To increase the charity/giving </a:t>
            </a:r>
            <a:r>
              <a:rPr lang="en-IN" dirty="0" err="1">
                <a:latin typeface="Times New Roman" panose="02020603050405020304" pitchFamily="18" charset="0"/>
                <a:cs typeface="Times New Roman" panose="02020603050405020304" pitchFamily="18" charset="0"/>
              </a:rPr>
              <a:t>amoung</a:t>
            </a:r>
            <a:r>
              <a:rPr lang="en-IN" dirty="0">
                <a:latin typeface="Times New Roman" panose="02020603050405020304" pitchFamily="18" charset="0"/>
                <a:cs typeface="Times New Roman" panose="02020603050405020304" pitchFamily="18" charset="0"/>
              </a:rPr>
              <a:t> students.  </a:t>
            </a:r>
          </a:p>
        </p:txBody>
      </p:sp>
    </p:spTree>
    <p:extLst>
      <p:ext uri="{BB962C8B-B14F-4D97-AF65-F5344CB8AC3E}">
        <p14:creationId xmlns:p14="http://schemas.microsoft.com/office/powerpoint/2010/main" val="655086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0395B-D9DD-1B0E-EADC-CCB8DEFEB91C}"/>
              </a:ext>
            </a:extLst>
          </p:cNvPr>
          <p:cNvSpPr>
            <a:spLocks noGrp="1"/>
          </p:cNvSpPr>
          <p:nvPr>
            <p:ph type="title" idx="4294967295"/>
          </p:nvPr>
        </p:nvSpPr>
        <p:spPr>
          <a:xfrm>
            <a:off x="0" y="0"/>
            <a:ext cx="8596313"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DF47A07C-9D86-B455-3028-78AB6B64985B}"/>
              </a:ext>
            </a:extLst>
          </p:cNvPr>
          <p:cNvSpPr>
            <a:spLocks noGrp="1"/>
          </p:cNvSpPr>
          <p:nvPr>
            <p:ph idx="4294967295"/>
          </p:nvPr>
        </p:nvSpPr>
        <p:spPr>
          <a:xfrm>
            <a:off x="602672" y="986415"/>
            <a:ext cx="8998527" cy="5694939"/>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The Internet has opened up a whole new world that nonprofits large and small are using to expand their universe of influence and support. The Internet lets even small or local organizations in every work of life reach out to potential supporters around the world and around the clock. </a:t>
            </a:r>
          </a:p>
          <a:p>
            <a:pPr algn="just">
              <a:lnSpc>
                <a:spcPct val="150000"/>
              </a:lnSpc>
            </a:pPr>
            <a:r>
              <a:rPr lang="en-US" dirty="0">
                <a:latin typeface="Times New Roman" panose="02020603050405020304" pitchFamily="18" charset="0"/>
                <a:cs typeface="Times New Roman" panose="02020603050405020304" pitchFamily="18" charset="0"/>
              </a:rPr>
              <a:t>Fundraisers are especially excited about online opportunities for locating new donors and for adding a new communication channel for cultivating existing donors.</a:t>
            </a:r>
          </a:p>
          <a:p>
            <a:pPr algn="just">
              <a:lnSpc>
                <a:spcPct val="150000"/>
              </a:lnSpc>
            </a:pPr>
            <a:r>
              <a:rPr lang="en-US" dirty="0">
                <a:latin typeface="Times New Roman" panose="02020603050405020304" pitchFamily="18" charset="0"/>
                <a:cs typeface="Times New Roman" panose="02020603050405020304" pitchFamily="18" charset="0"/>
              </a:rPr>
              <a:t>Successful online fundraising programs generally have two major components. The foundation is an informative, interactive web site communications program which, together, help build relationships with your website visitors and the people you get to sign up for your email newsletter or online advocacy program. </a:t>
            </a:r>
          </a:p>
          <a:p>
            <a:pPr algn="just">
              <a:lnSpc>
                <a:spcPct val="150000"/>
              </a:lnSpc>
            </a:pPr>
            <a:r>
              <a:rPr lang="en-US" dirty="0">
                <a:latin typeface="Times New Roman" panose="02020603050405020304" pitchFamily="18" charset="0"/>
                <a:cs typeface="Times New Roman" panose="02020603050405020304" pitchFamily="18" charset="0"/>
              </a:rPr>
              <a:t>The second component, often overlooked, is a strategy for attracting new people – especially potential donors – to your site, so you can begin the relationship-building process.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027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0A94C-B1CD-3B90-F178-FAB72F188D63}"/>
              </a:ext>
            </a:extLst>
          </p:cNvPr>
          <p:cNvSpPr>
            <a:spLocks noGrp="1"/>
          </p:cNvSpPr>
          <p:nvPr>
            <p:ph type="title"/>
          </p:nvPr>
        </p:nvSpPr>
        <p:spPr>
          <a:xfrm>
            <a:off x="53879"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34B625E0-CEA1-E987-1654-FE11BCF9FE24}"/>
              </a:ext>
            </a:extLst>
          </p:cNvPr>
          <p:cNvSpPr>
            <a:spLocks noGrp="1"/>
          </p:cNvSpPr>
          <p:nvPr>
            <p:ph idx="1"/>
          </p:nvPr>
        </p:nvSpPr>
        <p:spPr>
          <a:xfrm>
            <a:off x="696191" y="1069543"/>
            <a:ext cx="8806411" cy="5289693"/>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Security Concerns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Breaches</a:t>
            </a:r>
            <a:r>
              <a:rPr lang="en-US" dirty="0">
                <a:latin typeface="Times New Roman" panose="02020603050405020304" pitchFamily="18" charset="0"/>
                <a:cs typeface="Times New Roman" panose="02020603050405020304" pitchFamily="18" charset="0"/>
              </a:rPr>
              <a:t>: Sensitive donor information could be at risk if the system is not adequately secured.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Fraud Risks</a:t>
            </a:r>
            <a:r>
              <a:rPr lang="en-US" dirty="0">
                <a:latin typeface="Times New Roman" panose="02020603050405020304" pitchFamily="18" charset="0"/>
                <a:cs typeface="Times New Roman" panose="02020603050405020304" pitchFamily="18" charset="0"/>
              </a:rPr>
              <a:t>: There is a potential for fraudulent activities if the system is not properly monitored and controlled.</a:t>
            </a:r>
          </a:p>
          <a:p>
            <a:pPr algn="just">
              <a:lnSpc>
                <a:spcPct val="150000"/>
              </a:lnSpc>
            </a:pPr>
            <a:r>
              <a:rPr lang="en-US" b="1" dirty="0">
                <a:latin typeface="Times New Roman" panose="02020603050405020304" pitchFamily="18" charset="0"/>
                <a:cs typeface="Times New Roman" panose="02020603050405020304" pitchFamily="18" charset="0"/>
              </a:rPr>
              <a:t>Technical Issues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System Downtime</a:t>
            </a:r>
            <a:r>
              <a:rPr lang="en-US" dirty="0">
                <a:latin typeface="Times New Roman" panose="02020603050405020304" pitchFamily="18" charset="0"/>
                <a:cs typeface="Times New Roman" panose="02020603050405020304" pitchFamily="18" charset="0"/>
              </a:rPr>
              <a:t>: Technical problems or server outages can disrupt the fundraising process.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Compatibility Issues</a:t>
            </a:r>
            <a:r>
              <a:rPr lang="en-US" dirty="0">
                <a:latin typeface="Times New Roman" panose="02020603050405020304" pitchFamily="18" charset="0"/>
                <a:cs typeface="Times New Roman" panose="02020603050405020304" pitchFamily="18" charset="0"/>
              </a:rPr>
              <a:t>: The system might face compatibility issues with various devices and browsers, affecting user experience.</a:t>
            </a:r>
          </a:p>
          <a:p>
            <a:endParaRPr lang="en-IN" dirty="0"/>
          </a:p>
        </p:txBody>
      </p:sp>
    </p:spTree>
    <p:extLst>
      <p:ext uri="{BB962C8B-B14F-4D97-AF65-F5344CB8AC3E}">
        <p14:creationId xmlns:p14="http://schemas.microsoft.com/office/powerpoint/2010/main" val="410534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4348A4-07EF-FB79-36A5-C657501351B2}"/>
              </a:ext>
            </a:extLst>
          </p:cNvPr>
          <p:cNvSpPr>
            <a:spLocks noGrp="1"/>
          </p:cNvSpPr>
          <p:nvPr>
            <p:ph idx="4294967295"/>
          </p:nvPr>
        </p:nvSpPr>
        <p:spPr>
          <a:xfrm>
            <a:off x="426027" y="529215"/>
            <a:ext cx="8637877" cy="5019530"/>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User Experience</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Complex Navigation</a:t>
            </a:r>
            <a:r>
              <a:rPr lang="en-US" dirty="0">
                <a:latin typeface="Times New Roman" panose="02020603050405020304" pitchFamily="18" charset="0"/>
                <a:cs typeface="Times New Roman" panose="02020603050405020304" pitchFamily="18" charset="0"/>
              </a:rPr>
              <a:t>: A poorly designed interface can be confusing or frustrating for users, potentially leading to decreased participation.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Accessibility</a:t>
            </a:r>
            <a:r>
              <a:rPr lang="en-US" dirty="0">
                <a:latin typeface="Times New Roman" panose="02020603050405020304" pitchFamily="18" charset="0"/>
                <a:cs typeface="Times New Roman" panose="02020603050405020304" pitchFamily="18" charset="0"/>
              </a:rPr>
              <a:t>: The system might not be accessible to all users, including those with disabilities, which can limit participation.</a:t>
            </a:r>
          </a:p>
          <a:p>
            <a:pPr algn="just">
              <a:lnSpc>
                <a:spcPct val="150000"/>
              </a:lnSpc>
            </a:pPr>
            <a:r>
              <a:rPr lang="en-US" b="1" dirty="0">
                <a:latin typeface="Times New Roman" panose="02020603050405020304" pitchFamily="18" charset="0"/>
                <a:cs typeface="Times New Roman" panose="02020603050405020304" pitchFamily="18" charset="0"/>
              </a:rPr>
              <a:t>Costs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Development and Maintenance Costs</a:t>
            </a:r>
            <a:r>
              <a:rPr lang="en-US" dirty="0">
                <a:latin typeface="Times New Roman" panose="02020603050405020304" pitchFamily="18" charset="0"/>
                <a:cs typeface="Times New Roman" panose="02020603050405020304" pitchFamily="18" charset="0"/>
              </a:rPr>
              <a:t>: Designing and maintaining the system can be expensive, especially if specialized skills are required.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Fees</a:t>
            </a:r>
            <a:r>
              <a:rPr lang="en-US" dirty="0">
                <a:latin typeface="Times New Roman" panose="02020603050405020304" pitchFamily="18" charset="0"/>
                <a:cs typeface="Times New Roman" panose="02020603050405020304" pitchFamily="18" charset="0"/>
              </a:rPr>
              <a:t>: Online payment platforms often charge transaction fees, which can reduce the overall amount raised.</a:t>
            </a:r>
          </a:p>
          <a:p>
            <a:endParaRPr lang="en-IN" dirty="0"/>
          </a:p>
        </p:txBody>
      </p:sp>
    </p:spTree>
    <p:extLst>
      <p:ext uri="{BB962C8B-B14F-4D97-AF65-F5344CB8AC3E}">
        <p14:creationId xmlns:p14="http://schemas.microsoft.com/office/powerpoint/2010/main" val="3668780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B60FF-FB6F-794E-E77D-4C25B0F1F845}"/>
              </a:ext>
            </a:extLst>
          </p:cNvPr>
          <p:cNvSpPr>
            <a:spLocks noGrp="1"/>
          </p:cNvSpPr>
          <p:nvPr>
            <p:ph type="title" idx="4294967295"/>
          </p:nvPr>
        </p:nvSpPr>
        <p:spPr>
          <a:xfrm>
            <a:off x="0" y="155575"/>
            <a:ext cx="8596313" cy="1320800"/>
          </a:xfrm>
        </p:spPr>
        <p:txBody>
          <a:bodyPr/>
          <a:lstStyle/>
          <a:p>
            <a:r>
              <a:rPr lang="en-US" b="1" dirty="0"/>
              <a:t>PROPOSED SYSTEM</a:t>
            </a:r>
            <a:endParaRPr lang="en-IN" dirty="0"/>
          </a:p>
        </p:txBody>
      </p:sp>
      <p:sp>
        <p:nvSpPr>
          <p:cNvPr id="3" name="Content Placeholder 2">
            <a:extLst>
              <a:ext uri="{FF2B5EF4-FFF2-40B4-BE49-F238E27FC236}">
                <a16:creationId xmlns:a16="http://schemas.microsoft.com/office/drawing/2014/main" id="{A385DF46-5085-897D-AE82-F09C606F649B}"/>
              </a:ext>
            </a:extLst>
          </p:cNvPr>
          <p:cNvSpPr>
            <a:spLocks noGrp="1"/>
          </p:cNvSpPr>
          <p:nvPr>
            <p:ph idx="4294967295"/>
          </p:nvPr>
        </p:nvSpPr>
        <p:spPr>
          <a:xfrm>
            <a:off x="602674" y="996807"/>
            <a:ext cx="9268690" cy="5705618"/>
          </a:xfrm>
        </p:spPr>
        <p:txBody>
          <a:bodyPr>
            <a:normAutofit fontScale="92500"/>
          </a:bodyPr>
          <a:lstStyle/>
          <a:p>
            <a:pPr algn="just">
              <a:lnSpc>
                <a:spcPct val="150000"/>
              </a:lnSpc>
            </a:pPr>
            <a:r>
              <a:rPr lang="en-US" dirty="0">
                <a:latin typeface="Times New Roman" panose="02020603050405020304" pitchFamily="18" charset="0"/>
                <a:cs typeface="Times New Roman" panose="02020603050405020304" pitchFamily="18" charset="0"/>
              </a:rPr>
              <a:t>How can campuses effectively integrate the Internet into its strategy for fulfilling its mission? With the Internet’s growing importance, influence, and widespread use, nonprofits have new opportunities for communicating with their constituents, getting their work done, and garnering support. </a:t>
            </a:r>
          </a:p>
          <a:p>
            <a:pPr algn="just">
              <a:lnSpc>
                <a:spcPct val="150000"/>
              </a:lnSpc>
            </a:pPr>
            <a:r>
              <a:rPr lang="en-US" dirty="0">
                <a:latin typeface="Times New Roman" panose="02020603050405020304" pitchFamily="18" charset="0"/>
                <a:cs typeface="Times New Roman" panose="02020603050405020304" pitchFamily="18" charset="0"/>
              </a:rPr>
              <a:t>The Internet isn’t replacing other media, but it is taking its place alongside them. Most notable is the role that an online donor system is playing in the operational capacity of nonprofit organizations. </a:t>
            </a:r>
          </a:p>
          <a:p>
            <a:pPr algn="just">
              <a:lnSpc>
                <a:spcPct val="150000"/>
              </a:lnSpc>
            </a:pPr>
            <a:r>
              <a:rPr lang="en-US" dirty="0">
                <a:latin typeface="Times New Roman" panose="02020603050405020304" pitchFamily="18" charset="0"/>
                <a:cs typeface="Times New Roman" panose="02020603050405020304" pitchFamily="18" charset="0"/>
              </a:rPr>
              <a:t>This system has created a sea change as a tool for communicating with donors and colleagues, alerting activists, and disseminating information. Initially, the Web created a revolution in “brochure-ware,” allowing nonprofits to reach many new supporters and media with simple sites.</a:t>
            </a:r>
          </a:p>
          <a:p>
            <a:pPr algn="just">
              <a:lnSpc>
                <a:spcPct val="150000"/>
              </a:lnSpc>
            </a:pPr>
            <a:r>
              <a:rPr lang="en-US" dirty="0">
                <a:latin typeface="Times New Roman" panose="02020603050405020304" pitchFamily="18" charset="0"/>
                <a:cs typeface="Times New Roman" panose="02020603050405020304" pitchFamily="18" charset="0"/>
              </a:rPr>
              <a:t> New services enable even nonprofits with the smallest budgets to sign up members, take credit card donations, sponsor online discussions, offer surveys, put up searchable databases, and much more.</a:t>
            </a:r>
          </a:p>
          <a:p>
            <a:endParaRPr lang="en-IN" dirty="0"/>
          </a:p>
        </p:txBody>
      </p:sp>
    </p:spTree>
    <p:extLst>
      <p:ext uri="{BB962C8B-B14F-4D97-AF65-F5344CB8AC3E}">
        <p14:creationId xmlns:p14="http://schemas.microsoft.com/office/powerpoint/2010/main" val="3960373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D2E58-4F8D-004A-B9E9-881098E593C3}"/>
              </a:ext>
            </a:extLst>
          </p:cNvPr>
          <p:cNvSpPr>
            <a:spLocks noGrp="1"/>
          </p:cNvSpPr>
          <p:nvPr>
            <p:ph type="title"/>
          </p:nvPr>
        </p:nvSpPr>
        <p:spPr>
          <a:xfrm>
            <a:off x="0" y="100445"/>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F338E70A-1848-4F07-76C8-25D31AE6054A}"/>
              </a:ext>
            </a:extLst>
          </p:cNvPr>
          <p:cNvSpPr>
            <a:spLocks noGrp="1"/>
          </p:cNvSpPr>
          <p:nvPr>
            <p:ph idx="1"/>
          </p:nvPr>
        </p:nvSpPr>
        <p:spPr>
          <a:xfrm>
            <a:off x="646162" y="1027980"/>
            <a:ext cx="8596668" cy="5445556"/>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Broader Reach</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Global Accessibility</a:t>
            </a:r>
            <a:r>
              <a:rPr lang="en-US" dirty="0">
                <a:latin typeface="Times New Roman" panose="02020603050405020304" pitchFamily="18" charset="0"/>
                <a:cs typeface="Times New Roman" panose="02020603050405020304" pitchFamily="18" charset="0"/>
              </a:rPr>
              <a:t>: The system allows alumni, students, parents, and supporters from anywhere in the world to participate, potentially increasing the pool of donors.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Increased Visibility</a:t>
            </a:r>
            <a:r>
              <a:rPr lang="en-US" dirty="0">
                <a:latin typeface="Times New Roman" panose="02020603050405020304" pitchFamily="18" charset="0"/>
                <a:cs typeface="Times New Roman" panose="02020603050405020304" pitchFamily="18" charset="0"/>
              </a:rPr>
              <a:t>: Online platforms can be promoted through social media and email, reaching a larger audience than traditional methods.</a:t>
            </a:r>
          </a:p>
          <a:p>
            <a:pPr algn="just">
              <a:lnSpc>
                <a:spcPct val="150000"/>
              </a:lnSpc>
            </a:pPr>
            <a:r>
              <a:rPr lang="en-US" b="1" dirty="0">
                <a:latin typeface="Times New Roman" panose="02020603050405020304" pitchFamily="18" charset="0"/>
                <a:cs typeface="Times New Roman" panose="02020603050405020304" pitchFamily="18" charset="0"/>
              </a:rPr>
              <a:t>Convenience</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24/7 Availability</a:t>
            </a:r>
            <a:r>
              <a:rPr lang="en-US" dirty="0">
                <a:latin typeface="Times New Roman" panose="02020603050405020304" pitchFamily="18" charset="0"/>
                <a:cs typeface="Times New Roman" panose="02020603050405020304" pitchFamily="18" charset="0"/>
              </a:rPr>
              <a:t>: Donations can be made at any time, providing flexibility for donors and increasing the chances of receiving contributions.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Ease of Use</a:t>
            </a:r>
            <a:r>
              <a:rPr lang="en-US" dirty="0">
                <a:latin typeface="Times New Roman" panose="02020603050405020304" pitchFamily="18" charset="0"/>
                <a:cs typeface="Times New Roman" panose="02020603050405020304" pitchFamily="18" charset="0"/>
              </a:rPr>
              <a:t>: An intuitive and user-friendly interface simplifies the donation process, encouraging more people to contribute.</a:t>
            </a:r>
          </a:p>
          <a:p>
            <a:endParaRPr lang="en-IN" dirty="0"/>
          </a:p>
        </p:txBody>
      </p:sp>
    </p:spTree>
    <p:extLst>
      <p:ext uri="{BB962C8B-B14F-4D97-AF65-F5344CB8AC3E}">
        <p14:creationId xmlns:p14="http://schemas.microsoft.com/office/powerpoint/2010/main" val="3977102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7339CC-9C01-57CE-1DB8-A33F5540296B}"/>
              </a:ext>
            </a:extLst>
          </p:cNvPr>
          <p:cNvSpPr>
            <a:spLocks noGrp="1"/>
          </p:cNvSpPr>
          <p:nvPr>
            <p:ph idx="4294967295"/>
          </p:nvPr>
        </p:nvSpPr>
        <p:spPr>
          <a:xfrm>
            <a:off x="332508" y="362961"/>
            <a:ext cx="9310255" cy="5435166"/>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Cost-Effectiveness: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Overheads: </a:t>
            </a:r>
            <a:r>
              <a:rPr lang="en-US" dirty="0">
                <a:latin typeface="Times New Roman" panose="02020603050405020304" pitchFamily="18" charset="0"/>
                <a:cs typeface="Times New Roman" panose="02020603050405020304" pitchFamily="18" charset="0"/>
              </a:rPr>
              <a:t>Online systems can lower costs related to printing, mailing, and event organization, making fundraising efforts more cost-effective.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Scalability: </a:t>
            </a:r>
            <a:r>
              <a:rPr lang="en-US" dirty="0">
                <a:latin typeface="Times New Roman" panose="02020603050405020304" pitchFamily="18" charset="0"/>
                <a:cs typeface="Times New Roman" panose="02020603050405020304" pitchFamily="18" charset="0"/>
              </a:rPr>
              <a:t>The system can be scaled up or down based on needs without significant additional costs.</a:t>
            </a:r>
          </a:p>
          <a:p>
            <a:pPr algn="just">
              <a:lnSpc>
                <a:spcPct val="150000"/>
              </a:lnSpc>
            </a:pPr>
            <a:r>
              <a:rPr lang="en-US" b="1" dirty="0">
                <a:latin typeface="Times New Roman" panose="02020603050405020304" pitchFamily="18" charset="0"/>
                <a:cs typeface="Times New Roman" panose="02020603050405020304" pitchFamily="18" charset="0"/>
              </a:rPr>
              <a:t>Efficient Management</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Processes</a:t>
            </a:r>
            <a:r>
              <a:rPr lang="en-US" dirty="0">
                <a:latin typeface="Times New Roman" panose="02020603050405020304" pitchFamily="18" charset="0"/>
                <a:cs typeface="Times New Roman" panose="02020603050405020304" pitchFamily="18" charset="0"/>
              </a:rPr>
              <a:t>: Tasks such as tracking donations, generating receipts, and managing donor information can be automated, reducing administrative workload.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Reporting</a:t>
            </a:r>
            <a:r>
              <a:rPr lang="en-US" dirty="0">
                <a:latin typeface="Times New Roman" panose="02020603050405020304" pitchFamily="18" charset="0"/>
                <a:cs typeface="Times New Roman" panose="02020603050405020304" pitchFamily="18" charset="0"/>
              </a:rPr>
              <a:t>: Fundraising progress and financial metrics can be monitored in real-time, enabling quick decision-making and adjustments.</a:t>
            </a:r>
          </a:p>
          <a:p>
            <a:endParaRPr lang="en-IN" dirty="0"/>
          </a:p>
        </p:txBody>
      </p:sp>
    </p:spTree>
    <p:extLst>
      <p:ext uri="{BB962C8B-B14F-4D97-AF65-F5344CB8AC3E}">
        <p14:creationId xmlns:p14="http://schemas.microsoft.com/office/powerpoint/2010/main" val="3373754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C4EF6-D4A7-3E21-3C59-6D072ECE3A74}"/>
              </a:ext>
            </a:extLst>
          </p:cNvPr>
          <p:cNvSpPr>
            <a:spLocks noGrp="1"/>
          </p:cNvSpPr>
          <p:nvPr>
            <p:ph type="title"/>
          </p:nvPr>
        </p:nvSpPr>
        <p:spPr>
          <a:xfrm>
            <a:off x="0" y="79663"/>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6908EDDE-EA33-8FF3-2A35-E0EC9516515D}"/>
              </a:ext>
            </a:extLst>
          </p:cNvPr>
          <p:cNvSpPr>
            <a:spLocks noGrp="1"/>
          </p:cNvSpPr>
          <p:nvPr>
            <p:ph idx="1"/>
          </p:nvPr>
        </p:nvSpPr>
        <p:spPr>
          <a:xfrm>
            <a:off x="706581" y="986415"/>
            <a:ext cx="8328429" cy="5791921"/>
          </a:xfrm>
        </p:spPr>
        <p:txBody>
          <a:bodyPr>
            <a:normAutofit/>
          </a:bodyPr>
          <a:lstStyle/>
          <a:p>
            <a:pPr algn="just">
              <a:lnSpc>
                <a:spcPct val="150000"/>
              </a:lnSpc>
            </a:pPr>
            <a:r>
              <a:rPr lang="en-IN" dirty="0">
                <a:latin typeface="Times New Roman" panose="02020603050405020304" pitchFamily="18" charset="0"/>
                <a:cs typeface="Times New Roman" panose="02020603050405020304" pitchFamily="18" charset="0"/>
              </a:rPr>
              <a:t>The internet has opened up a whole new world that non profits large and </a:t>
            </a:r>
            <a:r>
              <a:rPr lang="en-IN" dirty="0" err="1">
                <a:latin typeface="Times New Roman" panose="02020603050405020304" pitchFamily="18" charset="0"/>
                <a:cs typeface="Times New Roman" panose="02020603050405020304" pitchFamily="18" charset="0"/>
              </a:rPr>
              <a:t>smallare</a:t>
            </a:r>
            <a:r>
              <a:rPr lang="en-IN" dirty="0">
                <a:latin typeface="Times New Roman" panose="02020603050405020304" pitchFamily="18" charset="0"/>
                <a:cs typeface="Times New Roman" panose="02020603050405020304" pitchFamily="18" charset="0"/>
              </a:rPr>
              <a:t> using to expand their universe of </a:t>
            </a:r>
            <a:r>
              <a:rPr lang="en-IN" dirty="0" err="1">
                <a:latin typeface="Times New Roman" panose="02020603050405020304" pitchFamily="18" charset="0"/>
                <a:cs typeface="Times New Roman" panose="02020603050405020304" pitchFamily="18" charset="0"/>
              </a:rPr>
              <a:t>imfluence</a:t>
            </a:r>
            <a:r>
              <a:rPr lang="en-IN" dirty="0">
                <a:latin typeface="Times New Roman" panose="02020603050405020304" pitchFamily="18" charset="0"/>
                <a:cs typeface="Times New Roman" panose="02020603050405020304" pitchFamily="18" charset="0"/>
              </a:rPr>
              <a:t> </a:t>
            </a:r>
            <a:r>
              <a:rPr lang="en-IN" dirty="0" err="1">
                <a:latin typeface="Times New Roman" panose="02020603050405020304" pitchFamily="18" charset="0"/>
                <a:cs typeface="Times New Roman" panose="02020603050405020304" pitchFamily="18" charset="0"/>
              </a:rPr>
              <a:t>amd</a:t>
            </a:r>
            <a:r>
              <a:rPr lang="en-IN" dirty="0">
                <a:latin typeface="Times New Roman" panose="02020603050405020304" pitchFamily="18" charset="0"/>
                <a:cs typeface="Times New Roman" panose="02020603050405020304" pitchFamily="18" charset="0"/>
              </a:rPr>
              <a:t> support. The internet lets even small or local organization in every work of life reach out to potential supporters around the world and </a:t>
            </a:r>
            <a:r>
              <a:rPr lang="en-IN" dirty="0" err="1">
                <a:latin typeface="Times New Roman" panose="02020603050405020304" pitchFamily="18" charset="0"/>
                <a:cs typeface="Times New Roman" panose="02020603050405020304" pitchFamily="18" charset="0"/>
              </a:rPr>
              <a:t>aroundthe</a:t>
            </a:r>
            <a:r>
              <a:rPr lang="en-IN" dirty="0">
                <a:latin typeface="Times New Roman" panose="02020603050405020304" pitchFamily="18" charset="0"/>
                <a:cs typeface="Times New Roman" panose="02020603050405020304" pitchFamily="18" charset="0"/>
              </a:rPr>
              <a:t> clock.</a:t>
            </a:r>
          </a:p>
          <a:p>
            <a:pPr algn="just">
              <a:lnSpc>
                <a:spcPct val="150000"/>
              </a:lnSpc>
            </a:pPr>
            <a:r>
              <a:rPr lang="en-IN" dirty="0">
                <a:latin typeface="Times New Roman" panose="02020603050405020304" pitchFamily="18" charset="0"/>
                <a:cs typeface="Times New Roman" panose="02020603050405020304" pitchFamily="18" charset="0"/>
              </a:rPr>
              <a:t>Fundraisers are especially excited about online opportunities for location new donors and for adding a new communication channels for cultivating existing donors.</a:t>
            </a:r>
          </a:p>
          <a:p>
            <a:pPr algn="just">
              <a:lnSpc>
                <a:spcPct val="150000"/>
              </a:lnSpc>
            </a:pPr>
            <a:r>
              <a:rPr lang="en-IN" dirty="0">
                <a:latin typeface="Times New Roman" panose="02020603050405020304" pitchFamily="18" charset="0"/>
                <a:cs typeface="Times New Roman" panose="02020603050405020304" pitchFamily="18" charset="0"/>
              </a:rPr>
              <a:t>Successful online fundraising  programs generally have two major components. The foundation is an informative, </a:t>
            </a:r>
            <a:r>
              <a:rPr lang="en-IN" dirty="0" err="1">
                <a:latin typeface="Times New Roman" panose="02020603050405020304" pitchFamily="18" charset="0"/>
                <a:cs typeface="Times New Roman" panose="02020603050405020304" pitchFamily="18" charset="0"/>
              </a:rPr>
              <a:t>intrative</a:t>
            </a:r>
            <a:r>
              <a:rPr lang="en-IN" dirty="0">
                <a:latin typeface="Times New Roman" panose="02020603050405020304" pitchFamily="18" charset="0"/>
                <a:cs typeface="Times New Roman" panose="02020603050405020304" pitchFamily="18" charset="0"/>
              </a:rPr>
              <a:t> web site communication program which, </a:t>
            </a:r>
            <a:r>
              <a:rPr lang="en-IN" dirty="0" err="1">
                <a:latin typeface="Times New Roman" panose="02020603050405020304" pitchFamily="18" charset="0"/>
                <a:cs typeface="Times New Roman" panose="02020603050405020304" pitchFamily="18" charset="0"/>
              </a:rPr>
              <a:t>together,help</a:t>
            </a:r>
            <a:r>
              <a:rPr lang="en-IN" dirty="0">
                <a:latin typeface="Times New Roman" panose="02020603050405020304" pitchFamily="18" charset="0"/>
                <a:cs typeface="Times New Roman" panose="02020603050405020304" pitchFamily="18" charset="0"/>
              </a:rPr>
              <a:t> build relationships with your website visitors and the people you get to sign up for your email newsletter or online advocacy program.</a:t>
            </a:r>
          </a:p>
          <a:p>
            <a:pPr algn="just">
              <a:lnSpc>
                <a:spcPct val="150000"/>
              </a:lnSpc>
            </a:pPr>
            <a:r>
              <a:rPr lang="en-IN" dirty="0">
                <a:latin typeface="Times New Roman" panose="02020603050405020304" pitchFamily="18" charset="0"/>
                <a:cs typeface="Times New Roman" panose="02020603050405020304" pitchFamily="18" charset="0"/>
              </a:rPr>
              <a:t>The second component, often overlooked, is a </a:t>
            </a:r>
            <a:r>
              <a:rPr lang="en-IN" dirty="0" err="1">
                <a:latin typeface="Times New Roman" panose="02020603050405020304" pitchFamily="18" charset="0"/>
                <a:cs typeface="Times New Roman" panose="02020603050405020304" pitchFamily="18" charset="0"/>
              </a:rPr>
              <a:t>strategt</a:t>
            </a:r>
            <a:r>
              <a:rPr lang="en-IN" dirty="0">
                <a:latin typeface="Times New Roman" panose="02020603050405020304" pitchFamily="18" charset="0"/>
                <a:cs typeface="Times New Roman" panose="02020603050405020304" pitchFamily="18" charset="0"/>
              </a:rPr>
              <a:t> for attracting new people-especially potential donors- to your site, so you </a:t>
            </a:r>
            <a:r>
              <a:rPr lang="en-IN" dirty="0" err="1">
                <a:latin typeface="Times New Roman" panose="02020603050405020304" pitchFamily="18" charset="0"/>
                <a:cs typeface="Times New Roman" panose="02020603050405020304" pitchFamily="18" charset="0"/>
              </a:rPr>
              <a:t>canbegin</a:t>
            </a:r>
            <a:r>
              <a:rPr lang="en-IN" dirty="0">
                <a:latin typeface="Times New Roman" panose="02020603050405020304" pitchFamily="18" charset="0"/>
                <a:cs typeface="Times New Roman" panose="02020603050405020304" pitchFamily="18" charset="0"/>
              </a:rPr>
              <a:t> the relationship- building process.</a:t>
            </a:r>
          </a:p>
        </p:txBody>
      </p:sp>
    </p:spTree>
    <p:extLst>
      <p:ext uri="{BB962C8B-B14F-4D97-AF65-F5344CB8AC3E}">
        <p14:creationId xmlns:p14="http://schemas.microsoft.com/office/powerpoint/2010/main" val="1242379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1B5-C5BB-6A55-5731-B8C975D1CE61}"/>
              </a:ext>
            </a:extLst>
          </p:cNvPr>
          <p:cNvSpPr>
            <a:spLocks noGrp="1"/>
          </p:cNvSpPr>
          <p:nvPr>
            <p:ph idx="4294967295"/>
          </p:nvPr>
        </p:nvSpPr>
        <p:spPr>
          <a:xfrm>
            <a:off x="623455" y="830552"/>
            <a:ext cx="8596313" cy="3881437"/>
          </a:xfrm>
        </p:spPr>
        <p:txBody>
          <a:bodyPr/>
          <a:lstStyle/>
          <a:p>
            <a:pPr algn="just">
              <a:lnSpc>
                <a:spcPct val="150000"/>
              </a:lnSpc>
            </a:pPr>
            <a:r>
              <a:rPr lang="en-IN" dirty="0">
                <a:latin typeface="Times New Roman" panose="02020603050405020304" pitchFamily="18" charset="0"/>
                <a:cs typeface="Times New Roman" panose="02020603050405020304" pitchFamily="18" charset="0"/>
              </a:rPr>
              <a:t>Online fundraising can’t exist in a </a:t>
            </a:r>
            <a:r>
              <a:rPr lang="en-IN" dirty="0" err="1">
                <a:latin typeface="Times New Roman" panose="02020603050405020304" pitchFamily="18" charset="0"/>
                <a:cs typeface="Times New Roman" panose="02020603050405020304" pitchFamily="18" charset="0"/>
              </a:rPr>
              <a:t>vaccum</a:t>
            </a:r>
            <a:r>
              <a:rPr lang="en-IN" dirty="0">
                <a:latin typeface="Times New Roman" panose="02020603050405020304" pitchFamily="18" charset="0"/>
                <a:cs typeface="Times New Roman" panose="02020603050405020304" pitchFamily="18" charset="0"/>
              </a:rPr>
              <a:t>. The success of your online fundraising program will be largely dependent on your organization’s overall internet presence as well as your traditional offline activities.</a:t>
            </a:r>
          </a:p>
          <a:p>
            <a:pPr marL="0" indent="0">
              <a:buNone/>
            </a:pPr>
            <a:endParaRPr lang="en-IN" dirty="0"/>
          </a:p>
        </p:txBody>
      </p:sp>
    </p:spTree>
    <p:extLst>
      <p:ext uri="{BB962C8B-B14F-4D97-AF65-F5344CB8AC3E}">
        <p14:creationId xmlns:p14="http://schemas.microsoft.com/office/powerpoint/2010/main" val="3495274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16ADE-2A92-DB64-989F-12DF65F3202A}"/>
              </a:ext>
            </a:extLst>
          </p:cNvPr>
          <p:cNvSpPr>
            <a:spLocks noGrp="1"/>
          </p:cNvSpPr>
          <p:nvPr>
            <p:ph type="title" idx="4294967295"/>
          </p:nvPr>
        </p:nvSpPr>
        <p:spPr>
          <a:xfrm>
            <a:off x="332509" y="370609"/>
            <a:ext cx="8596313" cy="1320800"/>
          </a:xfrm>
        </p:spPr>
        <p:txBody>
          <a:bodyPr/>
          <a:lstStyle/>
          <a:p>
            <a:r>
              <a:rPr lang="en-IN" dirty="0"/>
              <a:t>MODULES</a:t>
            </a:r>
          </a:p>
        </p:txBody>
      </p:sp>
      <p:sp>
        <p:nvSpPr>
          <p:cNvPr id="3" name="Content Placeholder 2">
            <a:extLst>
              <a:ext uri="{FF2B5EF4-FFF2-40B4-BE49-F238E27FC236}">
                <a16:creationId xmlns:a16="http://schemas.microsoft.com/office/drawing/2014/main" id="{7B5638E6-5F47-4E98-FA56-B19611393A30}"/>
              </a:ext>
            </a:extLst>
          </p:cNvPr>
          <p:cNvSpPr>
            <a:spLocks noGrp="1"/>
          </p:cNvSpPr>
          <p:nvPr>
            <p:ph idx="4294967295"/>
          </p:nvPr>
        </p:nvSpPr>
        <p:spPr>
          <a:xfrm>
            <a:off x="1091046" y="1391661"/>
            <a:ext cx="8596313" cy="3881437"/>
          </a:xfrm>
        </p:spPr>
        <p:txBody>
          <a:bodyPr>
            <a:normAutofit/>
          </a:bodyPr>
          <a:lstStyle/>
          <a:p>
            <a:pPr algn="just">
              <a:lnSpc>
                <a:spcPct val="150000"/>
              </a:lnSpc>
            </a:pPr>
            <a:r>
              <a:rPr lang="en-IN" sz="2600" b="1" dirty="0">
                <a:latin typeface="Times New Roman" panose="02020603050405020304" pitchFamily="18" charset="0"/>
                <a:cs typeface="Times New Roman" panose="02020603050405020304" pitchFamily="18" charset="0"/>
              </a:rPr>
              <a:t>User Management Module</a:t>
            </a:r>
          </a:p>
          <a:p>
            <a:pPr algn="just">
              <a:lnSpc>
                <a:spcPct val="150000"/>
              </a:lnSpc>
            </a:pPr>
            <a:r>
              <a:rPr lang="en-IN" sz="2600" b="1" dirty="0">
                <a:latin typeface="Times New Roman" panose="02020603050405020304" pitchFamily="18" charset="0"/>
                <a:cs typeface="Times New Roman" panose="02020603050405020304" pitchFamily="18" charset="0"/>
              </a:rPr>
              <a:t>Campaign Management Module</a:t>
            </a:r>
          </a:p>
          <a:p>
            <a:pPr algn="just">
              <a:lnSpc>
                <a:spcPct val="150000"/>
              </a:lnSpc>
            </a:pPr>
            <a:r>
              <a:rPr lang="en-IN" sz="2600" b="1" dirty="0">
                <a:latin typeface="Times New Roman" panose="02020603050405020304" pitchFamily="18" charset="0"/>
                <a:cs typeface="Times New Roman" panose="02020603050405020304" pitchFamily="18" charset="0"/>
              </a:rPr>
              <a:t>Donation Management Module</a:t>
            </a:r>
          </a:p>
          <a:p>
            <a:pPr algn="just">
              <a:lnSpc>
                <a:spcPct val="150000"/>
              </a:lnSpc>
            </a:pPr>
            <a:r>
              <a:rPr lang="en-IN" sz="2600" b="1" dirty="0">
                <a:latin typeface="Times New Roman" panose="02020603050405020304" pitchFamily="18" charset="0"/>
                <a:cs typeface="Times New Roman" panose="02020603050405020304" pitchFamily="18" charset="0"/>
              </a:rPr>
              <a:t>Event Management Module</a:t>
            </a:r>
          </a:p>
        </p:txBody>
      </p:sp>
    </p:spTree>
    <p:extLst>
      <p:ext uri="{BB962C8B-B14F-4D97-AF65-F5344CB8AC3E}">
        <p14:creationId xmlns:p14="http://schemas.microsoft.com/office/powerpoint/2010/main" val="709661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03DB7-2DB4-D4B4-4AC4-B2F9CBD7CEBA}"/>
              </a:ext>
            </a:extLst>
          </p:cNvPr>
          <p:cNvSpPr>
            <a:spLocks noGrp="1"/>
          </p:cNvSpPr>
          <p:nvPr>
            <p:ph type="title"/>
          </p:nvPr>
        </p:nvSpPr>
        <p:spPr>
          <a:xfrm>
            <a:off x="157789" y="275156"/>
            <a:ext cx="8596668" cy="1320800"/>
          </a:xfrm>
        </p:spPr>
        <p:txBody>
          <a:bodyPr/>
          <a:lstStyle/>
          <a:p>
            <a:r>
              <a:rPr lang="en-IN" sz="3600" b="1" dirty="0">
                <a:latin typeface="Times New Roman" panose="02020603050405020304" pitchFamily="18" charset="0"/>
                <a:cs typeface="Times New Roman" panose="02020603050405020304" pitchFamily="18" charset="0"/>
              </a:rPr>
              <a:t>User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C667A234-4CC8-CFA8-39FD-88F72AD08A3D}"/>
              </a:ext>
            </a:extLst>
          </p:cNvPr>
          <p:cNvSpPr>
            <a:spLocks noGrp="1"/>
          </p:cNvSpPr>
          <p:nvPr>
            <p:ph idx="1"/>
          </p:nvPr>
        </p:nvSpPr>
        <p:spPr>
          <a:xfrm>
            <a:off x="812416" y="935556"/>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Registration and Login</a:t>
            </a:r>
            <a:r>
              <a:rPr lang="en-US" dirty="0">
                <a:latin typeface="Times New Roman" panose="02020603050405020304" pitchFamily="18" charset="0"/>
                <a:cs typeface="Times New Roman" panose="02020603050405020304" pitchFamily="18" charset="0"/>
              </a:rPr>
              <a:t>: Allow users (donors, administrators, and fundraisers) to create accounts, log in, and manage their profiles.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Roles and Permissions</a:t>
            </a:r>
            <a:r>
              <a:rPr lang="en-US" dirty="0">
                <a:latin typeface="Times New Roman" panose="02020603050405020304" pitchFamily="18" charset="0"/>
                <a:cs typeface="Times New Roman" panose="02020603050405020304" pitchFamily="18" charset="0"/>
              </a:rPr>
              <a:t>: Define different roles (e.g., donor, admin, campaign manager) with specific access rights and functionalities.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Profile Management</a:t>
            </a:r>
            <a:r>
              <a:rPr lang="en-US" dirty="0">
                <a:latin typeface="Times New Roman" panose="02020603050405020304" pitchFamily="18" charset="0"/>
                <a:cs typeface="Times New Roman" panose="02020603050405020304" pitchFamily="18" charset="0"/>
              </a:rPr>
              <a:t>: Enable users to update their personal information, payment details, and communication preferences.</a:t>
            </a:r>
          </a:p>
          <a:p>
            <a:endParaRPr lang="en-IN" dirty="0"/>
          </a:p>
        </p:txBody>
      </p:sp>
    </p:spTree>
    <p:extLst>
      <p:ext uri="{BB962C8B-B14F-4D97-AF65-F5344CB8AC3E}">
        <p14:creationId xmlns:p14="http://schemas.microsoft.com/office/powerpoint/2010/main" val="1743239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161F7-D724-EA2A-3451-025A95FB1FB2}"/>
              </a:ext>
            </a:extLst>
          </p:cNvPr>
          <p:cNvSpPr>
            <a:spLocks noGrp="1"/>
          </p:cNvSpPr>
          <p:nvPr>
            <p:ph type="title"/>
          </p:nvPr>
        </p:nvSpPr>
        <p:spPr>
          <a:xfrm>
            <a:off x="0" y="167813"/>
            <a:ext cx="8596668" cy="1320800"/>
          </a:xfrm>
        </p:spPr>
        <p:txBody>
          <a:bodyPr/>
          <a:lstStyle/>
          <a:p>
            <a:r>
              <a:rPr lang="en-IN" sz="3600" b="1" dirty="0">
                <a:latin typeface="Times New Roman" panose="02020603050405020304" pitchFamily="18" charset="0"/>
                <a:cs typeface="Times New Roman" panose="02020603050405020304" pitchFamily="18" charset="0"/>
              </a:rPr>
              <a:t>Campaign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D4E3CC2-C455-438C-7E5E-47A00871E386}"/>
              </a:ext>
            </a:extLst>
          </p:cNvPr>
          <p:cNvSpPr>
            <a:spLocks noGrp="1"/>
          </p:cNvSpPr>
          <p:nvPr>
            <p:ph idx="1"/>
          </p:nvPr>
        </p:nvSpPr>
        <p:spPr>
          <a:xfrm>
            <a:off x="1070303" y="948286"/>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Campaign Creation</a:t>
            </a:r>
            <a:r>
              <a:rPr lang="en-US" dirty="0">
                <a:latin typeface="Times New Roman" panose="02020603050405020304" pitchFamily="18" charset="0"/>
                <a:cs typeface="Times New Roman" panose="02020603050405020304" pitchFamily="18" charset="0"/>
              </a:rPr>
              <a:t>: Allow administrators or campaign managers to create and configure fundraising campaigns, including setting goals, deadlines, and descriptions.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Campaign Tracking</a:t>
            </a:r>
            <a:r>
              <a:rPr lang="en-US" dirty="0">
                <a:latin typeface="Times New Roman" panose="02020603050405020304" pitchFamily="18" charset="0"/>
                <a:cs typeface="Times New Roman" panose="02020603050405020304" pitchFamily="18" charset="0"/>
              </a:rPr>
              <a:t>: Monitor the progress of ongoing campaigns, including funds raised, number of donors, and other key metrics.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Campaign Updates</a:t>
            </a:r>
            <a:r>
              <a:rPr lang="en-US" dirty="0">
                <a:latin typeface="Times New Roman" panose="02020603050405020304" pitchFamily="18" charset="0"/>
                <a:cs typeface="Times New Roman" panose="02020603050405020304" pitchFamily="18" charset="0"/>
              </a:rPr>
              <a:t>: Post updates, milestones, and news related to the campaigns to keep donors informed.</a:t>
            </a:r>
          </a:p>
          <a:p>
            <a:endParaRPr lang="en-IN" dirty="0"/>
          </a:p>
        </p:txBody>
      </p:sp>
    </p:spTree>
    <p:extLst>
      <p:ext uri="{BB962C8B-B14F-4D97-AF65-F5344CB8AC3E}">
        <p14:creationId xmlns:p14="http://schemas.microsoft.com/office/powerpoint/2010/main" val="22743439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EB146-F99B-A343-3B49-13C5667B1E77}"/>
              </a:ext>
            </a:extLst>
          </p:cNvPr>
          <p:cNvSpPr>
            <a:spLocks noGrp="1"/>
          </p:cNvSpPr>
          <p:nvPr>
            <p:ph type="title"/>
          </p:nvPr>
        </p:nvSpPr>
        <p:spPr>
          <a:xfrm>
            <a:off x="313652" y="277091"/>
            <a:ext cx="8596668" cy="1320800"/>
          </a:xfrm>
        </p:spPr>
        <p:txBody>
          <a:bodyPr/>
          <a:lstStyle/>
          <a:p>
            <a:r>
              <a:rPr lang="en-IN" sz="3600" b="1" dirty="0">
                <a:latin typeface="Times New Roman" panose="02020603050405020304" pitchFamily="18" charset="0"/>
                <a:cs typeface="Times New Roman" panose="02020603050405020304" pitchFamily="18" charset="0"/>
              </a:rPr>
              <a:t>Donation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E1A1F8CB-A1F3-1BF1-C32F-10D7A0D0E243}"/>
              </a:ext>
            </a:extLst>
          </p:cNvPr>
          <p:cNvSpPr>
            <a:spLocks noGrp="1"/>
          </p:cNvSpPr>
          <p:nvPr>
            <p:ph idx="1"/>
          </p:nvPr>
        </p:nvSpPr>
        <p:spPr>
          <a:xfrm>
            <a:off x="1238443" y="1703389"/>
            <a:ext cx="8596668" cy="3880773"/>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Donation Processing</a:t>
            </a:r>
            <a:r>
              <a:rPr lang="en-US" dirty="0">
                <a:latin typeface="Times New Roman" panose="02020603050405020304" pitchFamily="18" charset="0"/>
                <a:cs typeface="Times New Roman" panose="02020603050405020304" pitchFamily="18" charset="0"/>
              </a:rPr>
              <a:t>: Facilitate online donations through secure payment gateways, supporting various payment methods (credit/debit cards, digital wallets).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Donation Tracking</a:t>
            </a:r>
            <a:r>
              <a:rPr lang="en-US" dirty="0">
                <a:latin typeface="Times New Roman" panose="02020603050405020304" pitchFamily="18" charset="0"/>
                <a:cs typeface="Times New Roman" panose="02020603050405020304" pitchFamily="18" charset="0"/>
              </a:rPr>
              <a:t>: Record and track all donations, including donor details, amounts, and transaction dates.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Receipt Generation</a:t>
            </a:r>
            <a:r>
              <a:rPr lang="en-US" dirty="0">
                <a:latin typeface="Times New Roman" panose="02020603050405020304" pitchFamily="18" charset="0"/>
                <a:cs typeface="Times New Roman" panose="02020603050405020304" pitchFamily="18" charset="0"/>
              </a:rPr>
              <a:t>: Automatically generate and send donation receipts to donors for tax purposes.</a:t>
            </a:r>
          </a:p>
          <a:p>
            <a:endParaRPr lang="en-IN" dirty="0"/>
          </a:p>
        </p:txBody>
      </p:sp>
    </p:spTree>
    <p:extLst>
      <p:ext uri="{BB962C8B-B14F-4D97-AF65-F5344CB8AC3E}">
        <p14:creationId xmlns:p14="http://schemas.microsoft.com/office/powerpoint/2010/main" val="3166368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C3279-9121-7F42-D07E-180885A0845E}"/>
              </a:ext>
            </a:extLst>
          </p:cNvPr>
          <p:cNvSpPr>
            <a:spLocks noGrp="1"/>
          </p:cNvSpPr>
          <p:nvPr>
            <p:ph type="title"/>
          </p:nvPr>
        </p:nvSpPr>
        <p:spPr>
          <a:xfrm>
            <a:off x="43489" y="256309"/>
            <a:ext cx="8596668" cy="1320800"/>
          </a:xfrm>
        </p:spPr>
        <p:txBody>
          <a:bodyPr/>
          <a:lstStyle/>
          <a:p>
            <a:r>
              <a:rPr lang="en-IN" sz="3600" b="1" dirty="0">
                <a:latin typeface="Times New Roman" panose="02020603050405020304" pitchFamily="18" charset="0"/>
                <a:cs typeface="Times New Roman" panose="02020603050405020304" pitchFamily="18" charset="0"/>
              </a:rPr>
              <a:t>Event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26993FA3-0A7A-29D7-64AC-717EE1550A92}"/>
              </a:ext>
            </a:extLst>
          </p:cNvPr>
          <p:cNvSpPr>
            <a:spLocks noGrp="1"/>
          </p:cNvSpPr>
          <p:nvPr>
            <p:ph idx="1"/>
          </p:nvPr>
        </p:nvSpPr>
        <p:spPr>
          <a:xfrm>
            <a:off x="1072189" y="916709"/>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Event Creation and Management</a:t>
            </a:r>
            <a:r>
              <a:rPr lang="en-US" dirty="0">
                <a:latin typeface="Times New Roman" panose="02020603050405020304" pitchFamily="18" charset="0"/>
                <a:cs typeface="Times New Roman" panose="02020603050405020304" pitchFamily="18" charset="0"/>
              </a:rPr>
              <a:t>: Create, manage, and promote fundraising events (e.g., charity runs, auctions) and handle registrations and ticket sales.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Event Scheduling</a:t>
            </a:r>
            <a:r>
              <a:rPr lang="en-US" dirty="0">
                <a:latin typeface="Times New Roman" panose="02020603050405020304" pitchFamily="18" charset="0"/>
                <a:cs typeface="Times New Roman" panose="02020603050405020304" pitchFamily="18" charset="0"/>
              </a:rPr>
              <a:t>: Manage event dates, times, and venues, and integrate with calendar systems.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Event Reporting</a:t>
            </a:r>
            <a:r>
              <a:rPr lang="en-US" dirty="0">
                <a:latin typeface="Times New Roman" panose="02020603050405020304" pitchFamily="18" charset="0"/>
                <a:cs typeface="Times New Roman" panose="02020603050405020304" pitchFamily="18" charset="0"/>
              </a:rPr>
              <a:t>: Track event performance, including attendance, revenue, and participant feedback.</a:t>
            </a:r>
          </a:p>
          <a:p>
            <a:endParaRPr lang="en-IN" dirty="0"/>
          </a:p>
        </p:txBody>
      </p:sp>
    </p:spTree>
    <p:extLst>
      <p:ext uri="{BB962C8B-B14F-4D97-AF65-F5344CB8AC3E}">
        <p14:creationId xmlns:p14="http://schemas.microsoft.com/office/powerpoint/2010/main" val="1320613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39642-0235-4280-1F66-ED21270C1873}"/>
              </a:ext>
            </a:extLst>
          </p:cNvPr>
          <p:cNvSpPr>
            <a:spLocks noGrp="1"/>
          </p:cNvSpPr>
          <p:nvPr>
            <p:ph type="title" idx="4294967295"/>
          </p:nvPr>
        </p:nvSpPr>
        <p:spPr>
          <a:xfrm>
            <a:off x="0" y="155575"/>
            <a:ext cx="8596313"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39BC0CFA-6E14-159B-E02F-B16BC0857C26}"/>
              </a:ext>
            </a:extLst>
          </p:cNvPr>
          <p:cNvSpPr>
            <a:spLocks noGrp="1"/>
          </p:cNvSpPr>
          <p:nvPr>
            <p:ph idx="4294967295"/>
          </p:nvPr>
        </p:nvSpPr>
        <p:spPr>
          <a:xfrm>
            <a:off x="509155" y="1194233"/>
            <a:ext cx="8783349" cy="5113049"/>
          </a:xfrm>
        </p:spPr>
        <p:txBody>
          <a:bodyPr/>
          <a:lstStyle/>
          <a:p>
            <a:pPr algn="just">
              <a:lnSpc>
                <a:spcPct val="150000"/>
              </a:lnSpc>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p>
          <a:p>
            <a:pPr algn="just">
              <a:lnSpc>
                <a:spcPct val="150000"/>
              </a:lnSpc>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a:p>
            <a:endParaRPr lang="en-IN" dirty="0"/>
          </a:p>
        </p:txBody>
      </p:sp>
    </p:spTree>
    <p:extLst>
      <p:ext uri="{BB962C8B-B14F-4D97-AF65-F5344CB8AC3E}">
        <p14:creationId xmlns:p14="http://schemas.microsoft.com/office/powerpoint/2010/main" val="3703083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D1FD2-0A62-D2C1-4179-91720C533EB6}"/>
              </a:ext>
            </a:extLst>
          </p:cNvPr>
          <p:cNvSpPr>
            <a:spLocks noGrp="1"/>
          </p:cNvSpPr>
          <p:nvPr>
            <p:ph type="title"/>
          </p:nvPr>
        </p:nvSpPr>
        <p:spPr>
          <a:xfrm>
            <a:off x="126616"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5012D756-46D1-C538-A3DB-4FE0451823AE}"/>
              </a:ext>
            </a:extLst>
          </p:cNvPr>
          <p:cNvSpPr>
            <a:spLocks noGrp="1"/>
          </p:cNvSpPr>
          <p:nvPr>
            <p:ph idx="1"/>
          </p:nvPr>
        </p:nvSpPr>
        <p:spPr>
          <a:xfrm>
            <a:off x="602673" y="1017589"/>
            <a:ext cx="8796020" cy="5050702"/>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64335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205A0-B045-21E9-2C1D-A51CD12561EE}"/>
              </a:ext>
            </a:extLst>
          </p:cNvPr>
          <p:cNvSpPr>
            <a:spLocks noGrp="1"/>
          </p:cNvSpPr>
          <p:nvPr>
            <p:ph type="title" idx="4294967295"/>
          </p:nvPr>
        </p:nvSpPr>
        <p:spPr>
          <a:xfrm>
            <a:off x="249382" y="308264"/>
            <a:ext cx="8596313" cy="1320800"/>
          </a:xfrm>
        </p:spPr>
        <p:txBody>
          <a:bodyPr/>
          <a:lstStyle/>
          <a:p>
            <a:r>
              <a:rPr lang="en-IN" dirty="0"/>
              <a:t>Database </a:t>
            </a:r>
          </a:p>
        </p:txBody>
      </p:sp>
      <p:sp>
        <p:nvSpPr>
          <p:cNvPr id="3" name="Content Placeholder 2">
            <a:extLst>
              <a:ext uri="{FF2B5EF4-FFF2-40B4-BE49-F238E27FC236}">
                <a16:creationId xmlns:a16="http://schemas.microsoft.com/office/drawing/2014/main" id="{14FF768F-E6D4-9E91-3FCD-66E34BDE4AA1}"/>
              </a:ext>
            </a:extLst>
          </p:cNvPr>
          <p:cNvSpPr>
            <a:spLocks noGrp="1"/>
          </p:cNvSpPr>
          <p:nvPr>
            <p:ph idx="4294967295"/>
          </p:nvPr>
        </p:nvSpPr>
        <p:spPr>
          <a:xfrm>
            <a:off x="644237" y="1163061"/>
            <a:ext cx="8835304" cy="5476730"/>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endParaRPr lang="en-IN"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7159205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B26F4-0848-1A6A-1BC8-4A746FF60D0A}"/>
              </a:ext>
            </a:extLst>
          </p:cNvPr>
          <p:cNvSpPr>
            <a:spLocks noGrp="1"/>
          </p:cNvSpPr>
          <p:nvPr>
            <p:ph type="title" idx="4294967295"/>
          </p:nvPr>
        </p:nvSpPr>
        <p:spPr>
          <a:xfrm>
            <a:off x="0" y="155575"/>
            <a:ext cx="8596313"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A5ED078F-7DFF-0260-C7C6-DEED8F6AB56E}"/>
              </a:ext>
            </a:extLst>
          </p:cNvPr>
          <p:cNvSpPr>
            <a:spLocks noGrp="1"/>
          </p:cNvSpPr>
          <p:nvPr>
            <p:ph idx="4294967295"/>
          </p:nvPr>
        </p:nvSpPr>
        <p:spPr>
          <a:xfrm>
            <a:off x="758536" y="1100715"/>
            <a:ext cx="8814523" cy="5757285"/>
          </a:xfrm>
        </p:spPr>
        <p:txBody>
          <a:bodyPr>
            <a:normAutofit lnSpcReduction="10000"/>
          </a:bodyPr>
          <a:lstStyle/>
          <a:p>
            <a:pPr algn="just">
              <a:lnSpc>
                <a:spcPct val="16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endParaRPr lang="en-US" dirty="0">
              <a:latin typeface="Times New Roman" panose="02020603050405020304" pitchFamily="18" charset="0"/>
              <a:cs typeface="Times New Roman" panose="02020603050405020304" pitchFamily="18" charset="0"/>
            </a:endParaRPr>
          </a:p>
          <a:p>
            <a:pPr algn="just">
              <a:lnSpc>
                <a:spcPct val="16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endParaRPr lang="en-US" dirty="0">
              <a:latin typeface="Times New Roman" panose="02020603050405020304" pitchFamily="18" charset="0"/>
              <a:cs typeface="Times New Roman" panose="02020603050405020304" pitchFamily="18" charset="0"/>
            </a:endParaRPr>
          </a:p>
          <a:p>
            <a:pPr algn="just">
              <a:lnSpc>
                <a:spcPct val="16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70171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7BA9B-9B33-4542-3C96-C434C93A3EC8}"/>
              </a:ext>
            </a:extLst>
          </p:cNvPr>
          <p:cNvSpPr>
            <a:spLocks noGrp="1"/>
          </p:cNvSpPr>
          <p:nvPr>
            <p:ph type="title" idx="4294967295"/>
          </p:nvPr>
        </p:nvSpPr>
        <p:spPr>
          <a:xfrm>
            <a:off x="197428" y="204354"/>
            <a:ext cx="8596313"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1660DAD3-E46F-8A49-573B-C3EE7BCE0713}"/>
              </a:ext>
            </a:extLst>
          </p:cNvPr>
          <p:cNvSpPr>
            <a:spLocks noGrp="1"/>
          </p:cNvSpPr>
          <p:nvPr>
            <p:ph idx="4294967295"/>
          </p:nvPr>
        </p:nvSpPr>
        <p:spPr>
          <a:xfrm>
            <a:off x="1153824" y="979055"/>
            <a:ext cx="8596312" cy="3881438"/>
          </a:xfrm>
        </p:spPr>
        <p:txBody>
          <a:bodyPr/>
          <a:lstStyle/>
          <a:p>
            <a:pPr algn="just">
              <a:lnSpc>
                <a:spcPct val="150000"/>
              </a:lnSpc>
            </a:pPr>
            <a:endParaRPr lang="en-US" sz="1800" dirty="0">
              <a:latin typeface="Times New Roman" pitchFamily="18" charset="0"/>
              <a:cs typeface="Times New Roman" pitchFamily="18" charset="0"/>
            </a:endParaRPr>
          </a:p>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771114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4AFDF-D8EE-8095-9C9E-D86A579D6991}"/>
              </a:ext>
            </a:extLst>
          </p:cNvPr>
          <p:cNvSpPr>
            <a:spLocks noGrp="1"/>
          </p:cNvSpPr>
          <p:nvPr>
            <p:ph type="title" idx="4294967295"/>
          </p:nvPr>
        </p:nvSpPr>
        <p:spPr>
          <a:xfrm>
            <a:off x="-1" y="235528"/>
            <a:ext cx="8596313"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E21277A7-A369-C57C-B303-21EEA7347222}"/>
              </a:ext>
            </a:extLst>
          </p:cNvPr>
          <p:cNvSpPr>
            <a:spLocks noGrp="1"/>
          </p:cNvSpPr>
          <p:nvPr>
            <p:ph idx="4294967295"/>
          </p:nvPr>
        </p:nvSpPr>
        <p:spPr>
          <a:xfrm>
            <a:off x="1298863" y="1183843"/>
            <a:ext cx="8596313" cy="3881437"/>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7236565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DE098-067F-DBB4-6CCA-32639B5359D5}"/>
              </a:ext>
            </a:extLst>
          </p:cNvPr>
          <p:cNvSpPr>
            <a:spLocks noGrp="1"/>
          </p:cNvSpPr>
          <p:nvPr>
            <p:ph type="title" idx="4294967295"/>
          </p:nvPr>
        </p:nvSpPr>
        <p:spPr>
          <a:xfrm>
            <a:off x="-1" y="235527"/>
            <a:ext cx="8596313"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DFA01F87-1E83-7D4A-09C6-2479CD1A9E9D}"/>
              </a:ext>
            </a:extLst>
          </p:cNvPr>
          <p:cNvSpPr>
            <a:spLocks noGrp="1"/>
          </p:cNvSpPr>
          <p:nvPr>
            <p:ph idx="4294967295"/>
          </p:nvPr>
        </p:nvSpPr>
        <p:spPr>
          <a:xfrm>
            <a:off x="831273" y="1350097"/>
            <a:ext cx="8596313" cy="3881437"/>
          </a:xfrm>
        </p:spPr>
        <p:txBody>
          <a:bodyPr/>
          <a:lstStyle/>
          <a:p>
            <a:pPr algn="just">
              <a:lnSpc>
                <a:spcPct val="150000"/>
              </a:lnSpc>
            </a:pPr>
            <a:r>
              <a:rPr lang="en-IN" dirty="0">
                <a:latin typeface="Times New Roman" panose="02020603050405020304" pitchFamily="18" charset="0"/>
                <a:cs typeface="Times New Roman" panose="02020603050405020304" pitchFamily="18" charset="0"/>
              </a:rPr>
              <a:t>Realizing a project of this nature is very exciting. However, the students encounter a lot a problem which I believe if looked into, will go a long way towards reducing the tension associated with the design implementation and </a:t>
            </a:r>
            <a:r>
              <a:rPr lang="en-IN" dirty="0" err="1">
                <a:latin typeface="Times New Roman" panose="02020603050405020304" pitchFamily="18" charset="0"/>
                <a:cs typeface="Times New Roman" panose="02020603050405020304" pitchFamily="18" charset="0"/>
              </a:rPr>
              <a:t>constraction</a:t>
            </a:r>
            <a:r>
              <a:rPr lang="en-IN" dirty="0">
                <a:latin typeface="Times New Roman" panose="02020603050405020304" pitchFamily="18" charset="0"/>
                <a:cs typeface="Times New Roman" panose="02020603050405020304" pitchFamily="18" charset="0"/>
              </a:rPr>
              <a:t> of the project.</a:t>
            </a:r>
          </a:p>
          <a:p>
            <a:pPr algn="just">
              <a:lnSpc>
                <a:spcPct val="150000"/>
              </a:lnSpc>
            </a:pPr>
            <a:r>
              <a:rPr lang="en-IN" dirty="0">
                <a:latin typeface="Times New Roman" panose="02020603050405020304" pitchFamily="18" charset="0"/>
                <a:cs typeface="Times New Roman" panose="02020603050405020304" pitchFamily="18" charset="0"/>
              </a:rPr>
              <a:t>In spite of the constrains encountered during </a:t>
            </a:r>
            <a:r>
              <a:rPr lang="en-IN" dirty="0" err="1">
                <a:latin typeface="Times New Roman" panose="02020603050405020304" pitchFamily="18" charset="0"/>
                <a:cs typeface="Times New Roman" panose="02020603050405020304" pitchFamily="18" charset="0"/>
              </a:rPr>
              <a:t>dthe</a:t>
            </a:r>
            <a:r>
              <a:rPr lang="en-IN" dirty="0">
                <a:latin typeface="Times New Roman" panose="02020603050405020304" pitchFamily="18" charset="0"/>
                <a:cs typeface="Times New Roman" panose="02020603050405020304" pitchFamily="18" charset="0"/>
              </a:rPr>
              <a:t> implementation of this project, the aim of my project is well accomplished. Moreover, an attempt to accomplish this project has taken care of the manual fund donation errors with minimum mistakes</a:t>
            </a:r>
          </a:p>
          <a:p>
            <a:pPr algn="just">
              <a:lnSpc>
                <a:spcPct val="150000"/>
              </a:lnSpc>
            </a:pPr>
            <a:r>
              <a:rPr lang="en-IN" dirty="0">
                <a:latin typeface="Times New Roman" panose="02020603050405020304" pitchFamily="18" charset="0"/>
                <a:cs typeface="Times New Roman" panose="02020603050405020304" pitchFamily="18" charset="0"/>
              </a:rPr>
              <a:t>This has also forced me to learn, practically, what is </a:t>
            </a:r>
            <a:r>
              <a:rPr lang="en-IN" dirty="0" err="1">
                <a:latin typeface="Times New Roman" panose="02020603050405020304" pitchFamily="18" charset="0"/>
                <a:cs typeface="Times New Roman" panose="02020603050405020304" pitchFamily="18" charset="0"/>
              </a:rPr>
              <a:t>involvedin</a:t>
            </a:r>
            <a:r>
              <a:rPr lang="en-IN" dirty="0">
                <a:latin typeface="Times New Roman" panose="02020603050405020304" pitchFamily="18" charset="0"/>
                <a:cs typeface="Times New Roman" panose="02020603050405020304" pitchFamily="18" charset="0"/>
              </a:rPr>
              <a:t> the design and implementation or computerization of project.</a:t>
            </a:r>
          </a:p>
        </p:txBody>
      </p:sp>
    </p:spTree>
    <p:extLst>
      <p:ext uri="{BB962C8B-B14F-4D97-AF65-F5344CB8AC3E}">
        <p14:creationId xmlns:p14="http://schemas.microsoft.com/office/powerpoint/2010/main" val="42910852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81</TotalTime>
  <Words>2035</Words>
  <Application>Microsoft Office PowerPoint</Application>
  <PresentationFormat>Widescreen</PresentationFormat>
  <Paragraphs>114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 New Roman</vt:lpstr>
      <vt:lpstr>Trebuchet MS</vt:lpstr>
      <vt:lpstr>Wingdings 3</vt:lpstr>
      <vt:lpstr>Facet</vt:lpstr>
      <vt:lpstr>PowerPoint Presentation</vt:lpstr>
      <vt:lpstr>Abstract</vt:lpstr>
      <vt:lpstr>Objective</vt:lpstr>
      <vt:lpstr>Existing System</vt:lpstr>
      <vt:lpstr>Disadvantage</vt:lpstr>
      <vt:lpstr>PowerPoint Presentation</vt:lpstr>
      <vt:lpstr>PROPOSED SYSTEM</vt:lpstr>
      <vt:lpstr>Advantage</vt:lpstr>
      <vt:lpstr>PowerPoint Presentation</vt:lpstr>
      <vt:lpstr>Introduction</vt:lpstr>
      <vt:lpstr>PowerPoint Presentation</vt:lpstr>
      <vt:lpstr>MODULES</vt:lpstr>
      <vt:lpstr>User Management Module </vt:lpstr>
      <vt:lpstr>Campaign Management Module </vt:lpstr>
      <vt:lpstr>Donation Management Module </vt:lpstr>
      <vt:lpstr>Event Management Module </vt:lpstr>
      <vt:lpstr>Software Details</vt:lpstr>
      <vt:lpstr>Front End</vt:lpstr>
      <vt:lpstr>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2024-08-15T11:15:17Z</dcterms:created>
  <dcterms:modified xsi:type="dcterms:W3CDTF">2024-08-15T12:36:20Z</dcterms:modified>
</cp:coreProperties>
</file>