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63E114-3B14-4E86-BEA1-5F276476A215}"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183892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63E114-3B14-4E86-BEA1-5F276476A215}"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4288130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63E114-3B14-4E86-BEA1-5F276476A215}"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1205537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63E114-3B14-4E86-BEA1-5F276476A215}" type="datetimeFigureOut">
              <a:rPr lang="en-IN" smtClean="0"/>
              <a:t>16-08-2024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2706954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63E114-3B14-4E86-BEA1-5F276476A215}" type="datetimeFigureOut">
              <a:rPr lang="en-IN" smtClean="0"/>
              <a:t>16-08-2024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4014841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63E114-3B14-4E86-BEA1-5F276476A215}" type="datetimeFigureOut">
              <a:rPr lang="en-IN" smtClean="0"/>
              <a:t>16-08-2024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1121269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63E114-3B14-4E86-BEA1-5F276476A215}" type="datetimeFigureOut">
              <a:rPr lang="en-IN" smtClean="0"/>
              <a:t>16-08-2024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3383194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63E114-3B14-4E86-BEA1-5F276476A215}" type="datetimeFigureOut">
              <a:rPr lang="en-IN" smtClean="0"/>
              <a:t>16-08-2024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72343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63E114-3B14-4E86-BEA1-5F276476A215}" type="datetimeFigureOut">
              <a:rPr lang="en-IN" smtClean="0"/>
              <a:t>16-08-2024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3410017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63E114-3B14-4E86-BEA1-5F276476A215}"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1819902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63E114-3B14-4E86-BEA1-5F276476A215}"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5E5DEED-15B0-4F36-A04C-FAF894EF29E2}"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519392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63E114-3B14-4E86-BEA1-5F276476A215}"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31596263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63E114-3B14-4E86-BEA1-5F276476A215}"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5E5DEED-15B0-4F36-A04C-FAF894EF29E2}"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374760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63E114-3B14-4E86-BEA1-5F276476A215}"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8310638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63E114-3B14-4E86-BEA1-5F276476A215}"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10367123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63E114-3B14-4E86-BEA1-5F276476A215}" type="datetimeFigureOut">
              <a:rPr lang="en-IN" smtClean="0"/>
              <a:t>16-08-2024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5E5DEED-15B0-4F36-A04C-FAF894EF29E2}" type="slidenum">
              <a:rPr lang="en-IN" smtClean="0"/>
              <a:t>‹#›</a:t>
            </a:fld>
            <a:endParaRPr lang="en-IN"/>
          </a:p>
        </p:txBody>
      </p:sp>
    </p:spTree>
    <p:extLst>
      <p:ext uri="{BB962C8B-B14F-4D97-AF65-F5344CB8AC3E}">
        <p14:creationId xmlns:p14="http://schemas.microsoft.com/office/powerpoint/2010/main" val="92902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363E114-3B14-4E86-BEA1-5F276476A215}" type="datetimeFigureOut">
              <a:rPr lang="en-IN" smtClean="0"/>
              <a:t>16-08-2024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5E5DEED-15B0-4F36-A04C-FAF894EF29E2}" type="slidenum">
              <a:rPr lang="en-IN" smtClean="0"/>
              <a:t>‹#›</a:t>
            </a:fld>
            <a:endParaRPr lang="en-IN"/>
          </a:p>
        </p:txBody>
      </p:sp>
    </p:spTree>
    <p:extLst>
      <p:ext uri="{BB962C8B-B14F-4D97-AF65-F5344CB8AC3E}">
        <p14:creationId xmlns:p14="http://schemas.microsoft.com/office/powerpoint/2010/main" val="3008545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56EBA-AB22-4966-52D5-7A3FDB34E31A}"/>
              </a:ext>
            </a:extLst>
          </p:cNvPr>
          <p:cNvSpPr>
            <a:spLocks noGrp="1"/>
          </p:cNvSpPr>
          <p:nvPr>
            <p:ph type="ctrTitle" idx="4294967295"/>
          </p:nvPr>
        </p:nvSpPr>
        <p:spPr>
          <a:xfrm>
            <a:off x="1672936" y="2892570"/>
            <a:ext cx="7767638" cy="1646237"/>
          </a:xfrm>
        </p:spPr>
        <p:txBody>
          <a:bodyPr/>
          <a:lstStyle/>
          <a:p>
            <a:r>
              <a:rPr lang="en-IN" sz="2200" kern="100" dirty="0">
                <a:effectLst/>
                <a:latin typeface="Calibri" panose="020F0502020204030204" pitchFamily="34" charset="0"/>
                <a:ea typeface="Calibri" panose="020F0502020204030204" pitchFamily="34" charset="0"/>
                <a:cs typeface="Times New Roman" panose="02020603050405020304" pitchFamily="18" charset="0"/>
              </a:rPr>
              <a:t>DESIGN AND IMPLEMENTATION OF LECTURE REMINDER SYSTEM</a:t>
            </a:r>
            <a:br>
              <a:rPr lang="en-IN"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dirty="0"/>
          </a:p>
        </p:txBody>
      </p:sp>
    </p:spTree>
    <p:extLst>
      <p:ext uri="{BB962C8B-B14F-4D97-AF65-F5344CB8AC3E}">
        <p14:creationId xmlns:p14="http://schemas.microsoft.com/office/powerpoint/2010/main" val="32804721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3621E-4937-0E16-3833-B748961FE087}"/>
              </a:ext>
            </a:extLst>
          </p:cNvPr>
          <p:cNvSpPr>
            <a:spLocks noGrp="1"/>
          </p:cNvSpPr>
          <p:nvPr>
            <p:ph type="title"/>
          </p:nvPr>
        </p:nvSpPr>
        <p:spPr>
          <a:xfrm>
            <a:off x="137007" y="156238"/>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5CBEE5ED-DAFE-EEE1-D4A9-5FFE54B90DF7}"/>
              </a:ext>
            </a:extLst>
          </p:cNvPr>
          <p:cNvSpPr>
            <a:spLocks noGrp="1"/>
          </p:cNvSpPr>
          <p:nvPr>
            <p:ph idx="1"/>
          </p:nvPr>
        </p:nvSpPr>
        <p:spPr>
          <a:xfrm>
            <a:off x="353290" y="924072"/>
            <a:ext cx="9424555" cy="5424774"/>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Forgetting the stipulated schedule or time of lectures due to one reason or the other has always been a major concern for students resulting in the students missing classes and thereby lagging behind in what the lecturer has taught the other students. </a:t>
            </a:r>
          </a:p>
          <a:p>
            <a:pPr algn="just">
              <a:lnSpc>
                <a:spcPct val="150000"/>
              </a:lnSpc>
            </a:pPr>
            <a:r>
              <a:rPr lang="en-US" dirty="0">
                <a:latin typeface="Times New Roman" panose="02020603050405020304" pitchFamily="18" charset="0"/>
                <a:cs typeface="Times New Roman" panose="02020603050405020304" pitchFamily="18" charset="0"/>
              </a:rPr>
              <a:t>The main purpose of developing the Lecture time table reminder system is to minimize this problem to an acceptable level. Lecture Timetable Reminder System is a mobile application developed on the Android platform for the students of Computer Science, 500level, Federal University of Technology, Akure, with the service of reminding them about their lectures.</a:t>
            </a:r>
          </a:p>
          <a:p>
            <a:pPr algn="just">
              <a:lnSpc>
                <a:spcPct val="150000"/>
              </a:lnSpc>
            </a:pPr>
            <a:r>
              <a:rPr lang="en-US" dirty="0">
                <a:latin typeface="Times New Roman" panose="02020603050405020304" pitchFamily="18" charset="0"/>
                <a:cs typeface="Times New Roman" panose="02020603050405020304" pitchFamily="18" charset="0"/>
              </a:rPr>
              <a:t> The major tools used in developing this application are Java, Eclipse, Android Software Development Kit (SDK), PHP and MySQL. Java is the programming language that was used and Eclipse is the Integrated Development Environment (IDE) and Android SDK is a virtual device emulator. </a:t>
            </a:r>
          </a:p>
          <a:p>
            <a:pPr algn="just">
              <a:lnSpc>
                <a:spcPct val="150000"/>
              </a:lnSpc>
            </a:pPr>
            <a:r>
              <a:rPr lang="en-US" dirty="0">
                <a:latin typeface="Times New Roman" panose="02020603050405020304" pitchFamily="18" charset="0"/>
                <a:cs typeface="Times New Roman" panose="02020603050405020304" pitchFamily="18" charset="0"/>
              </a:rPr>
              <a:t>Then PHP was used to produce a response customized for each user’s request to the application, MySQL is the database.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08609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468EC-FE2C-1ED4-0BBC-28D9495EE00D}"/>
              </a:ext>
            </a:extLst>
          </p:cNvPr>
          <p:cNvSpPr>
            <a:spLocks noGrp="1"/>
          </p:cNvSpPr>
          <p:nvPr>
            <p:ph type="title"/>
          </p:nvPr>
        </p:nvSpPr>
        <p:spPr>
          <a:xfrm>
            <a:off x="157789" y="156238"/>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CC8C2D9D-D680-8D8C-0D8C-EDA75215A0A3}"/>
              </a:ext>
            </a:extLst>
          </p:cNvPr>
          <p:cNvSpPr>
            <a:spLocks noGrp="1"/>
          </p:cNvSpPr>
          <p:nvPr>
            <p:ph idx="1"/>
          </p:nvPr>
        </p:nvSpPr>
        <p:spPr>
          <a:xfrm>
            <a:off x="509156" y="913679"/>
            <a:ext cx="9164780" cy="5549465"/>
          </a:xfrm>
        </p:spPr>
        <p:txBody>
          <a:bodyPr>
            <a:normAutofit/>
          </a:bodyPr>
          <a:lstStyle/>
          <a:p>
            <a:pPr algn="just">
              <a:lnSpc>
                <a:spcPct val="150000"/>
              </a:lnSpc>
            </a:pPr>
            <a:r>
              <a:rPr lang="en-IN" dirty="0">
                <a:latin typeface="Times New Roman" panose="02020603050405020304" pitchFamily="18" charset="0"/>
                <a:cs typeface="Times New Roman" panose="02020603050405020304" pitchFamily="18" charset="0"/>
              </a:rPr>
              <a:t>The aim of the study is to  design and implement a computerized lecture reminder system that will notify students and lecture about the schedules lecture date. In </a:t>
            </a:r>
            <a:r>
              <a:rPr lang="en-IN" dirty="0" err="1">
                <a:latin typeface="Times New Roman" panose="02020603050405020304" pitchFamily="18" charset="0"/>
                <a:cs typeface="Times New Roman" panose="02020603050405020304" pitchFamily="18" charset="0"/>
              </a:rPr>
              <a:t>achiving</a:t>
            </a:r>
            <a:r>
              <a:rPr lang="en-IN" dirty="0">
                <a:latin typeface="Times New Roman" panose="02020603050405020304" pitchFamily="18" charset="0"/>
                <a:cs typeface="Times New Roman" panose="02020603050405020304" pitchFamily="18" charset="0"/>
              </a:rPr>
              <a:t> this aim, the specific objectives were set out as follow: 	</a:t>
            </a:r>
          </a:p>
          <a:p>
            <a:pPr algn="just">
              <a:lnSpc>
                <a:spcPct val="150000"/>
              </a:lnSpc>
              <a:buFont typeface="+mj-lt"/>
              <a:buAutoNum type="arabicPeriod"/>
            </a:pPr>
            <a:r>
              <a:rPr lang="en-IN" dirty="0">
                <a:latin typeface="Times New Roman" panose="02020603050405020304" pitchFamily="18" charset="0"/>
                <a:cs typeface="Times New Roman" panose="02020603050405020304" pitchFamily="18" charset="0"/>
              </a:rPr>
              <a:t>To develop a computerized lecture reminder system application software that will be compatible in any browser accessible devices,</a:t>
            </a:r>
          </a:p>
          <a:p>
            <a:pPr algn="just">
              <a:lnSpc>
                <a:spcPct val="150000"/>
              </a:lnSpc>
              <a:buFont typeface="+mj-lt"/>
              <a:buAutoNum type="arabicPeriod"/>
            </a:pPr>
            <a:r>
              <a:rPr lang="en-IN" dirty="0">
                <a:latin typeface="Times New Roman" panose="02020603050405020304" pitchFamily="18" charset="0"/>
                <a:cs typeface="Times New Roman" panose="02020603050405020304" pitchFamily="18" charset="0"/>
              </a:rPr>
              <a:t>To implement a system that will facilitate early notification\ reminder of scheduled lecture data,</a:t>
            </a:r>
          </a:p>
          <a:p>
            <a:pPr algn="just">
              <a:lnSpc>
                <a:spcPct val="150000"/>
              </a:lnSpc>
              <a:buFont typeface="+mj-lt"/>
              <a:buAutoNum type="arabicPeriod"/>
            </a:pPr>
            <a:r>
              <a:rPr lang="en-IN" dirty="0">
                <a:latin typeface="Times New Roman" panose="02020603050405020304" pitchFamily="18" charset="0"/>
                <a:cs typeface="Times New Roman" panose="02020603050405020304" pitchFamily="18" charset="0"/>
              </a:rPr>
              <a:t>To design a system that will flexible in terms of serving as a reminder towards rescheduling  of an impromptu lecture by course lecture, thereby </a:t>
            </a:r>
            <a:r>
              <a:rPr lang="en-IN" dirty="0" err="1">
                <a:latin typeface="Times New Roman" panose="02020603050405020304" pitchFamily="18" charset="0"/>
                <a:cs typeface="Times New Roman" panose="02020603050405020304" pitchFamily="18" charset="0"/>
              </a:rPr>
              <a:t>notifing</a:t>
            </a:r>
            <a:r>
              <a:rPr lang="en-IN" dirty="0">
                <a:latin typeface="Times New Roman" panose="02020603050405020304" pitchFamily="18" charset="0"/>
                <a:cs typeface="Times New Roman" panose="02020603050405020304" pitchFamily="18" charset="0"/>
              </a:rPr>
              <a:t> </a:t>
            </a:r>
            <a:r>
              <a:rPr lang="en-IN" dirty="0" err="1">
                <a:latin typeface="Times New Roman" panose="02020603050405020304" pitchFamily="18" charset="0"/>
                <a:cs typeface="Times New Roman" panose="02020603050405020304" pitchFamily="18" charset="0"/>
              </a:rPr>
              <a:t>stufents</a:t>
            </a:r>
            <a:r>
              <a:rPr lang="en-IN" dirty="0">
                <a:latin typeface="Times New Roman" panose="02020603050405020304" pitchFamily="18" charset="0"/>
                <a:cs typeface="Times New Roman" panose="02020603050405020304" pitchFamily="18" charset="0"/>
              </a:rPr>
              <a:t> about the new venue and time of lecture.</a:t>
            </a:r>
          </a:p>
          <a:p>
            <a:pPr algn="just">
              <a:lnSpc>
                <a:spcPct val="150000"/>
              </a:lnSpc>
              <a:buFont typeface="+mj-lt"/>
              <a:buAutoNum type="arabicPeriod"/>
            </a:pPr>
            <a:r>
              <a:rPr lang="en-IN" dirty="0">
                <a:latin typeface="Times New Roman" panose="02020603050405020304" pitchFamily="18" charset="0"/>
                <a:cs typeface="Times New Roman" panose="02020603050405020304" pitchFamily="18" charset="0"/>
              </a:rPr>
              <a:t>To develop a system that helps out the staff to make their message receive are more manageable and easy to check their tasks within the system.  </a:t>
            </a:r>
          </a:p>
        </p:txBody>
      </p:sp>
    </p:spTree>
    <p:extLst>
      <p:ext uri="{BB962C8B-B14F-4D97-AF65-F5344CB8AC3E}">
        <p14:creationId xmlns:p14="http://schemas.microsoft.com/office/powerpoint/2010/main" val="4177604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69E49-C451-A30E-406A-51C27FC581C9}"/>
              </a:ext>
            </a:extLst>
          </p:cNvPr>
          <p:cNvSpPr>
            <a:spLocks noGrp="1"/>
          </p:cNvSpPr>
          <p:nvPr>
            <p:ph type="title"/>
          </p:nvPr>
        </p:nvSpPr>
        <p:spPr>
          <a:xfrm>
            <a:off x="0" y="156238"/>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F7DA26D7-F7CE-8878-2749-0C2BA0A9B339}"/>
              </a:ext>
            </a:extLst>
          </p:cNvPr>
          <p:cNvSpPr>
            <a:spLocks noGrp="1"/>
          </p:cNvSpPr>
          <p:nvPr>
            <p:ph idx="1"/>
          </p:nvPr>
        </p:nvSpPr>
        <p:spPr>
          <a:xfrm>
            <a:off x="355216" y="1121498"/>
            <a:ext cx="8596668" cy="4489593"/>
          </a:xfrm>
        </p:spPr>
        <p:txBody>
          <a:bodyPr>
            <a:normAutofit/>
          </a:bodyPr>
          <a:lstStyle/>
          <a:p>
            <a:pPr algn="just">
              <a:lnSpc>
                <a:spcPct val="150000"/>
              </a:lnSpc>
            </a:pPr>
            <a:r>
              <a:rPr lang="en-IN" dirty="0">
                <a:latin typeface="Times New Roman" panose="02020603050405020304" pitchFamily="18" charset="0"/>
                <a:cs typeface="Times New Roman" panose="02020603050405020304" pitchFamily="18" charset="0"/>
              </a:rPr>
              <a:t>Computerized lecture reminder is a tool that </a:t>
            </a:r>
            <a:r>
              <a:rPr lang="en-IN" dirty="0" err="1">
                <a:latin typeface="Times New Roman" panose="02020603050405020304" pitchFamily="18" charset="0"/>
                <a:cs typeface="Times New Roman" panose="02020603050405020304" pitchFamily="18" charset="0"/>
              </a:rPr>
              <a:t>permites</a:t>
            </a:r>
            <a:r>
              <a:rPr lang="en-IN" dirty="0">
                <a:latin typeface="Times New Roman" panose="02020603050405020304" pitchFamily="18" charset="0"/>
                <a:cs typeface="Times New Roman" panose="02020603050405020304" pitchFamily="18" charset="0"/>
              </a:rPr>
              <a:t> academic students and lectures to know like due dates and locations. </a:t>
            </a:r>
          </a:p>
          <a:p>
            <a:pPr algn="just">
              <a:lnSpc>
                <a:spcPct val="150000"/>
              </a:lnSpc>
            </a:pPr>
            <a:r>
              <a:rPr lang="en-IN" dirty="0">
                <a:latin typeface="Times New Roman" panose="02020603050405020304" pitchFamily="18" charset="0"/>
                <a:cs typeface="Times New Roman" panose="02020603050405020304" pitchFamily="18" charset="0"/>
              </a:rPr>
              <a:t>Lecture reminder has turned to be a very important tool in the time management and it is a common saying in the time management that it is better to keep track of things using a system rather than your memory.</a:t>
            </a:r>
          </a:p>
          <a:p>
            <a:pPr algn="just">
              <a:lnSpc>
                <a:spcPct val="150000"/>
              </a:lnSpc>
            </a:pPr>
            <a:r>
              <a:rPr lang="en-IN" dirty="0">
                <a:latin typeface="Times New Roman" panose="02020603050405020304" pitchFamily="18" charset="0"/>
                <a:cs typeface="Times New Roman" panose="02020603050405020304" pitchFamily="18" charset="0"/>
              </a:rPr>
              <a:t>A computerized lecture reminder system is important for busy people because then we do not have to keep track of the piece of paper. </a:t>
            </a:r>
          </a:p>
          <a:p>
            <a:pPr algn="just">
              <a:lnSpc>
                <a:spcPct val="150000"/>
              </a:lnSpc>
            </a:pPr>
            <a:r>
              <a:rPr lang="en-IN" dirty="0">
                <a:latin typeface="Times New Roman" panose="02020603050405020304" pitchFamily="18" charset="0"/>
                <a:cs typeface="Times New Roman" panose="02020603050405020304" pitchFamily="18" charset="0"/>
              </a:rPr>
              <a:t>The reminder system lets you “set and forget and then gets reminded when the lecture time comes and so it becomes a perfect tool for lecture and  students.</a:t>
            </a:r>
          </a:p>
          <a:p>
            <a:pPr marL="0" indent="0">
              <a:buNone/>
            </a:pPr>
            <a:endParaRPr lang="en-IN" dirty="0"/>
          </a:p>
        </p:txBody>
      </p:sp>
    </p:spTree>
    <p:extLst>
      <p:ext uri="{BB962C8B-B14F-4D97-AF65-F5344CB8AC3E}">
        <p14:creationId xmlns:p14="http://schemas.microsoft.com/office/powerpoint/2010/main" val="157821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7B4A5-4B0C-B8AF-00A8-40115955B26A}"/>
              </a:ext>
            </a:extLst>
          </p:cNvPr>
          <p:cNvSpPr>
            <a:spLocks noGrp="1"/>
          </p:cNvSpPr>
          <p:nvPr>
            <p:ph type="title"/>
          </p:nvPr>
        </p:nvSpPr>
        <p:spPr>
          <a:xfrm>
            <a:off x="0" y="0"/>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A273F61C-D8EF-FD3C-E504-E0BEF7E15A2C}"/>
              </a:ext>
            </a:extLst>
          </p:cNvPr>
          <p:cNvSpPr>
            <a:spLocks noGrp="1"/>
          </p:cNvSpPr>
          <p:nvPr>
            <p:ph idx="1"/>
          </p:nvPr>
        </p:nvSpPr>
        <p:spPr>
          <a:xfrm>
            <a:off x="448734" y="934462"/>
            <a:ext cx="9038166" cy="5352038"/>
          </a:xfrm>
        </p:spPr>
        <p:txBody>
          <a:bodyPr>
            <a:normAutofit lnSpcReduction="10000"/>
          </a:bodyPr>
          <a:lstStyle/>
          <a:p>
            <a:pPr algn="just">
              <a:lnSpc>
                <a:spcPct val="150000"/>
              </a:lnSpc>
            </a:pPr>
            <a:r>
              <a:rPr lang="en-US" b="1" dirty="0">
                <a:latin typeface="Times New Roman" panose="02020603050405020304" pitchFamily="18" charset="0"/>
                <a:cs typeface="Times New Roman" panose="02020603050405020304" pitchFamily="18" charset="0"/>
              </a:rPr>
              <a:t>User Dependency</a:t>
            </a:r>
            <a:r>
              <a:rPr lang="en-US" dirty="0">
                <a:latin typeface="Times New Roman" panose="02020603050405020304" pitchFamily="18" charset="0"/>
                <a:cs typeface="Times New Roman" panose="02020603050405020304" pitchFamily="18" charset="0"/>
              </a:rPr>
              <a:t>: Relying on a reminder system might reduce individuals’ ability to manage their schedules independently. Users may become overly dependent on the system and struggle with time management skills if the system fails or is unavailable.</a:t>
            </a:r>
          </a:p>
          <a:p>
            <a:pPr algn="just">
              <a:lnSpc>
                <a:spcPct val="150000"/>
              </a:lnSpc>
            </a:pPr>
            <a:r>
              <a:rPr lang="en-US" b="1" dirty="0">
                <a:latin typeface="Times New Roman" panose="02020603050405020304" pitchFamily="18" charset="0"/>
                <a:cs typeface="Times New Roman" panose="02020603050405020304" pitchFamily="18" charset="0"/>
              </a:rPr>
              <a:t>Technical Issues</a:t>
            </a:r>
            <a:r>
              <a:rPr lang="en-US" dirty="0">
                <a:latin typeface="Times New Roman" panose="02020603050405020304" pitchFamily="18" charset="0"/>
                <a:cs typeface="Times New Roman" panose="02020603050405020304" pitchFamily="18" charset="0"/>
              </a:rPr>
              <a:t>: The system could encounter bugs, software glitches, or connectivity issues that might lead to missed reminders. If the system is not properly maintained, it could fail to deliver notifications or perform as expected.</a:t>
            </a:r>
          </a:p>
          <a:p>
            <a:pPr algn="just">
              <a:lnSpc>
                <a:spcPct val="150000"/>
              </a:lnSpc>
            </a:pPr>
            <a:r>
              <a:rPr lang="en-US" b="1" dirty="0">
                <a:latin typeface="Times New Roman" panose="02020603050405020304" pitchFamily="18" charset="0"/>
                <a:cs typeface="Times New Roman" panose="02020603050405020304" pitchFamily="18" charset="0"/>
              </a:rPr>
              <a:t>Privacy Concerns</a:t>
            </a:r>
            <a:r>
              <a:rPr lang="en-US" dirty="0">
                <a:latin typeface="Times New Roman" panose="02020603050405020304" pitchFamily="18" charset="0"/>
                <a:cs typeface="Times New Roman" panose="02020603050405020304" pitchFamily="18" charset="0"/>
              </a:rPr>
              <a:t>: Collecting and storing personal schedule data raises privacy issues. Users might be concerned about how their data is handled, who has access to it, and how securely it is stored.</a:t>
            </a:r>
          </a:p>
          <a:p>
            <a:pPr algn="just">
              <a:lnSpc>
                <a:spcPct val="150000"/>
              </a:lnSpc>
            </a:pPr>
            <a:r>
              <a:rPr lang="en-US" b="1" dirty="0">
                <a:latin typeface="Times New Roman" panose="02020603050405020304" pitchFamily="18" charset="0"/>
                <a:cs typeface="Times New Roman" panose="02020603050405020304" pitchFamily="18" charset="0"/>
              </a:rPr>
              <a:t>Over-Reliance on Technology</a:t>
            </a:r>
            <a:r>
              <a:rPr lang="en-US" dirty="0">
                <a:latin typeface="Times New Roman" panose="02020603050405020304" pitchFamily="18" charset="0"/>
                <a:cs typeface="Times New Roman" panose="02020603050405020304" pitchFamily="18" charset="0"/>
              </a:rPr>
              <a:t>: Users might become overly reliant on technological solutions, which can be problematic if the system is down or if they face issues with their devices. This can lead to disruptions in their schedule management.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5825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D9422-6CC7-7AAA-EA97-F02A03AB7935}"/>
              </a:ext>
            </a:extLst>
          </p:cNvPr>
          <p:cNvSpPr>
            <a:spLocks noGrp="1"/>
          </p:cNvSpPr>
          <p:nvPr>
            <p:ph type="title"/>
          </p:nvPr>
        </p:nvSpPr>
        <p:spPr>
          <a:xfrm>
            <a:off x="105834" y="156238"/>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95532C68-808C-B054-83A7-EB5330BD200A}"/>
              </a:ext>
            </a:extLst>
          </p:cNvPr>
          <p:cNvSpPr>
            <a:spLocks noGrp="1"/>
          </p:cNvSpPr>
          <p:nvPr>
            <p:ph idx="1"/>
          </p:nvPr>
        </p:nvSpPr>
        <p:spPr>
          <a:xfrm>
            <a:off x="394856" y="1059154"/>
            <a:ext cx="9466118" cy="5642608"/>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The proposed lecture reminder system aims to enhance the effectiveness of schedule management for students and educators through a more integrated and customizable approach. </a:t>
            </a:r>
          </a:p>
          <a:p>
            <a:pPr algn="just">
              <a:lnSpc>
                <a:spcPct val="150000"/>
              </a:lnSpc>
            </a:pPr>
            <a:r>
              <a:rPr lang="en-US" dirty="0">
                <a:latin typeface="Times New Roman" panose="02020603050405020304" pitchFamily="18" charset="0"/>
                <a:cs typeface="Times New Roman" panose="02020603050405020304" pitchFamily="18" charset="0"/>
              </a:rPr>
              <a:t>Unlike existing systems, this solution is designed with a modular architecture that allows for greater flexibility and adaptability to individual needs. </a:t>
            </a:r>
          </a:p>
          <a:p>
            <a:pPr algn="just">
              <a:lnSpc>
                <a:spcPct val="150000"/>
              </a:lnSpc>
            </a:pPr>
            <a:r>
              <a:rPr lang="en-US" dirty="0">
                <a:latin typeface="Times New Roman" panose="02020603050405020304" pitchFamily="18" charset="0"/>
                <a:cs typeface="Times New Roman" panose="02020603050405020304" pitchFamily="18" charset="0"/>
              </a:rPr>
              <a:t>Key features include advanced notification settings, which enable users to tailor reminders based on their preferences for timing, frequency, and communication channels such as email, SMS, or push notifications.</a:t>
            </a:r>
          </a:p>
          <a:p>
            <a:pPr algn="just">
              <a:lnSpc>
                <a:spcPct val="150000"/>
              </a:lnSpc>
            </a:pPr>
            <a:r>
              <a:rPr lang="en-US" dirty="0">
                <a:latin typeface="Times New Roman" panose="02020603050405020304" pitchFamily="18" charset="0"/>
                <a:cs typeface="Times New Roman" panose="02020603050405020304" pitchFamily="18" charset="0"/>
              </a:rPr>
              <a:t>The system will integrate seamlessly with popular calendar applications and learning management systems, ensuring that all schedule-related information is synchronized across platforms. </a:t>
            </a:r>
          </a:p>
          <a:p>
            <a:pPr algn="just">
              <a:lnSpc>
                <a:spcPct val="150000"/>
              </a:lnSpc>
            </a:pPr>
            <a:r>
              <a:rPr lang="en-US" dirty="0">
                <a:latin typeface="Times New Roman" panose="02020603050405020304" pitchFamily="18" charset="0"/>
                <a:cs typeface="Times New Roman" panose="02020603050405020304" pitchFamily="18" charset="0"/>
              </a:rPr>
              <a:t>It will also provide a user-friendly dashboard that offers a consolidated view of upcoming lectures, deadlines, and announcements, reducing the need to switch between different tools.</a:t>
            </a:r>
          </a:p>
          <a:p>
            <a:endParaRPr lang="en-IN" dirty="0"/>
          </a:p>
        </p:txBody>
      </p:sp>
    </p:spTree>
    <p:extLst>
      <p:ext uri="{BB962C8B-B14F-4D97-AF65-F5344CB8AC3E}">
        <p14:creationId xmlns:p14="http://schemas.microsoft.com/office/powerpoint/2010/main" val="539895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5C0DC-EBDE-5D61-7E2C-2D3EA1D2B45A}"/>
              </a:ext>
            </a:extLst>
          </p:cNvPr>
          <p:cNvSpPr>
            <a:spLocks noGrp="1"/>
          </p:cNvSpPr>
          <p:nvPr>
            <p:ph type="title"/>
          </p:nvPr>
        </p:nvSpPr>
        <p:spPr>
          <a:xfrm>
            <a:off x="95443" y="156238"/>
            <a:ext cx="8596668"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id="{05965994-CDD7-8151-2171-ACEF059B00B1}"/>
              </a:ext>
            </a:extLst>
          </p:cNvPr>
          <p:cNvSpPr>
            <a:spLocks noGrp="1"/>
          </p:cNvSpPr>
          <p:nvPr>
            <p:ph idx="1"/>
          </p:nvPr>
        </p:nvSpPr>
        <p:spPr>
          <a:xfrm>
            <a:off x="467591" y="1027980"/>
            <a:ext cx="9092045" cy="5673782"/>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Improved Time Management</a:t>
            </a:r>
            <a:r>
              <a:rPr lang="en-US" dirty="0">
                <a:latin typeface="Times New Roman" panose="02020603050405020304" pitchFamily="18" charset="0"/>
                <a:cs typeface="Times New Roman" panose="02020603050405020304" pitchFamily="18" charset="0"/>
              </a:rPr>
              <a:t>: A reminder system helps users stay organized and manage their time effectively. By receiving timely notifications about upcoming lectures, students can better plan their study schedules and avoid missing important sessions.</a:t>
            </a:r>
          </a:p>
          <a:p>
            <a:pPr algn="just">
              <a:lnSpc>
                <a:spcPct val="150000"/>
              </a:lnSpc>
            </a:pPr>
            <a:r>
              <a:rPr lang="en-US" b="1" dirty="0">
                <a:latin typeface="Times New Roman" panose="02020603050405020304" pitchFamily="18" charset="0"/>
                <a:cs typeface="Times New Roman" panose="02020603050405020304" pitchFamily="18" charset="0"/>
              </a:rPr>
              <a:t>Reduced Absenteeism</a:t>
            </a:r>
            <a:r>
              <a:rPr lang="en-US" dirty="0">
                <a:latin typeface="Times New Roman" panose="02020603050405020304" pitchFamily="18" charset="0"/>
                <a:cs typeface="Times New Roman" panose="02020603050405020304" pitchFamily="18" charset="0"/>
              </a:rPr>
              <a:t>: Regular reminders can help reduce the likelihood of students missing lectures. This is especially beneficial for those who may struggle with time management or have busy schedules.</a:t>
            </a:r>
          </a:p>
          <a:p>
            <a:pPr algn="just">
              <a:lnSpc>
                <a:spcPct val="150000"/>
              </a:lnSpc>
            </a:pPr>
            <a:r>
              <a:rPr lang="en-US" b="1" dirty="0">
                <a:latin typeface="Times New Roman" panose="02020603050405020304" pitchFamily="18" charset="0"/>
                <a:cs typeface="Times New Roman" panose="02020603050405020304" pitchFamily="18" charset="0"/>
              </a:rPr>
              <a:t>Enhanced Academic Performance</a:t>
            </a:r>
            <a:r>
              <a:rPr lang="en-US" dirty="0">
                <a:latin typeface="Times New Roman" panose="02020603050405020304" pitchFamily="18" charset="0"/>
                <a:cs typeface="Times New Roman" panose="02020603050405020304" pitchFamily="18" charset="0"/>
              </a:rPr>
              <a:t>: By ensuring that students attend all their lectures and stay on top of their coursework, a reminder system can contribute to improved academic performance and engagement.</a:t>
            </a:r>
          </a:p>
          <a:p>
            <a:pPr algn="just">
              <a:lnSpc>
                <a:spcPct val="150000"/>
              </a:lnSpc>
            </a:pPr>
            <a:r>
              <a:rPr lang="en-US" b="1" dirty="0">
                <a:latin typeface="Times New Roman" panose="02020603050405020304" pitchFamily="18" charset="0"/>
                <a:cs typeface="Times New Roman" panose="02020603050405020304" pitchFamily="18" charset="0"/>
              </a:rPr>
              <a:t>Customization and Flexibility</a:t>
            </a:r>
            <a:r>
              <a:rPr lang="en-US" dirty="0">
                <a:latin typeface="Times New Roman" panose="02020603050405020304" pitchFamily="18" charset="0"/>
                <a:cs typeface="Times New Roman" panose="02020603050405020304" pitchFamily="18" charset="0"/>
              </a:rPr>
              <a:t>: Users can often customize reminders according to their preferences, such as setting up notifications for specific times, adjusting the frequency of reminders, and integrating with other calendar applications.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58271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47A32-4BE3-5E32-37E4-5F83B9CF4105}"/>
              </a:ext>
            </a:extLst>
          </p:cNvPr>
          <p:cNvSpPr>
            <a:spLocks noGrp="1"/>
          </p:cNvSpPr>
          <p:nvPr>
            <p:ph type="title"/>
          </p:nvPr>
        </p:nvSpPr>
        <p:spPr>
          <a:xfrm>
            <a:off x="105834" y="73111"/>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B897E1F4-A188-FBE9-ED48-F4AA563AAA5E}"/>
              </a:ext>
            </a:extLst>
          </p:cNvPr>
          <p:cNvSpPr>
            <a:spLocks noGrp="1"/>
          </p:cNvSpPr>
          <p:nvPr>
            <p:ph idx="1"/>
          </p:nvPr>
        </p:nvSpPr>
        <p:spPr>
          <a:xfrm>
            <a:off x="529936" y="944853"/>
            <a:ext cx="8925791" cy="5840036"/>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Reminder is a tool that lets you keep track of all the things you need to know like due dates and locations. Reminder has turned to be a very important tool in time management.</a:t>
            </a:r>
          </a:p>
          <a:p>
            <a:pPr algn="just">
              <a:lnSpc>
                <a:spcPct val="150000"/>
              </a:lnSpc>
            </a:pPr>
            <a:r>
              <a:rPr lang="en-US" dirty="0">
                <a:latin typeface="Times New Roman" panose="02020603050405020304" pitchFamily="18" charset="0"/>
                <a:cs typeface="Times New Roman" panose="02020603050405020304" pitchFamily="18" charset="0"/>
              </a:rPr>
              <a:t> And it is a common saying in time management that it is better to keep track of things using a system rather than your memory. A Reminder System is important for busy people because we do not have to remember all our works.</a:t>
            </a:r>
          </a:p>
          <a:p>
            <a:pPr algn="just">
              <a:lnSpc>
                <a:spcPct val="150000"/>
              </a:lnSpc>
            </a:pPr>
            <a:r>
              <a:rPr lang="en-US" dirty="0">
                <a:latin typeface="Times New Roman" panose="02020603050405020304" pitchFamily="18" charset="0"/>
                <a:cs typeface="Times New Roman" panose="02020603050405020304" pitchFamily="18" charset="0"/>
              </a:rPr>
              <a:t> And writing them down somewhere is not a very good idea because then we have to keep track of that piece of paper. The Reminder System lets you “set and forget” and then get reminded when the time comes. </a:t>
            </a:r>
          </a:p>
          <a:p>
            <a:pPr algn="just">
              <a:lnSpc>
                <a:spcPct val="150000"/>
              </a:lnSpc>
            </a:pPr>
            <a:r>
              <a:rPr lang="en-US" dirty="0">
                <a:latin typeface="Times New Roman" panose="02020603050405020304" pitchFamily="18" charset="0"/>
                <a:cs typeface="Times New Roman" panose="02020603050405020304" pitchFamily="18" charset="0"/>
              </a:rPr>
              <a:t>And so it becomes a perfect tool for business or personal follow up. According to Wikipedia, Android platform is a mobile operating system based on the Linux kernel and currently developed by Google. </a:t>
            </a:r>
          </a:p>
          <a:p>
            <a:pPr algn="just">
              <a:lnSpc>
                <a:spcPct val="150000"/>
              </a:lnSpc>
            </a:pPr>
            <a:r>
              <a:rPr lang="en-US" dirty="0">
                <a:latin typeface="Times New Roman" panose="02020603050405020304" pitchFamily="18" charset="0"/>
                <a:cs typeface="Times New Roman" panose="02020603050405020304" pitchFamily="18" charset="0"/>
              </a:rPr>
              <a:t>With a user interface based on direct manipulation, Android is designed primarily for touchscreen mobile devices such as smartphones and tablet computers.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59596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93970A-0719-E7F9-ECD4-079DB4661FCA}"/>
              </a:ext>
            </a:extLst>
          </p:cNvPr>
          <p:cNvSpPr>
            <a:spLocks noGrp="1"/>
          </p:cNvSpPr>
          <p:nvPr>
            <p:ph idx="4294967295"/>
          </p:nvPr>
        </p:nvSpPr>
        <p:spPr>
          <a:xfrm>
            <a:off x="363682" y="643515"/>
            <a:ext cx="8894618" cy="5487121"/>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Modern mobile devices such as smartphones have become increasingly powerful and also part of day-to-day lives of the people. As mobile devices become more like PCs they will come to replace objects we tend to carry around such as planners, to do list etc. </a:t>
            </a:r>
          </a:p>
          <a:p>
            <a:pPr algn="just">
              <a:lnSpc>
                <a:spcPct val="150000"/>
              </a:lnSpc>
            </a:pPr>
            <a:r>
              <a:rPr lang="en-US" dirty="0">
                <a:latin typeface="Times New Roman" panose="02020603050405020304" pitchFamily="18" charset="0"/>
                <a:cs typeface="Times New Roman" panose="02020603050405020304" pitchFamily="18" charset="0"/>
              </a:rPr>
              <a:t>and also help in accomplishing our daily tasks. (Divya et al, 2012) The increasing growing in the popularity of the android devices is part of the few reasons I decided to choose this platform for the implementation of this project. </a:t>
            </a:r>
          </a:p>
          <a:p>
            <a:pPr algn="just">
              <a:lnSpc>
                <a:spcPct val="150000"/>
              </a:lnSpc>
            </a:pPr>
            <a:r>
              <a:rPr lang="en-US" dirty="0">
                <a:latin typeface="Times New Roman" panose="02020603050405020304" pitchFamily="18" charset="0"/>
                <a:cs typeface="Times New Roman" panose="02020603050405020304" pitchFamily="18" charset="0"/>
              </a:rPr>
              <a:t>Lecture time table reminder system is an application which is meant to prevent users (both students and lecturers) from being forgetful about the lecture they have according to the information they have entered.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4493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34AE4-625F-4F6D-0691-15ECE13504F9}"/>
              </a:ext>
            </a:extLst>
          </p:cNvPr>
          <p:cNvSpPr>
            <a:spLocks noGrp="1"/>
          </p:cNvSpPr>
          <p:nvPr>
            <p:ph type="title"/>
          </p:nvPr>
        </p:nvSpPr>
        <p:spPr/>
        <p:txBody>
          <a:bodyPr/>
          <a:lstStyle/>
          <a:p>
            <a:r>
              <a:rPr lang="en-IN" dirty="0"/>
              <a:t>MODULES</a:t>
            </a:r>
          </a:p>
        </p:txBody>
      </p:sp>
      <p:sp>
        <p:nvSpPr>
          <p:cNvPr id="3" name="Content Placeholder 2">
            <a:extLst>
              <a:ext uri="{FF2B5EF4-FFF2-40B4-BE49-F238E27FC236}">
                <a16:creationId xmlns:a16="http://schemas.microsoft.com/office/drawing/2014/main" id="{AD88DCD4-8766-A3BB-AED6-F9639E202865}"/>
              </a:ext>
            </a:extLst>
          </p:cNvPr>
          <p:cNvSpPr>
            <a:spLocks noGrp="1"/>
          </p:cNvSpPr>
          <p:nvPr>
            <p:ph idx="1"/>
          </p:nvPr>
        </p:nvSpPr>
        <p:spPr/>
        <p:txBody>
          <a:bodyPr/>
          <a:lstStyle/>
          <a:p>
            <a:r>
              <a:rPr lang="en-IN" dirty="0"/>
              <a:t>User Authentication and Management</a:t>
            </a:r>
          </a:p>
          <a:p>
            <a:r>
              <a:rPr lang="en-IN" b="1" dirty="0"/>
              <a:t>Schedule Management</a:t>
            </a:r>
          </a:p>
          <a:p>
            <a:r>
              <a:rPr lang="en-IN" dirty="0"/>
              <a:t>Reminder System</a:t>
            </a:r>
            <a:endParaRPr lang="en-IN" b="1" dirty="0"/>
          </a:p>
          <a:p>
            <a:r>
              <a:rPr lang="en-IN" dirty="0"/>
              <a:t>Communication Module</a:t>
            </a:r>
          </a:p>
        </p:txBody>
      </p:sp>
    </p:spTree>
    <p:extLst>
      <p:ext uri="{BB962C8B-B14F-4D97-AF65-F5344CB8AC3E}">
        <p14:creationId xmlns:p14="http://schemas.microsoft.com/office/powerpoint/2010/main" val="18095328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B23CD-0183-4A1D-E958-EC2A1951369D}"/>
              </a:ext>
            </a:extLst>
          </p:cNvPr>
          <p:cNvSpPr>
            <a:spLocks noGrp="1"/>
          </p:cNvSpPr>
          <p:nvPr>
            <p:ph type="title"/>
          </p:nvPr>
        </p:nvSpPr>
        <p:spPr>
          <a:xfrm>
            <a:off x="292871" y="287482"/>
            <a:ext cx="8596668" cy="1320800"/>
          </a:xfrm>
        </p:spPr>
        <p:txBody>
          <a:bodyPr/>
          <a:lstStyle/>
          <a:p>
            <a:r>
              <a:rPr lang="en-IN" sz="3300" b="1" dirty="0">
                <a:latin typeface="Times New Roman" panose="02020603050405020304" pitchFamily="18" charset="0"/>
                <a:cs typeface="Times New Roman" panose="02020603050405020304" pitchFamily="18" charset="0"/>
              </a:rPr>
              <a:t>User Authentication and Management</a:t>
            </a:r>
            <a:br>
              <a:rPr lang="en-IN" dirty="0"/>
            </a:br>
            <a:endParaRPr lang="en-IN" dirty="0"/>
          </a:p>
        </p:txBody>
      </p:sp>
      <p:sp>
        <p:nvSpPr>
          <p:cNvPr id="3" name="Content Placeholder 2">
            <a:extLst>
              <a:ext uri="{FF2B5EF4-FFF2-40B4-BE49-F238E27FC236}">
                <a16:creationId xmlns:a16="http://schemas.microsoft.com/office/drawing/2014/main" id="{A998EB4E-6B18-CFA0-31D3-C7376640FC41}"/>
              </a:ext>
            </a:extLst>
          </p:cNvPr>
          <p:cNvSpPr>
            <a:spLocks noGrp="1"/>
          </p:cNvSpPr>
          <p:nvPr>
            <p:ph idx="1"/>
          </p:nvPr>
        </p:nvSpPr>
        <p:spPr>
          <a:xfrm>
            <a:off x="1144925" y="729673"/>
            <a:ext cx="8596668" cy="3880773"/>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Registration/Login:</a:t>
            </a:r>
            <a:r>
              <a:rPr lang="en-US" dirty="0">
                <a:latin typeface="Times New Roman" panose="02020603050405020304" pitchFamily="18" charset="0"/>
                <a:cs typeface="Times New Roman" panose="02020603050405020304" pitchFamily="18" charset="0"/>
              </a:rPr>
              <a:t> Allows users to create accounts and log in securely.</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Profile Management:</a:t>
            </a:r>
            <a:r>
              <a:rPr lang="en-US" dirty="0">
                <a:latin typeface="Times New Roman" panose="02020603050405020304" pitchFamily="18" charset="0"/>
                <a:cs typeface="Times New Roman" panose="02020603050405020304" pitchFamily="18" charset="0"/>
              </a:rPr>
              <a:t> Users can update personal information, including contact details and preferences.</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Role Management:</a:t>
            </a:r>
            <a:r>
              <a:rPr lang="en-US" dirty="0">
                <a:latin typeface="Times New Roman" panose="02020603050405020304" pitchFamily="18" charset="0"/>
                <a:cs typeface="Times New Roman" panose="02020603050405020304" pitchFamily="18" charset="0"/>
              </a:rPr>
              <a:t> Differentiates between roles such as students, instructors, and administrators.</a:t>
            </a:r>
          </a:p>
          <a:p>
            <a:endParaRPr lang="en-IN" dirty="0"/>
          </a:p>
        </p:txBody>
      </p:sp>
    </p:spTree>
    <p:extLst>
      <p:ext uri="{BB962C8B-B14F-4D97-AF65-F5344CB8AC3E}">
        <p14:creationId xmlns:p14="http://schemas.microsoft.com/office/powerpoint/2010/main" val="3994919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F3B10-608D-0317-9F5D-B7BD85BE3BE6}"/>
              </a:ext>
            </a:extLst>
          </p:cNvPr>
          <p:cNvSpPr>
            <a:spLocks noGrp="1"/>
          </p:cNvSpPr>
          <p:nvPr>
            <p:ph type="title"/>
          </p:nvPr>
        </p:nvSpPr>
        <p:spPr>
          <a:xfrm>
            <a:off x="209743" y="156238"/>
            <a:ext cx="8596668" cy="1320800"/>
          </a:xfrm>
        </p:spPr>
        <p:txBody>
          <a:bodyPr/>
          <a:lstStyle/>
          <a:p>
            <a:r>
              <a:rPr lang="en-IN" sz="3300" b="1" dirty="0"/>
              <a:t>Schedule Management</a:t>
            </a:r>
            <a:br>
              <a:rPr lang="en-IN" b="1" dirty="0"/>
            </a:br>
            <a:endParaRPr lang="en-IN" dirty="0"/>
          </a:p>
        </p:txBody>
      </p:sp>
      <p:sp>
        <p:nvSpPr>
          <p:cNvPr id="3" name="Content Placeholder 2">
            <a:extLst>
              <a:ext uri="{FF2B5EF4-FFF2-40B4-BE49-F238E27FC236}">
                <a16:creationId xmlns:a16="http://schemas.microsoft.com/office/drawing/2014/main" id="{EDDFBF5F-2200-6224-32AE-63C6FB95D96D}"/>
              </a:ext>
            </a:extLst>
          </p:cNvPr>
          <p:cNvSpPr>
            <a:spLocks noGrp="1"/>
          </p:cNvSpPr>
          <p:nvPr>
            <p:ph idx="1"/>
          </p:nvPr>
        </p:nvSpPr>
        <p:spPr>
          <a:xfrm>
            <a:off x="957889" y="560389"/>
            <a:ext cx="7489920" cy="3918093"/>
          </a:xfrm>
        </p:spPr>
        <p:txBody>
          <a:bodyPr/>
          <a:lstStyle/>
          <a:p>
            <a:pPr marL="0" indent="0">
              <a:lnSpc>
                <a:spcPct val="200000"/>
              </a:lnSpc>
              <a:buNone/>
            </a:pPr>
            <a:endParaRPr lang="en-US" b="1" dirty="0"/>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Lecture Scheduling:</a:t>
            </a:r>
            <a:r>
              <a:rPr lang="en-US" dirty="0">
                <a:latin typeface="Times New Roman" panose="02020603050405020304" pitchFamily="18" charset="0"/>
                <a:cs typeface="Times New Roman" panose="02020603050405020304" pitchFamily="18" charset="0"/>
              </a:rPr>
              <a:t> Enables users to create, edit, and delete lecture schedules, including date, time, and location.</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Calendar Integration:</a:t>
            </a:r>
            <a:r>
              <a:rPr lang="en-US" dirty="0">
                <a:latin typeface="Times New Roman" panose="02020603050405020304" pitchFamily="18" charset="0"/>
                <a:cs typeface="Times New Roman" panose="02020603050405020304" pitchFamily="18" charset="0"/>
              </a:rPr>
              <a:t> Syncs with external calendar applications (e.g., Google Calendar, Outlook) for seamless scheduling and reminders.</a:t>
            </a:r>
          </a:p>
          <a:p>
            <a:endParaRPr lang="en-IN" dirty="0"/>
          </a:p>
        </p:txBody>
      </p:sp>
    </p:spTree>
    <p:extLst>
      <p:ext uri="{BB962C8B-B14F-4D97-AF65-F5344CB8AC3E}">
        <p14:creationId xmlns:p14="http://schemas.microsoft.com/office/powerpoint/2010/main" val="34182958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9A0F4-865D-2CD9-1BEF-E79639880D15}"/>
              </a:ext>
            </a:extLst>
          </p:cNvPr>
          <p:cNvSpPr>
            <a:spLocks noGrp="1"/>
          </p:cNvSpPr>
          <p:nvPr>
            <p:ph type="title"/>
          </p:nvPr>
        </p:nvSpPr>
        <p:spPr>
          <a:xfrm>
            <a:off x="272089" y="156238"/>
            <a:ext cx="8596668" cy="1320800"/>
          </a:xfrm>
        </p:spPr>
        <p:txBody>
          <a:bodyPr/>
          <a:lstStyle/>
          <a:p>
            <a:r>
              <a:rPr lang="en-IN" dirty="0"/>
              <a:t>Reminder System</a:t>
            </a:r>
            <a:br>
              <a:rPr lang="en-IN" b="1" dirty="0"/>
            </a:br>
            <a:endParaRPr lang="en-IN" dirty="0"/>
          </a:p>
        </p:txBody>
      </p:sp>
      <p:sp>
        <p:nvSpPr>
          <p:cNvPr id="3" name="Content Placeholder 2">
            <a:extLst>
              <a:ext uri="{FF2B5EF4-FFF2-40B4-BE49-F238E27FC236}">
                <a16:creationId xmlns:a16="http://schemas.microsoft.com/office/drawing/2014/main" id="{43282CE9-0AAF-D12B-3EA5-B0A16C163BC2}"/>
              </a:ext>
            </a:extLst>
          </p:cNvPr>
          <p:cNvSpPr>
            <a:spLocks noGrp="1"/>
          </p:cNvSpPr>
          <p:nvPr>
            <p:ph idx="1"/>
          </p:nvPr>
        </p:nvSpPr>
        <p:spPr>
          <a:xfrm>
            <a:off x="794290" y="816638"/>
            <a:ext cx="7552266" cy="3897310"/>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Notification Settings:</a:t>
            </a:r>
            <a:r>
              <a:rPr lang="en-US" dirty="0">
                <a:latin typeface="Times New Roman" panose="02020603050405020304" pitchFamily="18" charset="0"/>
                <a:cs typeface="Times New Roman" panose="02020603050405020304" pitchFamily="18" charset="0"/>
              </a:rPr>
              <a:t> Allows users to customize how and when they receive reminders (e.g., via email, SMS, or app notifications).</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Reminder Scheduling:</a:t>
            </a:r>
            <a:r>
              <a:rPr lang="en-US" dirty="0">
                <a:latin typeface="Times New Roman" panose="02020603050405020304" pitchFamily="18" charset="0"/>
                <a:cs typeface="Times New Roman" panose="02020603050405020304" pitchFamily="18" charset="0"/>
              </a:rPr>
              <a:t> Automates the sending of reminders based on user-defined intervals (e.g., 30 minutes before a lecture).</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Push Notifications:</a:t>
            </a:r>
            <a:r>
              <a:rPr lang="en-US" dirty="0">
                <a:latin typeface="Times New Roman" panose="02020603050405020304" pitchFamily="18" charset="0"/>
                <a:cs typeface="Times New Roman" panose="02020603050405020304" pitchFamily="18" charset="0"/>
              </a:rPr>
              <a:t> Sends real-time notifications to users’ devices.</a:t>
            </a:r>
          </a:p>
          <a:p>
            <a:endParaRPr lang="en-IN" dirty="0"/>
          </a:p>
        </p:txBody>
      </p:sp>
    </p:spTree>
    <p:extLst>
      <p:ext uri="{BB962C8B-B14F-4D97-AF65-F5344CB8AC3E}">
        <p14:creationId xmlns:p14="http://schemas.microsoft.com/office/powerpoint/2010/main" val="1192198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2FCEB-92AD-A8B7-AA65-6F448836F5F8}"/>
              </a:ext>
            </a:extLst>
          </p:cNvPr>
          <p:cNvSpPr>
            <a:spLocks noGrp="1"/>
          </p:cNvSpPr>
          <p:nvPr>
            <p:ph type="title"/>
          </p:nvPr>
        </p:nvSpPr>
        <p:spPr>
          <a:xfrm>
            <a:off x="178570" y="235527"/>
            <a:ext cx="8596668" cy="1320800"/>
          </a:xfrm>
        </p:spPr>
        <p:txBody>
          <a:bodyPr/>
          <a:lstStyle/>
          <a:p>
            <a:r>
              <a:rPr lang="en-IN" sz="3300" dirty="0">
                <a:latin typeface="Times New Roman" panose="02020603050405020304" pitchFamily="18" charset="0"/>
                <a:cs typeface="Times New Roman" panose="02020603050405020304" pitchFamily="18" charset="0"/>
              </a:rPr>
              <a:t>Communication Module</a:t>
            </a:r>
            <a:br>
              <a:rPr lang="en-IN" dirty="0"/>
            </a:br>
            <a:endParaRPr lang="en-IN" dirty="0"/>
          </a:p>
        </p:txBody>
      </p:sp>
      <p:sp>
        <p:nvSpPr>
          <p:cNvPr id="3" name="Content Placeholder 2">
            <a:extLst>
              <a:ext uri="{FF2B5EF4-FFF2-40B4-BE49-F238E27FC236}">
                <a16:creationId xmlns:a16="http://schemas.microsoft.com/office/drawing/2014/main" id="{86A3F754-C710-5D91-BC20-C45FA086A74F}"/>
              </a:ext>
            </a:extLst>
          </p:cNvPr>
          <p:cNvSpPr>
            <a:spLocks noGrp="1"/>
          </p:cNvSpPr>
          <p:nvPr>
            <p:ph idx="1"/>
          </p:nvPr>
        </p:nvSpPr>
        <p:spPr>
          <a:xfrm>
            <a:off x="1030626" y="851334"/>
            <a:ext cx="7344448" cy="3668712"/>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Announcements:</a:t>
            </a:r>
            <a:r>
              <a:rPr lang="en-US" dirty="0">
                <a:latin typeface="Times New Roman" panose="02020603050405020304" pitchFamily="18" charset="0"/>
                <a:cs typeface="Times New Roman" panose="02020603050405020304" pitchFamily="18" charset="0"/>
              </a:rPr>
              <a:t> Provides a platform for instructors to send messages or updates related to lectures or coursework.</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Feedback and Queries:</a:t>
            </a:r>
            <a:r>
              <a:rPr lang="en-US" dirty="0">
                <a:latin typeface="Times New Roman" panose="02020603050405020304" pitchFamily="18" charset="0"/>
                <a:cs typeface="Times New Roman" panose="02020603050405020304" pitchFamily="18" charset="0"/>
              </a:rPr>
              <a:t> Allows students to communicate with instructors or support for queries and feedback.</a:t>
            </a:r>
          </a:p>
          <a:p>
            <a:endParaRPr lang="en-IN" dirty="0"/>
          </a:p>
        </p:txBody>
      </p:sp>
    </p:spTree>
    <p:extLst>
      <p:ext uri="{BB962C8B-B14F-4D97-AF65-F5344CB8AC3E}">
        <p14:creationId xmlns:p14="http://schemas.microsoft.com/office/powerpoint/2010/main" val="6546236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7022D-9AB3-32D0-1157-A1F789431C8F}"/>
              </a:ext>
            </a:extLst>
          </p:cNvPr>
          <p:cNvSpPr>
            <a:spLocks noGrp="1"/>
          </p:cNvSpPr>
          <p:nvPr>
            <p:ph type="title"/>
          </p:nvPr>
        </p:nvSpPr>
        <p:spPr>
          <a:xfrm>
            <a:off x="157789" y="156238"/>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D50CE24F-5FD0-BF8B-5760-9F4483320B68}"/>
              </a:ext>
            </a:extLst>
          </p:cNvPr>
          <p:cNvSpPr>
            <a:spLocks noGrp="1"/>
          </p:cNvSpPr>
          <p:nvPr>
            <p:ph idx="1"/>
          </p:nvPr>
        </p:nvSpPr>
        <p:spPr>
          <a:xfrm>
            <a:off x="862445" y="1069544"/>
            <a:ext cx="7626928" cy="4499983"/>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643532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A49CC-84B2-1B73-D0A1-E163A60FC1A8}"/>
              </a:ext>
            </a:extLst>
          </p:cNvPr>
          <p:cNvSpPr>
            <a:spLocks noGrp="1"/>
          </p:cNvSpPr>
          <p:nvPr>
            <p:ph type="title"/>
          </p:nvPr>
        </p:nvSpPr>
        <p:spPr>
          <a:xfrm>
            <a:off x="220134" y="266700"/>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id="{36B68C58-A435-12A4-6462-D929615220F8}"/>
              </a:ext>
            </a:extLst>
          </p:cNvPr>
          <p:cNvSpPr>
            <a:spLocks noGrp="1"/>
          </p:cNvSpPr>
          <p:nvPr>
            <p:ph idx="1"/>
          </p:nvPr>
        </p:nvSpPr>
        <p:spPr>
          <a:xfrm>
            <a:off x="768927" y="1121498"/>
            <a:ext cx="7824356" cy="5113047"/>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29172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9E6F4-205D-A257-4365-07F068196E45}"/>
              </a:ext>
            </a:extLst>
          </p:cNvPr>
          <p:cNvSpPr>
            <a:spLocks noGrp="1"/>
          </p:cNvSpPr>
          <p:nvPr>
            <p:ph type="title"/>
          </p:nvPr>
        </p:nvSpPr>
        <p:spPr>
          <a:xfrm>
            <a:off x="126616" y="156238"/>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3D557C33-7070-0AD8-49B6-69E6B42367F0}"/>
              </a:ext>
            </a:extLst>
          </p:cNvPr>
          <p:cNvSpPr>
            <a:spLocks noGrp="1"/>
          </p:cNvSpPr>
          <p:nvPr>
            <p:ph idx="1"/>
          </p:nvPr>
        </p:nvSpPr>
        <p:spPr>
          <a:xfrm>
            <a:off x="831273" y="955244"/>
            <a:ext cx="7273636" cy="5518292"/>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2369418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9124B-4B18-5750-2206-4921B9D82E0F}"/>
              </a:ext>
            </a:extLst>
          </p:cNvPr>
          <p:cNvSpPr>
            <a:spLocks noGrp="1"/>
          </p:cNvSpPr>
          <p:nvPr>
            <p:ph type="title"/>
          </p:nvPr>
        </p:nvSpPr>
        <p:spPr>
          <a:xfrm>
            <a:off x="157788"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5F750116-4A9F-E36F-79A8-8DFE6B631AA2}"/>
              </a:ext>
            </a:extLst>
          </p:cNvPr>
          <p:cNvSpPr>
            <a:spLocks noGrp="1"/>
          </p:cNvSpPr>
          <p:nvPr>
            <p:ph idx="1"/>
          </p:nvPr>
        </p:nvSpPr>
        <p:spPr>
          <a:xfrm>
            <a:off x="618376" y="1090325"/>
            <a:ext cx="8681721" cy="5050702"/>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9201840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D2BE1-E68C-D89B-9BEA-659BE7897C20}"/>
              </a:ext>
            </a:extLst>
          </p:cNvPr>
          <p:cNvSpPr>
            <a:spLocks noGrp="1"/>
          </p:cNvSpPr>
          <p:nvPr>
            <p:ph type="title"/>
          </p:nvPr>
        </p:nvSpPr>
        <p:spPr>
          <a:xfrm>
            <a:off x="324043" y="156238"/>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BB3AC8EC-5C1A-FD75-DFE2-70C98849A7F3}"/>
              </a:ext>
            </a:extLst>
          </p:cNvPr>
          <p:cNvSpPr>
            <a:spLocks noGrp="1"/>
          </p:cNvSpPr>
          <p:nvPr>
            <p:ph idx="1"/>
          </p:nvPr>
        </p:nvSpPr>
        <p:spPr>
          <a:xfrm>
            <a:off x="1217662" y="1246189"/>
            <a:ext cx="8596668" cy="3880773"/>
          </a:xfrm>
        </p:spPr>
        <p:txBody>
          <a:bodyPr/>
          <a:lstStyle/>
          <a:p>
            <a:pPr lvl="0" algn="just">
              <a:lnSpc>
                <a:spcPct val="150000"/>
              </a:lnSpc>
            </a:pPr>
            <a:r>
              <a:rPr lang="en-US" sz="1800" dirty="0">
                <a:latin typeface="Times New Roman" pitchFamily="18" charset="0"/>
                <a:cs typeface="Times New Roman" pitchFamily="18" charset="0"/>
              </a:rPr>
              <a:t>Operating System	: Windows 10</a:t>
            </a:r>
          </a:p>
          <a:p>
            <a:pPr lvl="0" algn="just">
              <a:lnSpc>
                <a:spcPct val="150000"/>
              </a:lnSpc>
            </a:pPr>
            <a:r>
              <a:rPr lang="en-US" sz="1800" dirty="0">
                <a:latin typeface="Times New Roman" pitchFamily="18" charset="0"/>
                <a:cs typeface="Times New Roman" pitchFamily="18" charset="0"/>
              </a:rPr>
              <a:t>Language	               :PYTHON Google </a:t>
            </a:r>
            <a:r>
              <a:rPr lang="en-US" sz="1800" dirty="0" err="1">
                <a:latin typeface="Times New Roman" pitchFamily="18" charset="0"/>
                <a:cs typeface="Times New Roman" pitchFamily="18" charset="0"/>
              </a:rPr>
              <a:t>Colab</a:t>
            </a:r>
            <a:endParaRPr lang="en-US" sz="18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8223935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60440-9833-B366-FE4D-08AAB197CF13}"/>
              </a:ext>
            </a:extLst>
          </p:cNvPr>
          <p:cNvSpPr>
            <a:spLocks noGrp="1"/>
          </p:cNvSpPr>
          <p:nvPr>
            <p:ph type="title"/>
          </p:nvPr>
        </p:nvSpPr>
        <p:spPr>
          <a:xfrm>
            <a:off x="427952" y="308263"/>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C269035E-910B-90FB-1285-70D215FDED75}"/>
              </a:ext>
            </a:extLst>
          </p:cNvPr>
          <p:cNvSpPr>
            <a:spLocks noGrp="1"/>
          </p:cNvSpPr>
          <p:nvPr>
            <p:ph idx="1"/>
          </p:nvPr>
        </p:nvSpPr>
        <p:spPr>
          <a:xfrm>
            <a:off x="1176098" y="1488613"/>
            <a:ext cx="8596668" cy="3880773"/>
          </a:xfrm>
        </p:spPr>
        <p:txBody>
          <a:bodyPr/>
          <a:lstStyle/>
          <a:p>
            <a:pPr algn="just">
              <a:lnSpc>
                <a:spcPct val="150000"/>
              </a:lnSpc>
            </a:pPr>
            <a:r>
              <a:rPr lang="en-US" sz="1800" dirty="0">
                <a:latin typeface="Times New Roman" pitchFamily="18" charset="0"/>
                <a:cs typeface="Times New Roman" pitchFamily="18" charset="0"/>
              </a:rPr>
              <a:t>Keyboard</a:t>
            </a:r>
          </a:p>
          <a:p>
            <a:pPr algn="just">
              <a:lnSpc>
                <a:spcPct val="150000"/>
              </a:lnSpc>
            </a:pPr>
            <a:r>
              <a:rPr lang="en-US" sz="1800" dirty="0">
                <a:latin typeface="Times New Roman" pitchFamily="18" charset="0"/>
                <a:cs typeface="Times New Roman" pitchFamily="18" charset="0"/>
              </a:rPr>
              <a:t>Mouse </a:t>
            </a:r>
          </a:p>
          <a:p>
            <a:pPr algn="just">
              <a:lnSpc>
                <a:spcPct val="150000"/>
              </a:lnSpc>
            </a:pPr>
            <a:r>
              <a:rPr lang="en-US" sz="1800" dirty="0" err="1">
                <a:latin typeface="Times New Roman" pitchFamily="18" charset="0"/>
                <a:cs typeface="Times New Roman" pitchFamily="18" charset="0"/>
              </a:rPr>
              <a:t>Harddisk</a:t>
            </a:r>
            <a:r>
              <a:rPr lang="en-US" sz="1800" dirty="0">
                <a:latin typeface="Times New Roman" pitchFamily="18" charset="0"/>
                <a:cs typeface="Times New Roman" pitchFamily="18" charset="0"/>
              </a:rPr>
              <a:t>	</a:t>
            </a:r>
          </a:p>
          <a:p>
            <a:pPr algn="just">
              <a:lnSpc>
                <a:spcPct val="150000"/>
              </a:lnSpc>
            </a:pPr>
            <a:r>
              <a:rPr lang="en-US" sz="18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767047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F8B86-2034-2484-FDD5-AF39F0462097}"/>
              </a:ext>
            </a:extLst>
          </p:cNvPr>
          <p:cNvSpPr>
            <a:spLocks noGrp="1"/>
          </p:cNvSpPr>
          <p:nvPr>
            <p:ph type="title"/>
          </p:nvPr>
        </p:nvSpPr>
        <p:spPr>
          <a:xfrm>
            <a:off x="230525" y="245918"/>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793F8138-D601-C0CD-01F7-77C3CE7E981F}"/>
              </a:ext>
            </a:extLst>
          </p:cNvPr>
          <p:cNvSpPr>
            <a:spLocks noGrp="1"/>
          </p:cNvSpPr>
          <p:nvPr>
            <p:ph idx="1"/>
          </p:nvPr>
        </p:nvSpPr>
        <p:spPr>
          <a:xfrm>
            <a:off x="758536" y="1173452"/>
            <a:ext cx="7865919" cy="4666239"/>
          </a:xfrm>
        </p:spPr>
        <p:txBody>
          <a:bodyPr>
            <a:normAutofit/>
          </a:bodyPr>
          <a:lstStyle/>
          <a:p>
            <a:pPr algn="just">
              <a:lnSpc>
                <a:spcPct val="200000"/>
              </a:lnSpc>
            </a:pPr>
            <a:r>
              <a:rPr lang="en-US" dirty="0">
                <a:latin typeface="Times New Roman" panose="02020603050405020304" pitchFamily="18" charset="0"/>
                <a:cs typeface="Times New Roman" panose="02020603050405020304" pitchFamily="18" charset="0"/>
              </a:rPr>
              <a:t>This project implements lectures time table reminder system on Android platform. </a:t>
            </a:r>
          </a:p>
          <a:p>
            <a:pPr algn="just">
              <a:lnSpc>
                <a:spcPct val="200000"/>
              </a:lnSpc>
            </a:pPr>
            <a:r>
              <a:rPr lang="en-US" dirty="0">
                <a:latin typeface="Times New Roman" panose="02020603050405020304" pitchFamily="18" charset="0"/>
                <a:cs typeface="Times New Roman" panose="02020603050405020304" pitchFamily="18" charset="0"/>
              </a:rPr>
              <a:t>The design and implementation of the project was successful. Users/students can benefit from this project by downloading the application on their phones, installing it, launching it with internet connection is needed only at the first use of the application in order to download the pre-loaded lectures time table.</a:t>
            </a:r>
          </a:p>
          <a:p>
            <a:pPr algn="just">
              <a:lnSpc>
                <a:spcPct val="200000"/>
              </a:lnSpc>
            </a:pPr>
            <a:r>
              <a:rPr lang="en-US" dirty="0">
                <a:latin typeface="Times New Roman" panose="02020603050405020304" pitchFamily="18" charset="0"/>
                <a:cs typeface="Times New Roman" panose="02020603050405020304" pitchFamily="18" charset="0"/>
              </a:rPr>
              <a:t> And students are allowed to set their respective outstanding course(s) if at all that exists.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4109533"/>
      </p:ext>
    </p:extLst>
  </p:cSld>
  <p:clrMapOvr>
    <a:masterClrMapping/>
  </p:clrMapOvr>
</p:sld>
</file>

<file path=ppt/theme/theme1.xml><?xml version="1.0" encoding="utf-8"?>
<a:theme xmlns:a="http://schemas.openxmlformats.org/drawingml/2006/main" name="Face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1273</TotalTime>
  <Words>2024</Words>
  <Application>Microsoft Office PowerPoint</Application>
  <PresentationFormat>Widescreen</PresentationFormat>
  <Paragraphs>91</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Times New Roman</vt:lpstr>
      <vt:lpstr>Trebuchet MS</vt:lpstr>
      <vt:lpstr>Wingdings 3</vt:lpstr>
      <vt:lpstr>Facet</vt:lpstr>
      <vt:lpstr>DESIGN AND IMPLEMENTATION OF LECTURE REMINDER SYSTEM </vt:lpstr>
      <vt:lpstr>Abstract</vt:lpstr>
      <vt:lpstr>Objective</vt:lpstr>
      <vt:lpstr>Existing System</vt:lpstr>
      <vt:lpstr>Disadvantage</vt:lpstr>
      <vt:lpstr>PROPOSED SYSTEM :</vt:lpstr>
      <vt:lpstr>Advantage</vt:lpstr>
      <vt:lpstr>Introduction</vt:lpstr>
      <vt:lpstr>PowerPoint Presentation</vt:lpstr>
      <vt:lpstr>MODULES</vt:lpstr>
      <vt:lpstr>User Authentication and Management </vt:lpstr>
      <vt:lpstr>Schedule Management </vt:lpstr>
      <vt:lpstr>Reminder System </vt:lpstr>
      <vt:lpstr>Communication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2024-08-16T15:55:13Z</dcterms:created>
  <dcterms:modified xsi:type="dcterms:W3CDTF">2024-08-17T13:08:51Z</dcterms:modified>
</cp:coreProperties>
</file>