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EDCB4C-88D8-49A9-AA29-D3C089CDE2D2}" type="datetimeFigureOut">
              <a:rPr lang="en-IN" smtClean="0"/>
              <a:t>17-08-2024</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628CA8-B225-4F73-8D2F-C7B030DDB3AB}" type="slidenum">
              <a:rPr lang="en-IN" smtClean="0"/>
              <a:t>‹#›</a:t>
            </a:fld>
            <a:endParaRPr lang="en-IN"/>
          </a:p>
        </p:txBody>
      </p:sp>
    </p:spTree>
    <p:extLst>
      <p:ext uri="{BB962C8B-B14F-4D97-AF65-F5344CB8AC3E}">
        <p14:creationId xmlns:p14="http://schemas.microsoft.com/office/powerpoint/2010/main" val="6533455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59628CA8-B225-4F73-8D2F-C7B030DDB3AB}" type="slidenum">
              <a:rPr lang="en-IN" smtClean="0"/>
              <a:t>16</a:t>
            </a:fld>
            <a:endParaRPr lang="en-IN"/>
          </a:p>
        </p:txBody>
      </p:sp>
    </p:spTree>
    <p:extLst>
      <p:ext uri="{BB962C8B-B14F-4D97-AF65-F5344CB8AC3E}">
        <p14:creationId xmlns:p14="http://schemas.microsoft.com/office/powerpoint/2010/main" val="23757370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D66B9C-1B73-4756-B3C4-4EDC98BAB857}" type="datetimeFigureOut">
              <a:rPr lang="en-IN" smtClean="0"/>
              <a:t>17-08-2024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1B6526E-0A6E-4812-A64C-BD459536C5C3}" type="slidenum">
              <a:rPr lang="en-IN" smtClean="0"/>
              <a:t>‹#›</a:t>
            </a:fld>
            <a:endParaRPr lang="en-IN"/>
          </a:p>
        </p:txBody>
      </p:sp>
    </p:spTree>
    <p:extLst>
      <p:ext uri="{BB962C8B-B14F-4D97-AF65-F5344CB8AC3E}">
        <p14:creationId xmlns:p14="http://schemas.microsoft.com/office/powerpoint/2010/main" val="9853490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D66B9C-1B73-4756-B3C4-4EDC98BAB857}" type="datetimeFigureOut">
              <a:rPr lang="en-IN" smtClean="0"/>
              <a:t>17-08-2024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1B6526E-0A6E-4812-A64C-BD459536C5C3}" type="slidenum">
              <a:rPr lang="en-IN" smtClean="0"/>
              <a:t>‹#›</a:t>
            </a:fld>
            <a:endParaRPr lang="en-IN"/>
          </a:p>
        </p:txBody>
      </p:sp>
    </p:spTree>
    <p:extLst>
      <p:ext uri="{BB962C8B-B14F-4D97-AF65-F5344CB8AC3E}">
        <p14:creationId xmlns:p14="http://schemas.microsoft.com/office/powerpoint/2010/main" val="34387959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D66B9C-1B73-4756-B3C4-4EDC98BAB857}" type="datetimeFigureOut">
              <a:rPr lang="en-IN" smtClean="0"/>
              <a:t>17-08-2024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1B6526E-0A6E-4812-A64C-BD459536C5C3}" type="slidenum">
              <a:rPr lang="en-IN" smtClean="0"/>
              <a:t>‹#›</a:t>
            </a:fld>
            <a:endParaRPr lang="en-IN"/>
          </a:p>
        </p:txBody>
      </p:sp>
    </p:spTree>
    <p:extLst>
      <p:ext uri="{BB962C8B-B14F-4D97-AF65-F5344CB8AC3E}">
        <p14:creationId xmlns:p14="http://schemas.microsoft.com/office/powerpoint/2010/main" val="10068493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D66B9C-1B73-4756-B3C4-4EDC98BAB857}" type="datetimeFigureOut">
              <a:rPr lang="en-IN" smtClean="0"/>
              <a:t>17-08-2024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1B6526E-0A6E-4812-A64C-BD459536C5C3}" type="slidenum">
              <a:rPr lang="en-IN" smtClean="0"/>
              <a:t>‹#›</a:t>
            </a:fld>
            <a:endParaRPr lang="en-IN"/>
          </a:p>
        </p:txBody>
      </p:sp>
    </p:spTree>
    <p:extLst>
      <p:ext uri="{BB962C8B-B14F-4D97-AF65-F5344CB8AC3E}">
        <p14:creationId xmlns:p14="http://schemas.microsoft.com/office/powerpoint/2010/main" val="29592577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D66B9C-1B73-4756-B3C4-4EDC98BAB857}" type="datetimeFigureOut">
              <a:rPr lang="en-IN" smtClean="0"/>
              <a:t>17-08-2024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91B6526E-0A6E-4812-A64C-BD459536C5C3}" type="slidenum">
              <a:rPr lang="en-IN" smtClean="0"/>
              <a:t>‹#›</a:t>
            </a:fld>
            <a:endParaRPr lang="en-IN"/>
          </a:p>
        </p:txBody>
      </p:sp>
    </p:spTree>
    <p:extLst>
      <p:ext uri="{BB962C8B-B14F-4D97-AF65-F5344CB8AC3E}">
        <p14:creationId xmlns:p14="http://schemas.microsoft.com/office/powerpoint/2010/main" val="34670063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D66B9C-1B73-4756-B3C4-4EDC98BAB857}" type="datetimeFigureOut">
              <a:rPr lang="en-IN" smtClean="0"/>
              <a:t>17-08-2024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91B6526E-0A6E-4812-A64C-BD459536C5C3}" type="slidenum">
              <a:rPr lang="en-IN" smtClean="0"/>
              <a:t>‹#›</a:t>
            </a:fld>
            <a:endParaRPr lang="en-IN"/>
          </a:p>
        </p:txBody>
      </p:sp>
    </p:spTree>
    <p:extLst>
      <p:ext uri="{BB962C8B-B14F-4D97-AF65-F5344CB8AC3E}">
        <p14:creationId xmlns:p14="http://schemas.microsoft.com/office/powerpoint/2010/main" val="19885770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D66B9C-1B73-4756-B3C4-4EDC98BAB857}" type="datetimeFigureOut">
              <a:rPr lang="en-IN" smtClean="0"/>
              <a:t>17-08-2024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91B6526E-0A6E-4812-A64C-BD459536C5C3}" type="slidenum">
              <a:rPr lang="en-IN" smtClean="0"/>
              <a:t>‹#›</a:t>
            </a:fld>
            <a:endParaRPr lang="en-IN"/>
          </a:p>
        </p:txBody>
      </p:sp>
    </p:spTree>
    <p:extLst>
      <p:ext uri="{BB962C8B-B14F-4D97-AF65-F5344CB8AC3E}">
        <p14:creationId xmlns:p14="http://schemas.microsoft.com/office/powerpoint/2010/main" val="22360986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6D66B9C-1B73-4756-B3C4-4EDC98BAB857}" type="datetimeFigureOut">
              <a:rPr lang="en-IN" smtClean="0"/>
              <a:t>17-08-2024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1B6526E-0A6E-4812-A64C-BD459536C5C3}" type="slidenum">
              <a:rPr lang="en-IN" smtClean="0"/>
              <a:t>‹#›</a:t>
            </a:fld>
            <a:endParaRPr lang="en-IN"/>
          </a:p>
        </p:txBody>
      </p:sp>
    </p:spTree>
    <p:extLst>
      <p:ext uri="{BB962C8B-B14F-4D97-AF65-F5344CB8AC3E}">
        <p14:creationId xmlns:p14="http://schemas.microsoft.com/office/powerpoint/2010/main" val="13610603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D66B9C-1B73-4756-B3C4-4EDC98BAB857}" type="datetimeFigureOut">
              <a:rPr lang="en-IN" smtClean="0"/>
              <a:t>17-08-2024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1B6526E-0A6E-4812-A64C-BD459536C5C3}" type="slidenum">
              <a:rPr lang="en-IN" smtClean="0"/>
              <a:t>‹#›</a:t>
            </a:fld>
            <a:endParaRPr lang="en-IN"/>
          </a:p>
        </p:txBody>
      </p:sp>
    </p:spTree>
    <p:extLst>
      <p:ext uri="{BB962C8B-B14F-4D97-AF65-F5344CB8AC3E}">
        <p14:creationId xmlns:p14="http://schemas.microsoft.com/office/powerpoint/2010/main" val="6376028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D66B9C-1B73-4756-B3C4-4EDC98BAB857}" type="datetimeFigureOut">
              <a:rPr lang="en-IN" smtClean="0"/>
              <a:t>17-08-2024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1B6526E-0A6E-4812-A64C-BD459536C5C3}" type="slidenum">
              <a:rPr lang="en-IN" smtClean="0"/>
              <a:t>‹#›</a:t>
            </a:fld>
            <a:endParaRPr lang="en-IN"/>
          </a:p>
        </p:txBody>
      </p:sp>
    </p:spTree>
    <p:extLst>
      <p:ext uri="{BB962C8B-B14F-4D97-AF65-F5344CB8AC3E}">
        <p14:creationId xmlns:p14="http://schemas.microsoft.com/office/powerpoint/2010/main" val="34522335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D66B9C-1B73-4756-B3C4-4EDC98BAB857}" type="datetimeFigureOut">
              <a:rPr lang="en-IN" smtClean="0"/>
              <a:t>17-08-2024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1B6526E-0A6E-4812-A64C-BD459536C5C3}"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3016321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D66B9C-1B73-4756-B3C4-4EDC98BAB857}" type="datetimeFigureOut">
              <a:rPr lang="en-IN" smtClean="0"/>
              <a:t>17-08-2024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1B6526E-0A6E-4812-A64C-BD459536C5C3}" type="slidenum">
              <a:rPr lang="en-IN" smtClean="0"/>
              <a:t>‹#›</a:t>
            </a:fld>
            <a:endParaRPr lang="en-IN"/>
          </a:p>
        </p:txBody>
      </p:sp>
    </p:spTree>
    <p:extLst>
      <p:ext uri="{BB962C8B-B14F-4D97-AF65-F5344CB8AC3E}">
        <p14:creationId xmlns:p14="http://schemas.microsoft.com/office/powerpoint/2010/main" val="32213329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D66B9C-1B73-4756-B3C4-4EDC98BAB857}" type="datetimeFigureOut">
              <a:rPr lang="en-IN" smtClean="0"/>
              <a:t>17-08-2024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1B6526E-0A6E-4812-A64C-BD459536C5C3}"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1568213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D66B9C-1B73-4756-B3C4-4EDC98BAB857}" type="datetimeFigureOut">
              <a:rPr lang="en-IN" smtClean="0"/>
              <a:t>17-08-2024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1B6526E-0A6E-4812-A64C-BD459536C5C3}" type="slidenum">
              <a:rPr lang="en-IN" smtClean="0"/>
              <a:t>‹#›</a:t>
            </a:fld>
            <a:endParaRPr lang="en-IN"/>
          </a:p>
        </p:txBody>
      </p:sp>
    </p:spTree>
    <p:extLst>
      <p:ext uri="{BB962C8B-B14F-4D97-AF65-F5344CB8AC3E}">
        <p14:creationId xmlns:p14="http://schemas.microsoft.com/office/powerpoint/2010/main" val="11294152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D66B9C-1B73-4756-B3C4-4EDC98BAB857}" type="datetimeFigureOut">
              <a:rPr lang="en-IN" smtClean="0"/>
              <a:t>17-08-2024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1B6526E-0A6E-4812-A64C-BD459536C5C3}" type="slidenum">
              <a:rPr lang="en-IN" smtClean="0"/>
              <a:t>‹#›</a:t>
            </a:fld>
            <a:endParaRPr lang="en-IN"/>
          </a:p>
        </p:txBody>
      </p:sp>
    </p:spTree>
    <p:extLst>
      <p:ext uri="{BB962C8B-B14F-4D97-AF65-F5344CB8AC3E}">
        <p14:creationId xmlns:p14="http://schemas.microsoft.com/office/powerpoint/2010/main" val="19355100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D66B9C-1B73-4756-B3C4-4EDC98BAB857}" type="datetimeFigureOut">
              <a:rPr lang="en-IN" smtClean="0"/>
              <a:t>17-08-2024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1B6526E-0A6E-4812-A64C-BD459536C5C3}" type="slidenum">
              <a:rPr lang="en-IN" smtClean="0"/>
              <a:t>‹#›</a:t>
            </a:fld>
            <a:endParaRPr lang="en-IN"/>
          </a:p>
        </p:txBody>
      </p:sp>
    </p:spTree>
    <p:extLst>
      <p:ext uri="{BB962C8B-B14F-4D97-AF65-F5344CB8AC3E}">
        <p14:creationId xmlns:p14="http://schemas.microsoft.com/office/powerpoint/2010/main" val="21836063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D66B9C-1B73-4756-B3C4-4EDC98BAB857}" type="datetimeFigureOut">
              <a:rPr lang="en-IN" smtClean="0"/>
              <a:t>17-08-2024</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91B6526E-0A6E-4812-A64C-BD459536C5C3}" type="slidenum">
              <a:rPr lang="en-IN" smtClean="0"/>
              <a:t>‹#›</a:t>
            </a:fld>
            <a:endParaRPr lang="en-IN"/>
          </a:p>
        </p:txBody>
      </p:sp>
    </p:spTree>
    <p:extLst>
      <p:ext uri="{BB962C8B-B14F-4D97-AF65-F5344CB8AC3E}">
        <p14:creationId xmlns:p14="http://schemas.microsoft.com/office/powerpoint/2010/main" val="216840020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31E040-8ED6-1089-F82D-AEF5D1926DD7}"/>
              </a:ext>
            </a:extLst>
          </p:cNvPr>
          <p:cNvSpPr>
            <a:spLocks noGrp="1"/>
          </p:cNvSpPr>
          <p:nvPr>
            <p:ph type="ctrTitle" idx="4294967295"/>
          </p:nvPr>
        </p:nvSpPr>
        <p:spPr>
          <a:xfrm>
            <a:off x="1610591" y="2384425"/>
            <a:ext cx="7767638" cy="1646238"/>
          </a:xfrm>
        </p:spPr>
        <p:txBody>
          <a:bodyPr/>
          <a:lstStyle/>
          <a:p>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DESIGN AND IMPLEMENTATION OF AN ONLINE BARCODE ATTENDANCE SYSTEM</a:t>
            </a:r>
            <a:br>
              <a:rPr lang="en-IN"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IN" dirty="0"/>
          </a:p>
        </p:txBody>
      </p:sp>
    </p:spTree>
    <p:extLst>
      <p:ext uri="{BB962C8B-B14F-4D97-AF65-F5344CB8AC3E}">
        <p14:creationId xmlns:p14="http://schemas.microsoft.com/office/powerpoint/2010/main" val="3808574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1B354C-7AEF-BB2C-FF1F-DA22CA9F3ED6}"/>
              </a:ext>
            </a:extLst>
          </p:cNvPr>
          <p:cNvSpPr>
            <a:spLocks noGrp="1"/>
          </p:cNvSpPr>
          <p:nvPr>
            <p:ph type="title"/>
          </p:nvPr>
        </p:nvSpPr>
        <p:spPr>
          <a:xfrm>
            <a:off x="0" y="156238"/>
            <a:ext cx="8596668" cy="1320800"/>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67D30A8F-8AA5-22CC-F7BE-C0F112CDDE34}"/>
              </a:ext>
            </a:extLst>
          </p:cNvPr>
          <p:cNvSpPr>
            <a:spLocks noGrp="1"/>
          </p:cNvSpPr>
          <p:nvPr>
            <p:ph idx="1"/>
          </p:nvPr>
        </p:nvSpPr>
        <p:spPr>
          <a:xfrm>
            <a:off x="322118" y="1027980"/>
            <a:ext cx="9258299" cy="5673782"/>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Student attendance play significant role in order to justify academic outcome of a student and school as overall. Unfortunately, there is no automated attendance record keeping application available in Malaysia’s secondary schools. </a:t>
            </a:r>
          </a:p>
          <a:p>
            <a:pPr algn="just">
              <a:lnSpc>
                <a:spcPct val="150000"/>
              </a:lnSpc>
            </a:pPr>
            <a:r>
              <a:rPr lang="en-US" dirty="0">
                <a:latin typeface="Times New Roman" panose="02020603050405020304" pitchFamily="18" charset="0"/>
                <a:cs typeface="Times New Roman" panose="02020603050405020304" pitchFamily="18" charset="0"/>
              </a:rPr>
              <a:t>A preliminary study has been conducted in one of secondary schools in Selangor, Malaysia in order to understand the manual attendance record keeping process. </a:t>
            </a:r>
          </a:p>
          <a:p>
            <a:pPr algn="just">
              <a:lnSpc>
                <a:spcPct val="150000"/>
              </a:lnSpc>
            </a:pPr>
            <a:r>
              <a:rPr lang="en-US" dirty="0">
                <a:latin typeface="Times New Roman" panose="02020603050405020304" pitchFamily="18" charset="0"/>
                <a:cs typeface="Times New Roman" panose="02020603050405020304" pitchFamily="18" charset="0"/>
              </a:rPr>
              <a:t>Through interview session, Student Attendance System (SAS) development team, have identified that teachers and school management face problems in recording and managing attendance of their students. </a:t>
            </a:r>
          </a:p>
          <a:p>
            <a:pPr algn="just">
              <a:lnSpc>
                <a:spcPct val="150000"/>
              </a:lnSpc>
            </a:pPr>
            <a:r>
              <a:rPr lang="en-US" dirty="0">
                <a:latin typeface="Times New Roman" panose="02020603050405020304" pitchFamily="18" charset="0"/>
                <a:cs typeface="Times New Roman" panose="02020603050405020304" pitchFamily="18" charset="0"/>
              </a:rPr>
              <a:t>Therefore, SAS has been proposed and developed. Need for a tool to systematically keep the students attendance record increased due to increasing number of school students. </a:t>
            </a:r>
          </a:p>
          <a:p>
            <a:pPr algn="just">
              <a:lnSpc>
                <a:spcPct val="150000"/>
              </a:lnSpc>
            </a:pPr>
            <a:r>
              <a:rPr lang="en-US" dirty="0">
                <a:latin typeface="Times New Roman" panose="02020603050405020304" pitchFamily="18" charset="0"/>
                <a:cs typeface="Times New Roman" panose="02020603050405020304" pitchFamily="18" charset="0"/>
              </a:rPr>
              <a:t>Upon completion of SAS, user acceptance testing conducted among potential end users. Result of UAT shows most of the user satisfied with the system with some minor changes required.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083267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4E7135-6AFF-3CBD-304F-09C9E7042A82}"/>
              </a:ext>
            </a:extLst>
          </p:cNvPr>
          <p:cNvSpPr>
            <a:spLocks noGrp="1"/>
          </p:cNvSpPr>
          <p:nvPr>
            <p:ph type="title"/>
          </p:nvPr>
        </p:nvSpPr>
        <p:spPr>
          <a:xfrm>
            <a:off x="220134" y="280929"/>
            <a:ext cx="8596668" cy="1320800"/>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0395CFBA-E0D5-07C0-DF62-FF230168DA51}"/>
              </a:ext>
            </a:extLst>
          </p:cNvPr>
          <p:cNvSpPr>
            <a:spLocks noGrp="1"/>
          </p:cNvSpPr>
          <p:nvPr>
            <p:ph idx="1"/>
          </p:nvPr>
        </p:nvSpPr>
        <p:spPr>
          <a:xfrm>
            <a:off x="843589" y="1402053"/>
            <a:ext cx="8596668" cy="3880773"/>
          </a:xfrm>
        </p:spPr>
        <p:txBody>
          <a:bodyPr/>
          <a:lstStyle/>
          <a:p>
            <a:pPr algn="just">
              <a:lnSpc>
                <a:spcPct val="150000"/>
              </a:lnSpc>
            </a:pPr>
            <a:r>
              <a:rPr lang="en-US" dirty="0">
                <a:latin typeface="Times New Roman" panose="02020603050405020304" pitchFamily="18" charset="0"/>
                <a:cs typeface="Times New Roman" panose="02020603050405020304" pitchFamily="18" charset="0"/>
              </a:rPr>
              <a:t>The objectives of this Student Online Attendance System using bar code reader are:</a:t>
            </a:r>
          </a:p>
          <a:p>
            <a:pPr algn="just">
              <a:lnSpc>
                <a:spcPct val="150000"/>
              </a:lnSpc>
            </a:pPr>
            <a:r>
              <a:rPr lang="en-US" dirty="0">
                <a:latin typeface="Times New Roman" panose="02020603050405020304" pitchFamily="18" charset="0"/>
                <a:cs typeface="Times New Roman" panose="02020603050405020304" pitchFamily="18" charset="0"/>
              </a:rPr>
              <a:t> To develop a system for Student Attendance using bar code reader for University College of Engineering &amp; Technology Malaysia, Pahang. </a:t>
            </a:r>
          </a:p>
          <a:p>
            <a:pPr algn="just">
              <a:lnSpc>
                <a:spcPct val="150000"/>
              </a:lnSpc>
            </a:pPr>
            <a:r>
              <a:rPr lang="en-US" dirty="0">
                <a:latin typeface="Times New Roman" panose="02020603050405020304" pitchFamily="18" charset="0"/>
                <a:cs typeface="Times New Roman" panose="02020603050405020304" pitchFamily="18" charset="0"/>
              </a:rPr>
              <a:t> To minimize the student cheating by asking their friends to sign the attendance form. </a:t>
            </a:r>
          </a:p>
          <a:p>
            <a:pPr algn="just">
              <a:lnSpc>
                <a:spcPct val="150000"/>
              </a:lnSpc>
            </a:pPr>
            <a:r>
              <a:rPr lang="en-US" dirty="0">
                <a:latin typeface="Times New Roman" panose="02020603050405020304" pitchFamily="18" charset="0"/>
                <a:cs typeface="Times New Roman" panose="02020603050405020304" pitchFamily="18" charset="0"/>
              </a:rPr>
              <a:t>Can reduce time and the database report can be viewed and be printed immediately by the lecturer. Thus, the system is more efficient.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90114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6EC436-DE61-B091-6128-B194CF003EFE}"/>
              </a:ext>
            </a:extLst>
          </p:cNvPr>
          <p:cNvSpPr>
            <a:spLocks noGrp="1"/>
          </p:cNvSpPr>
          <p:nvPr>
            <p:ph type="title"/>
          </p:nvPr>
        </p:nvSpPr>
        <p:spPr>
          <a:xfrm>
            <a:off x="0" y="156238"/>
            <a:ext cx="8596668" cy="1320800"/>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C48ABBA1-0901-32B9-8544-0734898D3294}"/>
              </a:ext>
            </a:extLst>
          </p:cNvPr>
          <p:cNvSpPr>
            <a:spLocks noGrp="1"/>
          </p:cNvSpPr>
          <p:nvPr>
            <p:ph idx="1"/>
          </p:nvPr>
        </p:nvSpPr>
        <p:spPr>
          <a:xfrm>
            <a:off x="561109" y="1069543"/>
            <a:ext cx="9029700" cy="5165002"/>
          </a:xfrm>
        </p:spPr>
        <p:txBody>
          <a:bodyPr/>
          <a:lstStyle/>
          <a:p>
            <a:pPr algn="just">
              <a:lnSpc>
                <a:spcPct val="150000"/>
              </a:lnSpc>
            </a:pPr>
            <a:r>
              <a:rPr lang="en-US" dirty="0">
                <a:latin typeface="Times New Roman" panose="02020603050405020304" pitchFamily="18" charset="0"/>
                <a:cs typeface="Times New Roman" panose="02020603050405020304" pitchFamily="18" charset="0"/>
              </a:rPr>
              <a:t>This Attendance Online System using bar code reader is one way where the lecturers and students need to use Matric Card in order to make an attendance. </a:t>
            </a:r>
          </a:p>
          <a:p>
            <a:pPr algn="just">
              <a:lnSpc>
                <a:spcPct val="150000"/>
              </a:lnSpc>
            </a:pPr>
            <a:r>
              <a:rPr lang="en-US" dirty="0">
                <a:latin typeface="Times New Roman" panose="02020603050405020304" pitchFamily="18" charset="0"/>
                <a:cs typeface="Times New Roman" panose="02020603050405020304" pitchFamily="18" charset="0"/>
              </a:rPr>
              <a:t>The purpose for the system is same as punch card that being used nowadays. All the users that want to use this system must bring their Matric Card to the class and scan their card into bar code reader on making sure that they are come that day.</a:t>
            </a:r>
          </a:p>
          <a:p>
            <a:pPr algn="just">
              <a:lnSpc>
                <a:spcPct val="150000"/>
              </a:lnSpc>
            </a:pPr>
            <a:r>
              <a:rPr lang="en-US" dirty="0">
                <a:latin typeface="Times New Roman" panose="02020603050405020304" pitchFamily="18" charset="0"/>
                <a:cs typeface="Times New Roman" panose="02020603050405020304" pitchFamily="18" charset="0"/>
              </a:rPr>
              <a:t> This bar code reader provides to all the class that located in front of the class. After the class has been finished, the lecturer can view the student attendance from the attendance database.</a:t>
            </a:r>
          </a:p>
          <a:p>
            <a:pPr algn="just">
              <a:lnSpc>
                <a:spcPct val="150000"/>
              </a:lnSpc>
            </a:pPr>
            <a:r>
              <a:rPr lang="en-US" dirty="0">
                <a:latin typeface="Times New Roman" panose="02020603050405020304" pitchFamily="18" charset="0"/>
                <a:cs typeface="Times New Roman" panose="02020603050405020304" pitchFamily="18" charset="0"/>
              </a:rPr>
              <a:t> All the data collection has been saved in the attendance database. This student attendance system is located in one server for each faculty.</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610656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6CD797-D13B-9EF7-39C8-98957E2379D4}"/>
              </a:ext>
            </a:extLst>
          </p:cNvPr>
          <p:cNvSpPr>
            <a:spLocks noGrp="1"/>
          </p:cNvSpPr>
          <p:nvPr>
            <p:ph type="title"/>
          </p:nvPr>
        </p:nvSpPr>
        <p:spPr>
          <a:xfrm>
            <a:off x="178570" y="156238"/>
            <a:ext cx="8596668" cy="1320800"/>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B8DABFF-EA41-8BD9-737E-293126BEC53D}"/>
              </a:ext>
            </a:extLst>
          </p:cNvPr>
          <p:cNvSpPr>
            <a:spLocks noGrp="1"/>
          </p:cNvSpPr>
          <p:nvPr>
            <p:ph idx="1"/>
          </p:nvPr>
        </p:nvSpPr>
        <p:spPr>
          <a:xfrm>
            <a:off x="581891" y="1090326"/>
            <a:ext cx="8712893" cy="5268910"/>
          </a:xfrm>
        </p:spPr>
        <p:txBody>
          <a:bodyPr>
            <a:normAutofit/>
          </a:bodyPr>
          <a:lstStyle/>
          <a:p>
            <a:pPr algn="just">
              <a:lnSpc>
                <a:spcPct val="150000"/>
              </a:lnSpc>
            </a:pPr>
            <a:r>
              <a:rPr lang="en-US" b="1" dirty="0">
                <a:latin typeface="Times New Roman" panose="02020603050405020304" pitchFamily="18" charset="0"/>
                <a:cs typeface="Times New Roman" panose="02020603050405020304" pitchFamily="18" charset="0"/>
              </a:rPr>
              <a:t>Technical Issues</a:t>
            </a:r>
            <a:r>
              <a:rPr lang="en-US" dirty="0">
                <a:latin typeface="Times New Roman" panose="02020603050405020304" pitchFamily="18" charset="0"/>
                <a:cs typeface="Times New Roman" panose="02020603050405020304" pitchFamily="18" charset="0"/>
              </a:rPr>
              <a:t>: Dependence on technology means that system failures, software bugs, or hardware malfunctions can disrupt the attendance process. For example, if the barcode scanner or the online system goes down, recording attendance could be problematic.</a:t>
            </a:r>
          </a:p>
          <a:p>
            <a:pPr algn="just">
              <a:lnSpc>
                <a:spcPct val="150000"/>
              </a:lnSpc>
            </a:pPr>
            <a:r>
              <a:rPr lang="en-US" b="1" dirty="0">
                <a:latin typeface="Times New Roman" panose="02020603050405020304" pitchFamily="18" charset="0"/>
                <a:cs typeface="Times New Roman" panose="02020603050405020304" pitchFamily="18" charset="0"/>
              </a:rPr>
              <a:t>Internet Dependence</a:t>
            </a:r>
            <a:r>
              <a:rPr lang="en-US" dirty="0">
                <a:latin typeface="Times New Roman" panose="02020603050405020304" pitchFamily="18" charset="0"/>
                <a:cs typeface="Times New Roman" panose="02020603050405020304" pitchFamily="18" charset="0"/>
              </a:rPr>
              <a:t>: An online system requires a stable internet connection. In areas with unreliable internet access, this could lead to issues with attendance tracking.</a:t>
            </a:r>
          </a:p>
          <a:p>
            <a:pPr algn="just">
              <a:lnSpc>
                <a:spcPct val="150000"/>
              </a:lnSpc>
            </a:pPr>
            <a:r>
              <a:rPr lang="en-US" b="1" dirty="0">
                <a:latin typeface="Times New Roman" panose="02020603050405020304" pitchFamily="18" charset="0"/>
                <a:cs typeface="Times New Roman" panose="02020603050405020304" pitchFamily="18" charset="0"/>
              </a:rPr>
              <a:t>Initial Setup Costs</a:t>
            </a:r>
            <a:r>
              <a:rPr lang="en-US" dirty="0">
                <a:latin typeface="Times New Roman" panose="02020603050405020304" pitchFamily="18" charset="0"/>
                <a:cs typeface="Times New Roman" panose="02020603050405020304" pitchFamily="18" charset="0"/>
              </a:rPr>
              <a:t>: Implementing such a system involves costs for purchasing barcode scanners, setting up the software, and possibly training staff. This can be a significant investment, especially for smaller organizations.</a:t>
            </a:r>
          </a:p>
          <a:p>
            <a:pPr algn="just">
              <a:lnSpc>
                <a:spcPct val="150000"/>
              </a:lnSpc>
            </a:pPr>
            <a:r>
              <a:rPr lang="en-US" b="1" dirty="0">
                <a:latin typeface="Times New Roman" panose="02020603050405020304" pitchFamily="18" charset="0"/>
                <a:cs typeface="Times New Roman" panose="02020603050405020304" pitchFamily="18" charset="0"/>
              </a:rPr>
              <a:t>Privacy and Security Concerns</a:t>
            </a:r>
            <a:r>
              <a:rPr lang="en-US" dirty="0">
                <a:latin typeface="Times New Roman" panose="02020603050405020304" pitchFamily="18" charset="0"/>
                <a:cs typeface="Times New Roman" panose="02020603050405020304" pitchFamily="18" charset="0"/>
              </a:rPr>
              <a:t>: Storing attendance data online raises concerns about data security and privacy. If not properly secured, sensitive information could be vulnerable to unauthorized access or breaches.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550155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FBE56-0AB5-7958-4A04-4DDE8E3E75B0}"/>
              </a:ext>
            </a:extLst>
          </p:cNvPr>
          <p:cNvSpPr>
            <a:spLocks noGrp="1"/>
          </p:cNvSpPr>
          <p:nvPr>
            <p:ph type="title"/>
          </p:nvPr>
        </p:nvSpPr>
        <p:spPr>
          <a:xfrm>
            <a:off x="22707" y="156238"/>
            <a:ext cx="8596668" cy="1320800"/>
          </a:xfrm>
        </p:spPr>
        <p:txBody>
          <a:bodyPr/>
          <a:lstStyle/>
          <a:p>
            <a:r>
              <a:rPr lang="en-US" b="1"/>
              <a:t>PROPOSED SYSTEM :</a:t>
            </a:r>
            <a:endParaRPr lang="en-IN"/>
          </a:p>
        </p:txBody>
      </p:sp>
      <p:sp>
        <p:nvSpPr>
          <p:cNvPr id="3" name="Content Placeholder 2">
            <a:extLst>
              <a:ext uri="{FF2B5EF4-FFF2-40B4-BE49-F238E27FC236}">
                <a16:creationId xmlns:a16="http://schemas.microsoft.com/office/drawing/2014/main" id="{6A62CE06-2FBA-9FFA-A0AD-D290A98FECE4}"/>
              </a:ext>
            </a:extLst>
          </p:cNvPr>
          <p:cNvSpPr>
            <a:spLocks noGrp="1"/>
          </p:cNvSpPr>
          <p:nvPr>
            <p:ph idx="1"/>
          </p:nvPr>
        </p:nvSpPr>
        <p:spPr>
          <a:xfrm>
            <a:off x="665018" y="1007198"/>
            <a:ext cx="9112827" cy="5341648"/>
          </a:xfrm>
        </p:spPr>
        <p:txBody>
          <a:bodyPr>
            <a:normAutofit lnSpcReduction="10000"/>
          </a:bodyPr>
          <a:lstStyle/>
          <a:p>
            <a:pPr algn="just">
              <a:lnSpc>
                <a:spcPct val="150000"/>
              </a:lnSpc>
            </a:pPr>
            <a:r>
              <a:rPr lang="en-US" dirty="0">
                <a:latin typeface="Times New Roman" panose="02020603050405020304" pitchFamily="18" charset="0"/>
                <a:cs typeface="Times New Roman" panose="02020603050405020304" pitchFamily="18" charset="0"/>
              </a:rPr>
              <a:t>Attendance in colleges is generally paper based which may sometimes cause errors. Taking attendance manually consumes more time. So the proposed attendance system uses Barcode reader to take attendance.</a:t>
            </a:r>
          </a:p>
          <a:p>
            <a:pPr algn="just">
              <a:lnSpc>
                <a:spcPct val="150000"/>
              </a:lnSpc>
            </a:pPr>
            <a:r>
              <a:rPr lang="en-US" dirty="0">
                <a:latin typeface="Times New Roman" panose="02020603050405020304" pitchFamily="18" charset="0"/>
                <a:cs typeface="Times New Roman" panose="02020603050405020304" pitchFamily="18" charset="0"/>
              </a:rPr>
              <a:t> In this system, each student is issued a barcode tag. B.B.S.A.S use Barcode reader, Barcode tags and a computer with the software which stores the database about the entire details of the student’s.</a:t>
            </a:r>
          </a:p>
          <a:p>
            <a:pPr algn="just">
              <a:lnSpc>
                <a:spcPct val="150000"/>
              </a:lnSpc>
            </a:pPr>
            <a:r>
              <a:rPr lang="en-US" dirty="0">
                <a:latin typeface="Times New Roman" panose="02020603050405020304" pitchFamily="18" charset="0"/>
                <a:cs typeface="Times New Roman" panose="02020603050405020304" pitchFamily="18" charset="0"/>
              </a:rPr>
              <a:t>[5] Barcode scanners consist of three different parts including the illumination system, the sensor, and the decoder. In general, a barcode scanner “scans” the black and white elements of a barcode by illuminating the code with a red light, which is then converted into matching text.</a:t>
            </a:r>
          </a:p>
          <a:p>
            <a:pPr algn="just">
              <a:lnSpc>
                <a:spcPct val="150000"/>
              </a:lnSpc>
            </a:pPr>
            <a:r>
              <a:rPr lang="en-US" dirty="0">
                <a:latin typeface="Times New Roman" panose="02020603050405020304" pitchFamily="18" charset="0"/>
                <a:cs typeface="Times New Roman" panose="02020603050405020304" pitchFamily="18" charset="0"/>
              </a:rPr>
              <a:t> More specifically, the sensor in the barcode scanner detects the reflected light from the illumination system (the red light) and generates an analog signal that is sent to the decoder.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206409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C74E3F-53ED-0199-E21D-8DA03AD42699}"/>
              </a:ext>
            </a:extLst>
          </p:cNvPr>
          <p:cNvSpPr>
            <a:spLocks noGrp="1"/>
          </p:cNvSpPr>
          <p:nvPr>
            <p:ph type="title"/>
          </p:nvPr>
        </p:nvSpPr>
        <p:spPr>
          <a:xfrm>
            <a:off x="95443" y="156238"/>
            <a:ext cx="8596668" cy="1320800"/>
          </a:xfrm>
        </p:spPr>
        <p:txBody>
          <a:bodyPr/>
          <a:lstStyle/>
          <a:p>
            <a:r>
              <a:rPr lang="en-US" sz="3600" dirty="0"/>
              <a:t>Advantage</a:t>
            </a:r>
            <a:endParaRPr lang="en-IN" dirty="0"/>
          </a:p>
        </p:txBody>
      </p:sp>
      <p:sp>
        <p:nvSpPr>
          <p:cNvPr id="3" name="Content Placeholder 2">
            <a:extLst>
              <a:ext uri="{FF2B5EF4-FFF2-40B4-BE49-F238E27FC236}">
                <a16:creationId xmlns:a16="http://schemas.microsoft.com/office/drawing/2014/main" id="{93881938-12EB-16D7-B217-37EB53538EC8}"/>
              </a:ext>
            </a:extLst>
          </p:cNvPr>
          <p:cNvSpPr>
            <a:spLocks noGrp="1"/>
          </p:cNvSpPr>
          <p:nvPr>
            <p:ph idx="1"/>
          </p:nvPr>
        </p:nvSpPr>
        <p:spPr>
          <a:xfrm>
            <a:off x="363683" y="1038370"/>
            <a:ext cx="9258300" cy="5341647"/>
          </a:xfrm>
        </p:spPr>
        <p:txBody>
          <a:bodyPr>
            <a:normAutofit lnSpcReduction="10000"/>
          </a:bodyPr>
          <a:lstStyle/>
          <a:p>
            <a:pPr algn="just">
              <a:lnSpc>
                <a:spcPct val="150000"/>
              </a:lnSpc>
            </a:pPr>
            <a:r>
              <a:rPr lang="en-US" b="1" dirty="0">
                <a:latin typeface="Times New Roman" panose="02020603050405020304" pitchFamily="18" charset="0"/>
                <a:cs typeface="Times New Roman" panose="02020603050405020304" pitchFamily="18" charset="0"/>
              </a:rPr>
              <a:t>Efficiency</a:t>
            </a:r>
            <a:r>
              <a:rPr lang="en-US" dirty="0">
                <a:latin typeface="Times New Roman" panose="02020603050405020304" pitchFamily="18" charset="0"/>
                <a:cs typeface="Times New Roman" panose="02020603050405020304" pitchFamily="18" charset="0"/>
              </a:rPr>
              <a:t>: The automated nature of barcode scanning speeds up the process of taking attendance. This can be particularly beneficial in large organizations or classrooms, where traditional methods might be time-consuming.</a:t>
            </a:r>
          </a:p>
          <a:p>
            <a:pPr algn="just">
              <a:lnSpc>
                <a:spcPct val="150000"/>
              </a:lnSpc>
            </a:pPr>
            <a:r>
              <a:rPr lang="en-US" b="1" dirty="0">
                <a:latin typeface="Times New Roman" panose="02020603050405020304" pitchFamily="18" charset="0"/>
                <a:cs typeface="Times New Roman" panose="02020603050405020304" pitchFamily="18" charset="0"/>
              </a:rPr>
              <a:t>Increased Accuracy</a:t>
            </a:r>
            <a:r>
              <a:rPr lang="en-US" dirty="0">
                <a:latin typeface="Times New Roman" panose="02020603050405020304" pitchFamily="18" charset="0"/>
                <a:cs typeface="Times New Roman" panose="02020603050405020304" pitchFamily="18" charset="0"/>
              </a:rPr>
              <a:t>: Barcode systems reduce the risk of manual errors in recording attendance. Scanning barcodes is generally more precise than manually entering data or using paper-based systems.</a:t>
            </a:r>
          </a:p>
          <a:p>
            <a:pPr algn="just">
              <a:lnSpc>
                <a:spcPct val="150000"/>
              </a:lnSpc>
            </a:pPr>
            <a:r>
              <a:rPr lang="en-US" b="1" dirty="0">
                <a:latin typeface="Times New Roman" panose="02020603050405020304" pitchFamily="18" charset="0"/>
                <a:cs typeface="Times New Roman" panose="02020603050405020304" pitchFamily="18" charset="0"/>
              </a:rPr>
              <a:t>Real-Time Data</a:t>
            </a:r>
            <a:r>
              <a:rPr lang="en-US" dirty="0">
                <a:latin typeface="Times New Roman" panose="02020603050405020304" pitchFamily="18" charset="0"/>
                <a:cs typeface="Times New Roman" panose="02020603050405020304" pitchFamily="18" charset="0"/>
              </a:rPr>
              <a:t>: Online systems can provide real-time updates on attendance records, allowing for immediate access to up-to-date information. This is useful for monitoring and managing attendance promptly.</a:t>
            </a:r>
          </a:p>
          <a:p>
            <a:pPr algn="just">
              <a:lnSpc>
                <a:spcPct val="150000"/>
              </a:lnSpc>
            </a:pPr>
            <a:r>
              <a:rPr lang="en-US" b="1" dirty="0">
                <a:latin typeface="Times New Roman" panose="02020603050405020304" pitchFamily="18" charset="0"/>
                <a:cs typeface="Times New Roman" panose="02020603050405020304" pitchFamily="18" charset="0"/>
              </a:rPr>
              <a:t>Reduced Administrative Burden</a:t>
            </a:r>
            <a:r>
              <a:rPr lang="en-US" dirty="0">
                <a:latin typeface="Times New Roman" panose="02020603050405020304" pitchFamily="18" charset="0"/>
                <a:cs typeface="Times New Roman" panose="02020603050405020304" pitchFamily="18" charset="0"/>
              </a:rPr>
              <a:t>: Automation reduces the need for manual tracking and data entry, freeing up administrative time and resources. This can lead to more efficient management of attendance records.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736584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9C1B6C-A7DC-471B-8638-7DEC8BD4AFBA}"/>
              </a:ext>
            </a:extLst>
          </p:cNvPr>
          <p:cNvSpPr>
            <a:spLocks noGrp="1"/>
          </p:cNvSpPr>
          <p:nvPr>
            <p:ph type="title"/>
          </p:nvPr>
        </p:nvSpPr>
        <p:spPr>
          <a:xfrm>
            <a:off x="105834" y="0"/>
            <a:ext cx="8596668" cy="1320800"/>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2556EF6F-EE11-FE24-DE0E-F369AC9AAFD2}"/>
              </a:ext>
            </a:extLst>
          </p:cNvPr>
          <p:cNvSpPr>
            <a:spLocks noGrp="1"/>
          </p:cNvSpPr>
          <p:nvPr>
            <p:ph idx="1"/>
          </p:nvPr>
        </p:nvSpPr>
        <p:spPr>
          <a:xfrm>
            <a:off x="446809" y="851334"/>
            <a:ext cx="9393382" cy="5798847"/>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Attendance record plays a significant role in the academic achievement of school students. Insufficient performance in school attendance leads to least performance in academic achievement [1].</a:t>
            </a:r>
          </a:p>
          <a:p>
            <a:pPr algn="just">
              <a:lnSpc>
                <a:spcPct val="150000"/>
              </a:lnSpc>
            </a:pPr>
            <a:r>
              <a:rPr lang="en-US" dirty="0">
                <a:latin typeface="Times New Roman" panose="02020603050405020304" pitchFamily="18" charset="0"/>
                <a:cs typeface="Times New Roman" panose="02020603050405020304" pitchFamily="18" charset="0"/>
              </a:rPr>
              <a:t> A survey has been conducted in New York City public schools to study the role of school attendance as a mediator in relationship between student’s grades in school test. At the end of the study, they found that attendance as the full mediator for grades in the school tests.</a:t>
            </a:r>
          </a:p>
          <a:p>
            <a:pPr algn="just">
              <a:lnSpc>
                <a:spcPct val="150000"/>
              </a:lnSpc>
            </a:pPr>
            <a:r>
              <a:rPr lang="en-US" dirty="0">
                <a:latin typeface="Times New Roman" panose="02020603050405020304" pitchFamily="18" charset="0"/>
                <a:cs typeface="Times New Roman" panose="02020603050405020304" pitchFamily="18" charset="0"/>
              </a:rPr>
              <a:t> By knowing these facts, attendance of a student should be given higher priority regardless of any schools categories. However, attendance keeping process becomes tedious due to increased number of students in schools now days. In Malaysia, the statistics by UNESCO shows in the year of 2006 the secondary school population enrolment is about 3201. </a:t>
            </a:r>
          </a:p>
          <a:p>
            <a:pPr algn="just">
              <a:lnSpc>
                <a:spcPct val="150000"/>
              </a:lnSpc>
            </a:pPr>
            <a:r>
              <a:rPr lang="en-US" dirty="0">
                <a:latin typeface="Times New Roman" panose="02020603050405020304" pitchFamily="18" charset="0"/>
                <a:cs typeface="Times New Roman" panose="02020603050405020304" pitchFamily="18" charset="0"/>
              </a:rPr>
              <a:t>Conventional way of taking attendance will be no more relevant to be used with this increasing amount of students. Moreover, unavailability of proper attendance tracking tools make the situation some more worst especially in Malaysia’s secondary schools.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834609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A06C25F-9126-A4F0-9DE0-EDC1D8A5FFB4}"/>
              </a:ext>
            </a:extLst>
          </p:cNvPr>
          <p:cNvSpPr>
            <a:spLocks noGrp="1"/>
          </p:cNvSpPr>
          <p:nvPr>
            <p:ph idx="4294967295"/>
          </p:nvPr>
        </p:nvSpPr>
        <p:spPr>
          <a:xfrm>
            <a:off x="540327" y="477260"/>
            <a:ext cx="8749146" cy="5632595"/>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Teachers have to spend lot of time in calculating the class attendance and to produce daily, weekly, monthly and yearly reports. Automated attendance record keeping tools needed by schools authority to keep track student’s attendance and to generate all the report required.</a:t>
            </a:r>
          </a:p>
          <a:p>
            <a:pPr algn="just">
              <a:lnSpc>
                <a:spcPct val="150000"/>
              </a:lnSpc>
            </a:pPr>
            <a:r>
              <a:rPr lang="en-US" dirty="0">
                <a:latin typeface="Times New Roman" panose="02020603050405020304" pitchFamily="18" charset="0"/>
                <a:cs typeface="Times New Roman" panose="02020603050405020304" pitchFamily="18" charset="0"/>
              </a:rPr>
              <a:t> A study has been conducted in one of the secondary schools in Kuala Selangor district, Malaysia in order to understand the manual way of attendance recording process. </a:t>
            </a:r>
          </a:p>
          <a:p>
            <a:pPr algn="just">
              <a:lnSpc>
                <a:spcPct val="150000"/>
              </a:lnSpc>
            </a:pPr>
            <a:r>
              <a:rPr lang="en-US" dirty="0">
                <a:latin typeface="Times New Roman" panose="02020603050405020304" pitchFamily="18" charset="0"/>
                <a:cs typeface="Times New Roman" panose="02020603050405020304" pitchFamily="18" charset="0"/>
              </a:rPr>
              <a:t>Based on the observation done, most of the teacher can’t trace their students attendance effectively due to very tedious calculation process is needed in order to comply with the standard set by Malaysia Ministry of Education.</a:t>
            </a:r>
          </a:p>
          <a:p>
            <a:pPr algn="just">
              <a:lnSpc>
                <a:spcPct val="150000"/>
              </a:lnSpc>
            </a:pPr>
            <a:r>
              <a:rPr lang="en-US" dirty="0">
                <a:latin typeface="Times New Roman" panose="02020603050405020304" pitchFamily="18" charset="0"/>
                <a:cs typeface="Times New Roman" panose="02020603050405020304" pitchFamily="18" charset="0"/>
              </a:rPr>
              <a:t> Based on the study we have identified that each class teacher will be provided with attendance book. Refer </a:t>
            </a:r>
            <a:r>
              <a:rPr lang="en-US" dirty="0" err="1">
                <a:latin typeface="Times New Roman" panose="02020603050405020304" pitchFamily="18" charset="0"/>
                <a:cs typeface="Times New Roman" panose="02020603050405020304" pitchFamily="18" charset="0"/>
              </a:rPr>
              <a:t>toFig</a:t>
            </a:r>
            <a:r>
              <a:rPr lang="en-US" dirty="0">
                <a:latin typeface="Times New Roman" panose="02020603050405020304" pitchFamily="18" charset="0"/>
                <a:cs typeface="Times New Roman" panose="02020603050405020304" pitchFamily="18" charset="0"/>
              </a:rPr>
              <a:t> 2 for a sample of secondary school attendance record sheet.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84414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F09441-3513-E43E-F945-0145C2F75AF8}"/>
              </a:ext>
            </a:extLst>
          </p:cNvPr>
          <p:cNvSpPr>
            <a:spLocks noGrp="1"/>
          </p:cNvSpPr>
          <p:nvPr>
            <p:ph type="title"/>
          </p:nvPr>
        </p:nvSpPr>
        <p:spPr>
          <a:xfrm>
            <a:off x="116225" y="156238"/>
            <a:ext cx="8596668" cy="1320800"/>
          </a:xfrm>
        </p:spPr>
        <p:txBody>
          <a:bodyPr/>
          <a:lstStyle/>
          <a:p>
            <a:r>
              <a:rPr lang="en-IN" dirty="0"/>
              <a:t>MODULES</a:t>
            </a:r>
          </a:p>
        </p:txBody>
      </p:sp>
      <p:sp>
        <p:nvSpPr>
          <p:cNvPr id="3" name="Content Placeholder 2">
            <a:extLst>
              <a:ext uri="{FF2B5EF4-FFF2-40B4-BE49-F238E27FC236}">
                <a16:creationId xmlns:a16="http://schemas.microsoft.com/office/drawing/2014/main" id="{08AB0299-8BFA-300A-E14E-0B7C1AF64C25}"/>
              </a:ext>
            </a:extLst>
          </p:cNvPr>
          <p:cNvSpPr>
            <a:spLocks noGrp="1"/>
          </p:cNvSpPr>
          <p:nvPr>
            <p:ph idx="1"/>
          </p:nvPr>
        </p:nvSpPr>
        <p:spPr>
          <a:xfrm>
            <a:off x="656552" y="996807"/>
            <a:ext cx="8596668" cy="3880773"/>
          </a:xfrm>
        </p:spPr>
        <p:txBody>
          <a:bodyPr/>
          <a:lstStyle/>
          <a:p>
            <a:pPr algn="just">
              <a:lnSpc>
                <a:spcPct val="150000"/>
              </a:lnSpc>
            </a:pPr>
            <a:r>
              <a:rPr lang="en-IN" sz="2600" b="1" dirty="0">
                <a:latin typeface="Times New Roman" panose="02020603050405020304" pitchFamily="18" charset="0"/>
                <a:cs typeface="Times New Roman" panose="02020603050405020304" pitchFamily="18" charset="0"/>
              </a:rPr>
              <a:t>User Management Module</a:t>
            </a:r>
          </a:p>
          <a:p>
            <a:pPr algn="just">
              <a:lnSpc>
                <a:spcPct val="150000"/>
              </a:lnSpc>
            </a:pPr>
            <a:r>
              <a:rPr lang="en-IN" sz="2600" b="1" dirty="0">
                <a:latin typeface="Times New Roman" panose="02020603050405020304" pitchFamily="18" charset="0"/>
                <a:cs typeface="Times New Roman" panose="02020603050405020304" pitchFamily="18" charset="0"/>
              </a:rPr>
              <a:t> Barcode Generation Module</a:t>
            </a:r>
          </a:p>
          <a:p>
            <a:pPr algn="just">
              <a:lnSpc>
                <a:spcPct val="150000"/>
              </a:lnSpc>
            </a:pPr>
            <a:r>
              <a:rPr lang="en-IN" sz="2600" b="1" dirty="0">
                <a:latin typeface="Times New Roman" panose="02020603050405020304" pitchFamily="18" charset="0"/>
                <a:cs typeface="Times New Roman" panose="02020603050405020304" pitchFamily="18" charset="0"/>
              </a:rPr>
              <a:t>Attendance Tracking Module</a:t>
            </a:r>
          </a:p>
          <a:p>
            <a:pPr algn="just">
              <a:lnSpc>
                <a:spcPct val="150000"/>
              </a:lnSpc>
            </a:pPr>
            <a:r>
              <a:rPr lang="en-IN" sz="2600" b="1" dirty="0">
                <a:latin typeface="Times New Roman" panose="02020603050405020304" pitchFamily="18" charset="0"/>
                <a:cs typeface="Times New Roman" panose="02020603050405020304" pitchFamily="18" charset="0"/>
              </a:rPr>
              <a:t>Data Management Module</a:t>
            </a:r>
          </a:p>
          <a:p>
            <a:endParaRPr lang="en-IN" dirty="0"/>
          </a:p>
        </p:txBody>
      </p:sp>
    </p:spTree>
    <p:extLst>
      <p:ext uri="{BB962C8B-B14F-4D97-AF65-F5344CB8AC3E}">
        <p14:creationId xmlns:p14="http://schemas.microsoft.com/office/powerpoint/2010/main" val="15388573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93E2C8-9E89-26DC-0944-4104BBD55268}"/>
              </a:ext>
            </a:extLst>
          </p:cNvPr>
          <p:cNvSpPr>
            <a:spLocks noGrp="1"/>
          </p:cNvSpPr>
          <p:nvPr>
            <p:ph type="title"/>
          </p:nvPr>
        </p:nvSpPr>
        <p:spPr>
          <a:xfrm>
            <a:off x="126616" y="156238"/>
            <a:ext cx="8596668" cy="1320800"/>
          </a:xfrm>
        </p:spPr>
        <p:txBody>
          <a:bodyPr/>
          <a:lstStyle/>
          <a:p>
            <a:r>
              <a:rPr lang="en-IN" sz="3600" b="1" dirty="0">
                <a:latin typeface="Times New Roman" panose="02020603050405020304" pitchFamily="18" charset="0"/>
                <a:cs typeface="Times New Roman" panose="02020603050405020304" pitchFamily="18" charset="0"/>
              </a:rPr>
              <a:t>User Management Module</a:t>
            </a:r>
            <a:br>
              <a:rPr lang="en-IN" sz="36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0F6FCB6F-B313-52A5-6CFB-7AD546C9776D}"/>
              </a:ext>
            </a:extLst>
          </p:cNvPr>
          <p:cNvSpPr>
            <a:spLocks noGrp="1"/>
          </p:cNvSpPr>
          <p:nvPr>
            <p:ph idx="1"/>
          </p:nvPr>
        </p:nvSpPr>
        <p:spPr>
          <a:xfrm>
            <a:off x="1134534" y="795858"/>
            <a:ext cx="8004386" cy="3786534"/>
          </a:xfrm>
        </p:spPr>
        <p:txBody>
          <a:bodyPr/>
          <a:lstStyle/>
          <a:p>
            <a:pPr marL="0" indent="0" algn="just">
              <a:lnSpc>
                <a:spcPct val="200000"/>
              </a:lnSpc>
              <a:buNone/>
            </a:pPr>
            <a:endParaRPr lang="en-US" b="1" dirty="0">
              <a:latin typeface="Times New Roman" panose="02020603050405020304" pitchFamily="18" charset="0"/>
              <a:cs typeface="Times New Roman" panose="02020603050405020304" pitchFamily="18" charset="0"/>
            </a:endParaRPr>
          </a:p>
          <a:p>
            <a:pPr algn="just">
              <a:lnSpc>
                <a:spcPct val="20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User Registration and Authentication</a:t>
            </a:r>
            <a:r>
              <a:rPr lang="en-US" dirty="0">
                <a:latin typeface="Times New Roman" panose="02020603050405020304" pitchFamily="18" charset="0"/>
                <a:cs typeface="Times New Roman" panose="02020603050405020304" pitchFamily="18" charset="0"/>
              </a:rPr>
              <a:t>: Handles the creation of user accounts, login, and authentication. This includes registration forms, password management, and user roles (e.g., admin, teacher, student).</a:t>
            </a:r>
          </a:p>
          <a:p>
            <a:pPr algn="just">
              <a:lnSpc>
                <a:spcPct val="20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User Profiles</a:t>
            </a:r>
            <a:r>
              <a:rPr lang="en-US" dirty="0">
                <a:latin typeface="Times New Roman" panose="02020603050405020304" pitchFamily="18" charset="0"/>
                <a:cs typeface="Times New Roman" panose="02020603050405020304" pitchFamily="18" charset="0"/>
              </a:rPr>
              <a:t>: Manages user information, including personal details, roles, and associated barcodes.</a:t>
            </a:r>
          </a:p>
          <a:p>
            <a:endParaRPr lang="en-IN" dirty="0"/>
          </a:p>
        </p:txBody>
      </p:sp>
    </p:spTree>
    <p:extLst>
      <p:ext uri="{BB962C8B-B14F-4D97-AF65-F5344CB8AC3E}">
        <p14:creationId xmlns:p14="http://schemas.microsoft.com/office/powerpoint/2010/main" val="26991636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779332-80A5-079F-5C37-058223C5C8D5}"/>
              </a:ext>
            </a:extLst>
          </p:cNvPr>
          <p:cNvSpPr>
            <a:spLocks noGrp="1"/>
          </p:cNvSpPr>
          <p:nvPr>
            <p:ph type="title"/>
          </p:nvPr>
        </p:nvSpPr>
        <p:spPr>
          <a:xfrm>
            <a:off x="116225" y="287482"/>
            <a:ext cx="8596668" cy="1320800"/>
          </a:xfrm>
        </p:spPr>
        <p:txBody>
          <a:bodyPr/>
          <a:lstStyle/>
          <a:p>
            <a:r>
              <a:rPr lang="en-IN" sz="3600" b="1" dirty="0">
                <a:latin typeface="Times New Roman" panose="02020603050405020304" pitchFamily="18" charset="0"/>
                <a:cs typeface="Times New Roman" panose="02020603050405020304" pitchFamily="18" charset="0"/>
              </a:rPr>
              <a:t> Barcode Generation Module</a:t>
            </a:r>
            <a:br>
              <a:rPr lang="en-IN" sz="36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640F67AE-357A-B7C6-6114-57E7CEA3C9A3}"/>
              </a:ext>
            </a:extLst>
          </p:cNvPr>
          <p:cNvSpPr>
            <a:spLocks noGrp="1"/>
          </p:cNvSpPr>
          <p:nvPr>
            <p:ph idx="1"/>
          </p:nvPr>
        </p:nvSpPr>
        <p:spPr>
          <a:xfrm>
            <a:off x="1300788" y="947882"/>
            <a:ext cx="7489921" cy="3824575"/>
          </a:xfrm>
        </p:spPr>
        <p:txBody>
          <a:bodyPr/>
          <a:lstStyle/>
          <a:p>
            <a:pPr marL="0" indent="0">
              <a:buNone/>
            </a:pPr>
            <a:endParaRPr lang="en-IN" b="1" dirty="0"/>
          </a:p>
          <a:p>
            <a:pPr algn="just">
              <a:lnSpc>
                <a:spcPct val="200000"/>
              </a:lnSpc>
              <a:buFont typeface="Arial" panose="020B0604020202020204" pitchFamily="34" charset="0"/>
              <a:buChar char="•"/>
            </a:pPr>
            <a:r>
              <a:rPr lang="en-IN" b="1" dirty="0">
                <a:latin typeface="Times New Roman" panose="02020603050405020304" pitchFamily="18" charset="0"/>
                <a:cs typeface="Times New Roman" panose="02020603050405020304" pitchFamily="18" charset="0"/>
              </a:rPr>
              <a:t>Barcode Creation</a:t>
            </a:r>
            <a:r>
              <a:rPr lang="en-IN" dirty="0">
                <a:latin typeface="Times New Roman" panose="02020603050405020304" pitchFamily="18" charset="0"/>
                <a:cs typeface="Times New Roman" panose="02020603050405020304" pitchFamily="18" charset="0"/>
              </a:rPr>
              <a:t>: Generates unique barcodes for users (students, employees) based on their ID or other identifiers. This may involve generating barcodes in various formats (e.g., Code 128, QR codes).</a:t>
            </a:r>
          </a:p>
          <a:p>
            <a:pPr algn="just">
              <a:lnSpc>
                <a:spcPct val="200000"/>
              </a:lnSpc>
              <a:buFont typeface="Arial" panose="020B0604020202020204" pitchFamily="34" charset="0"/>
              <a:buChar char="•"/>
            </a:pPr>
            <a:r>
              <a:rPr lang="en-IN" b="1" dirty="0">
                <a:latin typeface="Times New Roman" panose="02020603050405020304" pitchFamily="18" charset="0"/>
                <a:cs typeface="Times New Roman" panose="02020603050405020304" pitchFamily="18" charset="0"/>
              </a:rPr>
              <a:t>Barcode Printing</a:t>
            </a:r>
            <a:r>
              <a:rPr lang="en-IN" dirty="0">
                <a:latin typeface="Times New Roman" panose="02020603050405020304" pitchFamily="18" charset="0"/>
                <a:cs typeface="Times New Roman" panose="02020603050405020304" pitchFamily="18" charset="0"/>
              </a:rPr>
              <a:t>: Provides functionality for printing barcodes on ID cards or other materials.</a:t>
            </a:r>
          </a:p>
          <a:p>
            <a:endParaRPr lang="en-IN" dirty="0"/>
          </a:p>
        </p:txBody>
      </p:sp>
    </p:spTree>
    <p:extLst>
      <p:ext uri="{BB962C8B-B14F-4D97-AF65-F5344CB8AC3E}">
        <p14:creationId xmlns:p14="http://schemas.microsoft.com/office/powerpoint/2010/main" val="3557136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58E715-E759-71D4-302E-B5F42ECA86F9}"/>
              </a:ext>
            </a:extLst>
          </p:cNvPr>
          <p:cNvSpPr>
            <a:spLocks noGrp="1"/>
          </p:cNvSpPr>
          <p:nvPr>
            <p:ph type="title"/>
          </p:nvPr>
        </p:nvSpPr>
        <p:spPr>
          <a:xfrm>
            <a:off x="220134" y="235527"/>
            <a:ext cx="8596668" cy="1320800"/>
          </a:xfrm>
        </p:spPr>
        <p:txBody>
          <a:bodyPr/>
          <a:lstStyle/>
          <a:p>
            <a:r>
              <a:rPr lang="en-IN" sz="3600" b="1" dirty="0">
                <a:latin typeface="Times New Roman" panose="02020603050405020304" pitchFamily="18" charset="0"/>
                <a:cs typeface="Times New Roman" panose="02020603050405020304" pitchFamily="18" charset="0"/>
              </a:rPr>
              <a:t>Attendance Tracking Module</a:t>
            </a:r>
            <a:br>
              <a:rPr lang="en-IN" sz="36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E37B769A-1530-DEFC-EB1D-D3D44EFFA59A}"/>
              </a:ext>
            </a:extLst>
          </p:cNvPr>
          <p:cNvSpPr>
            <a:spLocks noGrp="1"/>
          </p:cNvSpPr>
          <p:nvPr>
            <p:ph idx="1"/>
          </p:nvPr>
        </p:nvSpPr>
        <p:spPr>
          <a:xfrm>
            <a:off x="1467043" y="664299"/>
            <a:ext cx="7147020" cy="3938874"/>
          </a:xfrm>
        </p:spPr>
        <p:txBody>
          <a:bodyPr/>
          <a:lstStyle/>
          <a:p>
            <a:pPr marL="0" indent="0" algn="just">
              <a:lnSpc>
                <a:spcPct val="200000"/>
              </a:lnSpc>
              <a:buNone/>
            </a:pPr>
            <a:endParaRPr lang="en-US" b="1" dirty="0">
              <a:latin typeface="Times New Roman" panose="02020603050405020304" pitchFamily="18" charset="0"/>
              <a:cs typeface="Times New Roman" panose="02020603050405020304" pitchFamily="18" charset="0"/>
            </a:endParaRPr>
          </a:p>
          <a:p>
            <a:pPr algn="just">
              <a:lnSpc>
                <a:spcPct val="20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Barcode Scanning</a:t>
            </a:r>
            <a:r>
              <a:rPr lang="en-US" dirty="0">
                <a:latin typeface="Times New Roman" panose="02020603050405020304" pitchFamily="18" charset="0"/>
                <a:cs typeface="Times New Roman" panose="02020603050405020304" pitchFamily="18" charset="0"/>
              </a:rPr>
              <a:t>: Integrates with barcode scanners or mobile apps to read and interpret barcodes. This module records the timestamp and user ID when a barcode is scanned.</a:t>
            </a:r>
          </a:p>
          <a:p>
            <a:pPr algn="just">
              <a:lnSpc>
                <a:spcPct val="20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Real-Time Data Collection</a:t>
            </a:r>
            <a:r>
              <a:rPr lang="en-US" dirty="0">
                <a:latin typeface="Times New Roman" panose="02020603050405020304" pitchFamily="18" charset="0"/>
                <a:cs typeface="Times New Roman" panose="02020603050405020304" pitchFamily="18" charset="0"/>
              </a:rPr>
              <a:t>: Captures and updates attendance data in real time, allowing for immediate tracking.</a:t>
            </a:r>
          </a:p>
          <a:p>
            <a:endParaRPr lang="en-IN" dirty="0"/>
          </a:p>
        </p:txBody>
      </p:sp>
    </p:spTree>
    <p:extLst>
      <p:ext uri="{BB962C8B-B14F-4D97-AF65-F5344CB8AC3E}">
        <p14:creationId xmlns:p14="http://schemas.microsoft.com/office/powerpoint/2010/main" val="36085102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23B017-69CA-DC1F-BD51-19D172541DCE}"/>
              </a:ext>
            </a:extLst>
          </p:cNvPr>
          <p:cNvSpPr>
            <a:spLocks noGrp="1"/>
          </p:cNvSpPr>
          <p:nvPr>
            <p:ph type="title"/>
          </p:nvPr>
        </p:nvSpPr>
        <p:spPr>
          <a:xfrm>
            <a:off x="251307" y="256309"/>
            <a:ext cx="8596668" cy="1320800"/>
          </a:xfrm>
        </p:spPr>
        <p:txBody>
          <a:bodyPr/>
          <a:lstStyle/>
          <a:p>
            <a:r>
              <a:rPr lang="en-IN" sz="3600" b="1" dirty="0">
                <a:latin typeface="Times New Roman" panose="02020603050405020304" pitchFamily="18" charset="0"/>
                <a:cs typeface="Times New Roman" panose="02020603050405020304" pitchFamily="18" charset="0"/>
              </a:rPr>
              <a:t>Data Management Module</a:t>
            </a:r>
            <a:br>
              <a:rPr lang="en-IN" sz="36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C3A1314F-DA86-3686-1A8A-DE5BA96A6744}"/>
              </a:ext>
            </a:extLst>
          </p:cNvPr>
          <p:cNvSpPr>
            <a:spLocks noGrp="1"/>
          </p:cNvSpPr>
          <p:nvPr>
            <p:ph idx="1"/>
          </p:nvPr>
        </p:nvSpPr>
        <p:spPr>
          <a:xfrm>
            <a:off x="1456652" y="768207"/>
            <a:ext cx="7209365" cy="4188257"/>
          </a:xfrm>
        </p:spPr>
        <p:txBody>
          <a:bodyPr/>
          <a:lstStyle/>
          <a:p>
            <a:pPr marL="0" indent="0" algn="just">
              <a:lnSpc>
                <a:spcPct val="200000"/>
              </a:lnSpc>
              <a:buNone/>
            </a:pPr>
            <a:endParaRPr lang="en-IN" b="1" dirty="0">
              <a:latin typeface="Times New Roman" panose="02020603050405020304" pitchFamily="18" charset="0"/>
              <a:cs typeface="Times New Roman" panose="02020603050405020304" pitchFamily="18" charset="0"/>
            </a:endParaRPr>
          </a:p>
          <a:p>
            <a:pPr algn="just">
              <a:lnSpc>
                <a:spcPct val="200000"/>
              </a:lnSpc>
              <a:buFont typeface="Arial" panose="020B0604020202020204" pitchFamily="34" charset="0"/>
              <a:buChar char="•"/>
            </a:pPr>
            <a:r>
              <a:rPr lang="en-IN" b="1" dirty="0">
                <a:latin typeface="Times New Roman" panose="02020603050405020304" pitchFamily="18" charset="0"/>
                <a:cs typeface="Times New Roman" panose="02020603050405020304" pitchFamily="18" charset="0"/>
              </a:rPr>
              <a:t>Attendance Records</a:t>
            </a:r>
            <a:r>
              <a:rPr lang="en-IN" dirty="0">
                <a:latin typeface="Times New Roman" panose="02020603050405020304" pitchFamily="18" charset="0"/>
                <a:cs typeface="Times New Roman" panose="02020603050405020304" pitchFamily="18" charset="0"/>
              </a:rPr>
              <a:t>: Stores and manages attendance data, including timestamps, user IDs, and attendance status (e.g., present, absent, late).</a:t>
            </a:r>
          </a:p>
          <a:p>
            <a:pPr algn="just">
              <a:lnSpc>
                <a:spcPct val="200000"/>
              </a:lnSpc>
              <a:buFont typeface="Arial" panose="020B0604020202020204" pitchFamily="34" charset="0"/>
              <a:buChar char="•"/>
            </a:pPr>
            <a:r>
              <a:rPr lang="en-IN" b="1" dirty="0">
                <a:latin typeface="Times New Roman" panose="02020603050405020304" pitchFamily="18" charset="0"/>
                <a:cs typeface="Times New Roman" panose="02020603050405020304" pitchFamily="18" charset="0"/>
              </a:rPr>
              <a:t>Database Management</a:t>
            </a:r>
            <a:r>
              <a:rPr lang="en-IN" dirty="0">
                <a:latin typeface="Times New Roman" panose="02020603050405020304" pitchFamily="18" charset="0"/>
                <a:cs typeface="Times New Roman" panose="02020603050405020304" pitchFamily="18" charset="0"/>
              </a:rPr>
              <a:t>: Handles storage, retrieval, and backup of attendance data, typically involving a relational database (e.g., MySQL, PostgreSQL) or a NoSQL database.</a:t>
            </a:r>
          </a:p>
          <a:p>
            <a:endParaRPr lang="en-IN" dirty="0"/>
          </a:p>
        </p:txBody>
      </p:sp>
    </p:spTree>
    <p:extLst>
      <p:ext uri="{BB962C8B-B14F-4D97-AF65-F5344CB8AC3E}">
        <p14:creationId xmlns:p14="http://schemas.microsoft.com/office/powerpoint/2010/main" val="33911031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9F0474-312A-015A-4DC3-028E842274D3}"/>
              </a:ext>
            </a:extLst>
          </p:cNvPr>
          <p:cNvSpPr>
            <a:spLocks noGrp="1"/>
          </p:cNvSpPr>
          <p:nvPr>
            <p:ph type="title"/>
          </p:nvPr>
        </p:nvSpPr>
        <p:spPr>
          <a:xfrm>
            <a:off x="168179" y="156238"/>
            <a:ext cx="8596668" cy="1320800"/>
          </a:xfrm>
        </p:spPr>
        <p:txBody>
          <a:bodyPr/>
          <a:lstStyle/>
          <a:p>
            <a:r>
              <a:rPr lang="en-IN" dirty="0"/>
              <a:t>Software Details</a:t>
            </a:r>
          </a:p>
        </p:txBody>
      </p:sp>
      <p:sp>
        <p:nvSpPr>
          <p:cNvPr id="3" name="Content Placeholder 2">
            <a:extLst>
              <a:ext uri="{FF2B5EF4-FFF2-40B4-BE49-F238E27FC236}">
                <a16:creationId xmlns:a16="http://schemas.microsoft.com/office/drawing/2014/main" id="{79473B74-8794-E1A4-FA82-35016553AB19}"/>
              </a:ext>
            </a:extLst>
          </p:cNvPr>
          <p:cNvSpPr>
            <a:spLocks noGrp="1"/>
          </p:cNvSpPr>
          <p:nvPr>
            <p:ph idx="1"/>
          </p:nvPr>
        </p:nvSpPr>
        <p:spPr>
          <a:xfrm>
            <a:off x="822807" y="1100716"/>
            <a:ext cx="8144548" cy="4635066"/>
          </a:xfrm>
        </p:spPr>
        <p:txBody>
          <a:bodyPr>
            <a:normAutofit/>
          </a:bodyPr>
          <a:lstStyle/>
          <a:p>
            <a:pPr algn="just">
              <a:lnSpc>
                <a:spcPct val="200000"/>
              </a:lnSpc>
            </a:pPr>
            <a:r>
              <a:rPr lang="en-US"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200000"/>
              </a:lnSpc>
            </a:pPr>
            <a:r>
              <a:rPr lang="en-US"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3843104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D44481-6EF9-C25A-B6B1-2A8D87F10D97}"/>
              </a:ext>
            </a:extLst>
          </p:cNvPr>
          <p:cNvSpPr>
            <a:spLocks noGrp="1"/>
          </p:cNvSpPr>
          <p:nvPr>
            <p:ph type="title"/>
          </p:nvPr>
        </p:nvSpPr>
        <p:spPr>
          <a:xfrm>
            <a:off x="147397" y="156238"/>
            <a:ext cx="8596668" cy="1320800"/>
          </a:xfrm>
        </p:spPr>
        <p:txBody>
          <a:bodyPr/>
          <a:lstStyle/>
          <a:p>
            <a:r>
              <a:rPr lang="en-IN" dirty="0"/>
              <a:t>Front End</a:t>
            </a:r>
          </a:p>
        </p:txBody>
      </p:sp>
      <p:sp>
        <p:nvSpPr>
          <p:cNvPr id="3" name="Content Placeholder 2">
            <a:extLst>
              <a:ext uri="{FF2B5EF4-FFF2-40B4-BE49-F238E27FC236}">
                <a16:creationId xmlns:a16="http://schemas.microsoft.com/office/drawing/2014/main" id="{65995B32-E5E7-6CCD-3206-99F60FE8C7C6}"/>
              </a:ext>
            </a:extLst>
          </p:cNvPr>
          <p:cNvSpPr>
            <a:spLocks noGrp="1"/>
          </p:cNvSpPr>
          <p:nvPr>
            <p:ph idx="1"/>
          </p:nvPr>
        </p:nvSpPr>
        <p:spPr>
          <a:xfrm>
            <a:off x="581891" y="1142280"/>
            <a:ext cx="8744066" cy="4998747"/>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5594565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6CA56B-553E-C823-CC8B-8FD3201852F7}"/>
              </a:ext>
            </a:extLst>
          </p:cNvPr>
          <p:cNvSpPr>
            <a:spLocks noGrp="1"/>
          </p:cNvSpPr>
          <p:nvPr>
            <p:ph type="title"/>
          </p:nvPr>
        </p:nvSpPr>
        <p:spPr>
          <a:xfrm>
            <a:off x="240916" y="156238"/>
            <a:ext cx="8596668" cy="1320800"/>
          </a:xfrm>
        </p:spPr>
        <p:txBody>
          <a:bodyPr/>
          <a:lstStyle/>
          <a:p>
            <a:r>
              <a:rPr lang="en-IN" dirty="0"/>
              <a:t>Database</a:t>
            </a:r>
          </a:p>
        </p:txBody>
      </p:sp>
      <p:sp>
        <p:nvSpPr>
          <p:cNvPr id="3" name="Content Placeholder 2">
            <a:extLst>
              <a:ext uri="{FF2B5EF4-FFF2-40B4-BE49-F238E27FC236}">
                <a16:creationId xmlns:a16="http://schemas.microsoft.com/office/drawing/2014/main" id="{D47B85F8-E2EF-9CE2-BB6A-DB9DFFCC5684}"/>
              </a:ext>
            </a:extLst>
          </p:cNvPr>
          <p:cNvSpPr>
            <a:spLocks noGrp="1"/>
          </p:cNvSpPr>
          <p:nvPr>
            <p:ph idx="1"/>
          </p:nvPr>
        </p:nvSpPr>
        <p:spPr>
          <a:xfrm>
            <a:off x="947498" y="1090326"/>
            <a:ext cx="8596668" cy="3880773"/>
          </a:xfrm>
        </p:spPr>
        <p:txBody>
          <a:bodyPr/>
          <a:lstStyle/>
          <a:p>
            <a:pPr algn="just">
              <a:lnSpc>
                <a:spcPct val="150000"/>
              </a:lnSpc>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2403707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0555AA-035C-18B3-F8D3-0A1933797D50}"/>
              </a:ext>
            </a:extLst>
          </p:cNvPr>
          <p:cNvSpPr>
            <a:spLocks noGrp="1"/>
          </p:cNvSpPr>
          <p:nvPr>
            <p:ph type="title"/>
          </p:nvPr>
        </p:nvSpPr>
        <p:spPr>
          <a:xfrm>
            <a:off x="199353" y="156238"/>
            <a:ext cx="8596668" cy="1320800"/>
          </a:xfrm>
        </p:spPr>
        <p:txBody>
          <a:bodyPr/>
          <a:lstStyle/>
          <a:p>
            <a:r>
              <a:rPr lang="en-IN" dirty="0"/>
              <a:t>Cloud Web Server</a:t>
            </a:r>
          </a:p>
        </p:txBody>
      </p:sp>
      <p:sp>
        <p:nvSpPr>
          <p:cNvPr id="3" name="Content Placeholder 2">
            <a:extLst>
              <a:ext uri="{FF2B5EF4-FFF2-40B4-BE49-F238E27FC236}">
                <a16:creationId xmlns:a16="http://schemas.microsoft.com/office/drawing/2014/main" id="{17780686-649B-AC7C-5108-E1837602B93D}"/>
              </a:ext>
            </a:extLst>
          </p:cNvPr>
          <p:cNvSpPr>
            <a:spLocks noGrp="1"/>
          </p:cNvSpPr>
          <p:nvPr>
            <p:ph idx="1"/>
          </p:nvPr>
        </p:nvSpPr>
        <p:spPr>
          <a:xfrm>
            <a:off x="802025" y="1100717"/>
            <a:ext cx="8596668" cy="5081875"/>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0236253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B7F7B3-8EBB-6390-0728-E3333656083F}"/>
              </a:ext>
            </a:extLst>
          </p:cNvPr>
          <p:cNvSpPr>
            <a:spLocks noGrp="1"/>
          </p:cNvSpPr>
          <p:nvPr>
            <p:ph type="title"/>
          </p:nvPr>
        </p:nvSpPr>
        <p:spPr>
          <a:xfrm>
            <a:off x="220134" y="329045"/>
            <a:ext cx="8596668" cy="1320800"/>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8978ECB0-6206-2E8F-A3D3-B6CCBE0E1819}"/>
              </a:ext>
            </a:extLst>
          </p:cNvPr>
          <p:cNvSpPr>
            <a:spLocks noGrp="1"/>
          </p:cNvSpPr>
          <p:nvPr>
            <p:ph idx="1"/>
          </p:nvPr>
        </p:nvSpPr>
        <p:spPr>
          <a:xfrm>
            <a:off x="1300789" y="989445"/>
            <a:ext cx="8596668" cy="3880773"/>
          </a:xfrm>
        </p:spPr>
        <p:txBody>
          <a:bodyPr/>
          <a:lstStyle/>
          <a:p>
            <a:pPr algn="just">
              <a:lnSpc>
                <a:spcPct val="150000"/>
              </a:lnSpc>
            </a:pPr>
            <a:endParaRPr lang="en-US" sz="1800" dirty="0">
              <a:latin typeface="Times New Roman" pitchFamily="18" charset="0"/>
              <a:cs typeface="Times New Roman" pitchFamily="18" charset="0"/>
            </a:endParaRPr>
          </a:p>
          <a:p>
            <a:pPr lvl="0" algn="just">
              <a:lnSpc>
                <a:spcPct val="150000"/>
              </a:lnSpc>
            </a:pPr>
            <a:r>
              <a:rPr lang="en-US" sz="1800" dirty="0">
                <a:latin typeface="Times New Roman" pitchFamily="18" charset="0"/>
                <a:cs typeface="Times New Roman" pitchFamily="18" charset="0"/>
              </a:rPr>
              <a:t>Operating System	: Windows 10</a:t>
            </a:r>
          </a:p>
          <a:p>
            <a:pPr lvl="0" algn="just">
              <a:lnSpc>
                <a:spcPct val="150000"/>
              </a:lnSpc>
            </a:pPr>
            <a:r>
              <a:rPr lang="en-US" sz="1800" dirty="0">
                <a:latin typeface="Times New Roman" pitchFamily="18" charset="0"/>
                <a:cs typeface="Times New Roman" pitchFamily="18" charset="0"/>
              </a:rPr>
              <a:t>Language	               :PYTHON Google </a:t>
            </a:r>
            <a:r>
              <a:rPr lang="en-US" sz="1800" dirty="0" err="1">
                <a:latin typeface="Times New Roman" pitchFamily="18" charset="0"/>
                <a:cs typeface="Times New Roman" pitchFamily="18" charset="0"/>
              </a:rPr>
              <a:t>Colab</a:t>
            </a:r>
            <a:endParaRPr lang="en-US" sz="18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14374654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9F147C-646E-3092-3900-2C5FF589BD2C}"/>
              </a:ext>
            </a:extLst>
          </p:cNvPr>
          <p:cNvSpPr>
            <a:spLocks noGrp="1"/>
          </p:cNvSpPr>
          <p:nvPr>
            <p:ph type="title"/>
          </p:nvPr>
        </p:nvSpPr>
        <p:spPr>
          <a:xfrm>
            <a:off x="188962" y="277091"/>
            <a:ext cx="8596668" cy="1320800"/>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587E7347-CBED-94DC-C86B-93C0B4AAEEED}"/>
              </a:ext>
            </a:extLst>
          </p:cNvPr>
          <p:cNvSpPr>
            <a:spLocks noGrp="1"/>
          </p:cNvSpPr>
          <p:nvPr>
            <p:ph idx="1"/>
          </p:nvPr>
        </p:nvSpPr>
        <p:spPr>
          <a:xfrm>
            <a:off x="957888" y="1266971"/>
            <a:ext cx="8596668" cy="3880773"/>
          </a:xfrm>
        </p:spPr>
        <p:txBody>
          <a:bodyPr/>
          <a:lstStyle/>
          <a:p>
            <a:pPr algn="just">
              <a:lnSpc>
                <a:spcPct val="150000"/>
              </a:lnSpc>
            </a:pPr>
            <a:r>
              <a:rPr lang="en-US" sz="1800" dirty="0">
                <a:latin typeface="Times New Roman" pitchFamily="18" charset="0"/>
                <a:cs typeface="Times New Roman" pitchFamily="18" charset="0"/>
              </a:rPr>
              <a:t>Keyboard</a:t>
            </a:r>
          </a:p>
          <a:p>
            <a:pPr algn="just">
              <a:lnSpc>
                <a:spcPct val="150000"/>
              </a:lnSpc>
            </a:pPr>
            <a:r>
              <a:rPr lang="en-US" sz="1800" dirty="0">
                <a:latin typeface="Times New Roman" pitchFamily="18" charset="0"/>
                <a:cs typeface="Times New Roman" pitchFamily="18" charset="0"/>
              </a:rPr>
              <a:t>Mouse </a:t>
            </a:r>
          </a:p>
          <a:p>
            <a:pPr algn="just">
              <a:lnSpc>
                <a:spcPct val="150000"/>
              </a:lnSpc>
            </a:pPr>
            <a:r>
              <a:rPr lang="en-US" sz="1800" dirty="0" err="1">
                <a:latin typeface="Times New Roman" pitchFamily="18" charset="0"/>
                <a:cs typeface="Times New Roman" pitchFamily="18" charset="0"/>
              </a:rPr>
              <a:t>Harddisk</a:t>
            </a:r>
            <a:r>
              <a:rPr lang="en-US" sz="1800" dirty="0">
                <a:latin typeface="Times New Roman" pitchFamily="18" charset="0"/>
                <a:cs typeface="Times New Roman" pitchFamily="18" charset="0"/>
              </a:rPr>
              <a:t>	</a:t>
            </a:r>
          </a:p>
          <a:p>
            <a:pPr algn="just">
              <a:lnSpc>
                <a:spcPct val="150000"/>
              </a:lnSpc>
            </a:pPr>
            <a:r>
              <a:rPr lang="en-US" sz="18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22794449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EB0F9-59BE-AB36-13D5-B46A1EB411FB}"/>
              </a:ext>
            </a:extLst>
          </p:cNvPr>
          <p:cNvSpPr>
            <a:spLocks noGrp="1"/>
          </p:cNvSpPr>
          <p:nvPr>
            <p:ph type="title"/>
          </p:nvPr>
        </p:nvSpPr>
        <p:spPr>
          <a:xfrm>
            <a:off x="64270" y="156238"/>
            <a:ext cx="8596668" cy="1320800"/>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076D88FC-E837-A486-A546-3BE24558E5EB}"/>
              </a:ext>
            </a:extLst>
          </p:cNvPr>
          <p:cNvSpPr>
            <a:spLocks noGrp="1"/>
          </p:cNvSpPr>
          <p:nvPr>
            <p:ph idx="1"/>
          </p:nvPr>
        </p:nvSpPr>
        <p:spPr>
          <a:xfrm>
            <a:off x="550718" y="1048763"/>
            <a:ext cx="9445336" cy="5206565"/>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School attendance determines the academic achievement of a student. An application required by most of the schools in Malaysia in order to ensure efficient attendance record keeping.</a:t>
            </a:r>
          </a:p>
          <a:p>
            <a:pPr algn="just">
              <a:lnSpc>
                <a:spcPct val="150000"/>
              </a:lnSpc>
            </a:pPr>
            <a:r>
              <a:rPr lang="en-US" dirty="0">
                <a:latin typeface="Times New Roman" panose="02020603050405020304" pitchFamily="18" charset="0"/>
                <a:cs typeface="Times New Roman" panose="02020603050405020304" pitchFamily="18" charset="0"/>
              </a:rPr>
              <a:t> Student attendance system (SAS) that developed for secondary school expected to replace the manual attendance recording process at schools in Malaysia. SAS can reduce the time spent by teacher in calculating the percentage of attendance for a student as well as for a class. </a:t>
            </a:r>
          </a:p>
          <a:p>
            <a:pPr algn="just">
              <a:lnSpc>
                <a:spcPct val="150000"/>
              </a:lnSpc>
            </a:pPr>
            <a:r>
              <a:rPr lang="en-US" dirty="0">
                <a:latin typeface="Times New Roman" panose="02020603050405020304" pitchFamily="18" charset="0"/>
                <a:cs typeface="Times New Roman" panose="02020603050405020304" pitchFamily="18" charset="0"/>
              </a:rPr>
              <a:t>In a click of button teacher can generate report at any point of time. Moreover, student’s image which displayed after the scanning process expected to help teacher identify students before record their attendance. </a:t>
            </a:r>
          </a:p>
          <a:p>
            <a:pPr algn="just">
              <a:lnSpc>
                <a:spcPct val="150000"/>
              </a:lnSpc>
            </a:pPr>
            <a:r>
              <a:rPr lang="en-US" dirty="0">
                <a:latin typeface="Times New Roman" panose="02020603050405020304" pitchFamily="18" charset="0"/>
                <a:cs typeface="Times New Roman" panose="02020603050405020304" pitchFamily="18" charset="0"/>
              </a:rPr>
              <a:t>During SAS launching session, user acceptance test has been conducted and feedback from potential users being gathered. Feedback given by users highlighted few issues that need a consideration from SAS development team.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6453593"/>
      </p:ext>
    </p:extLst>
  </p:cSld>
  <p:clrMapOvr>
    <a:masterClrMapping/>
  </p:clrMapOvr>
</p:sld>
</file>

<file path=ppt/theme/theme1.xml><?xml version="1.0" encoding="utf-8"?>
<a:theme xmlns:a="http://schemas.openxmlformats.org/drawingml/2006/main" name="Facet">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33</TotalTime>
  <Words>2088</Words>
  <Application>Microsoft Office PowerPoint</Application>
  <PresentationFormat>Widescreen</PresentationFormat>
  <Paragraphs>91</Paragraphs>
  <Slides>21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Times New Roman</vt:lpstr>
      <vt:lpstr>Trebuchet MS</vt:lpstr>
      <vt:lpstr>Wingdings 3</vt:lpstr>
      <vt:lpstr>Facet</vt:lpstr>
      <vt:lpstr>DESIGN AND IMPLEMENTATION OF AN ONLINE BARCODE ATTENDANCE SYSTEM </vt:lpstr>
      <vt:lpstr>Abstract</vt:lpstr>
      <vt:lpstr>Objective</vt:lpstr>
      <vt:lpstr>Existing System</vt:lpstr>
      <vt:lpstr>Disadvantage</vt:lpstr>
      <vt:lpstr>PROPOSED SYSTEM :</vt:lpstr>
      <vt:lpstr>Advantage</vt:lpstr>
      <vt:lpstr>Introduction</vt:lpstr>
      <vt:lpstr>PowerPoint Presentation</vt:lpstr>
      <vt:lpstr>MODULES</vt:lpstr>
      <vt:lpstr>User Management Module </vt:lpstr>
      <vt:lpstr> Barcode Generation Module </vt:lpstr>
      <vt:lpstr>Attendance Tracking Module </vt:lpstr>
      <vt:lpstr>Data Management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2024-08-17T13:12:08Z</dcterms:created>
  <dcterms:modified xsi:type="dcterms:W3CDTF">2024-08-17T13:45:56Z</dcterms:modified>
</cp:coreProperties>
</file>