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3516902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561773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509504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9D4939-EBF9-49FD-B57B-DA8802D4BF68}" type="datetimeFigureOut">
              <a:rPr lang="en-IN" smtClean="0"/>
              <a:t>02-09-2024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1831819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C9D4939-EBF9-49FD-B57B-DA8802D4BF68}" type="datetimeFigureOut">
              <a:rPr lang="en-IN" smtClean="0"/>
              <a:t>02-09-2024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700742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C9D4939-EBF9-49FD-B57B-DA8802D4BF68}" type="datetimeFigureOut">
              <a:rPr lang="en-IN" smtClean="0"/>
              <a:t>02-09-2024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3553926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9D4939-EBF9-49FD-B57B-DA8802D4BF68}" type="datetimeFigureOut">
              <a:rPr lang="en-IN" smtClean="0"/>
              <a:t>02-09-2024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4153607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C9D4939-EBF9-49FD-B57B-DA8802D4BF68}" type="datetimeFigureOut">
              <a:rPr lang="en-IN" smtClean="0"/>
              <a:t>02-09-2024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413941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C9D4939-EBF9-49FD-B57B-DA8802D4BF68}" type="datetimeFigureOut">
              <a:rPr lang="en-IN" smtClean="0"/>
              <a:t>02-09-2024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492592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2446676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847945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459350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560357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1199015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13906364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9D4939-EBF9-49FD-B57B-DA8802D4BF68}" type="datetimeFigureOut">
              <a:rPr lang="en-IN" smtClean="0"/>
              <a:t>02-09-2024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0FAC9A-B05D-45B3-98AA-770AB34E7D78}" type="slidenum">
              <a:rPr lang="en-IN" smtClean="0"/>
              <a:t>‹#›</a:t>
            </a:fld>
            <a:endParaRPr lang="en-IN"/>
          </a:p>
        </p:txBody>
      </p:sp>
    </p:spTree>
    <p:extLst>
      <p:ext uri="{BB962C8B-B14F-4D97-AF65-F5344CB8AC3E}">
        <p14:creationId xmlns:p14="http://schemas.microsoft.com/office/powerpoint/2010/main" val="2974138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C9D4939-EBF9-49FD-B57B-DA8802D4BF68}" type="datetimeFigureOut">
              <a:rPr lang="en-IN" smtClean="0"/>
              <a:t>02-09-2024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C0FAC9A-B05D-45B3-98AA-770AB34E7D78}" type="slidenum">
              <a:rPr lang="en-IN" smtClean="0"/>
              <a:t>‹#›</a:t>
            </a:fld>
            <a:endParaRPr lang="en-IN"/>
          </a:p>
        </p:txBody>
      </p:sp>
    </p:spTree>
    <p:extLst>
      <p:ext uri="{BB962C8B-B14F-4D97-AF65-F5344CB8AC3E}">
        <p14:creationId xmlns:p14="http://schemas.microsoft.com/office/powerpoint/2010/main" val="8700010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641CAD-BD14-E791-280A-3106845D870A}"/>
              </a:ext>
            </a:extLst>
          </p:cNvPr>
          <p:cNvSpPr>
            <a:spLocks noGrp="1"/>
          </p:cNvSpPr>
          <p:nvPr>
            <p:ph type="ctrTitle" idx="4294967295"/>
          </p:nvPr>
        </p:nvSpPr>
        <p:spPr>
          <a:xfrm>
            <a:off x="1506681" y="2605881"/>
            <a:ext cx="7767638" cy="1646237"/>
          </a:xfrm>
        </p:spPr>
        <p:txBody>
          <a:bodyPr/>
          <a:lstStyle/>
          <a:p>
            <a:r>
              <a:rPr lang="en-IN" sz="2400" kern="100" dirty="0">
                <a:effectLst/>
                <a:latin typeface="Calibri" panose="020F0502020204030204" pitchFamily="34" charset="0"/>
                <a:ea typeface="Calibri" panose="020F0502020204030204" pitchFamily="34" charset="0"/>
                <a:cs typeface="Calibri" panose="020F0502020204030204" pitchFamily="34" charset="0"/>
              </a:rPr>
              <a:t>DESIGN AND IMPLEMENTATION OF A WEB-BASED SYSTEM THAT WILL LINK FARMERS TO BUYERS</a:t>
            </a:r>
            <a:r>
              <a:rPr lang="en-IN" sz="1800" kern="100" dirty="0">
                <a:effectLst/>
                <a:latin typeface="Calibri" panose="020F0502020204030204" pitchFamily="34" charset="0"/>
                <a:ea typeface="Calibri" panose="020F0502020204030204" pitchFamily="34" charset="0"/>
                <a:cs typeface="Times New Roman" panose="02020603050405020304" pitchFamily="18" charset="0"/>
              </a:rPr>
              <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2815681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4BE6BE-58A5-3F3B-4F99-7D94C93DDDC3}"/>
              </a:ext>
            </a:extLst>
          </p:cNvPr>
          <p:cNvSpPr>
            <a:spLocks noGrp="1"/>
          </p:cNvSpPr>
          <p:nvPr>
            <p:ph type="title"/>
          </p:nvPr>
        </p:nvSpPr>
        <p:spPr>
          <a:xfrm>
            <a:off x="0"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8E2F9969-40FC-7AF7-8DC7-41163324052C}"/>
              </a:ext>
            </a:extLst>
          </p:cNvPr>
          <p:cNvSpPr>
            <a:spLocks noGrp="1"/>
          </p:cNvSpPr>
          <p:nvPr>
            <p:ph idx="1"/>
          </p:nvPr>
        </p:nvSpPr>
        <p:spPr>
          <a:xfrm>
            <a:off x="490298" y="1038371"/>
            <a:ext cx="8596668" cy="5175393"/>
          </a:xfrm>
        </p:spPr>
        <p:txBody>
          <a:bodyPr/>
          <a:lstStyle/>
          <a:p>
            <a:pPr algn="just">
              <a:lnSpc>
                <a:spcPct val="200000"/>
              </a:lnSpc>
            </a:pPr>
            <a:r>
              <a:rPr lang="en-US" dirty="0">
                <a:latin typeface="Times New Roman" panose="02020603050405020304" pitchFamily="18" charset="0"/>
                <a:cs typeface="Times New Roman" panose="02020603050405020304" pitchFamily="18" charset="0"/>
              </a:rPr>
              <a:t>This application note addresses the design and implementation of a web-based RDBMS menu driven information system to provide the exhaustive information on existing farming systems prevailing in different </a:t>
            </a:r>
            <a:r>
              <a:rPr lang="en-US" dirty="0" err="1">
                <a:latin typeface="Times New Roman" panose="02020603050405020304" pitchFamily="18" charset="0"/>
                <a:cs typeface="Times New Roman" panose="02020603050405020304" pitchFamily="18" charset="0"/>
              </a:rPr>
              <a:t>Agro</a:t>
            </a:r>
            <a:r>
              <a:rPr lang="en-US" dirty="0">
                <a:latin typeface="Times New Roman" panose="02020603050405020304" pitchFamily="18" charset="0"/>
                <a:cs typeface="Times New Roman" panose="02020603050405020304" pitchFamily="18" charset="0"/>
              </a:rPr>
              <a:t> Climatic Zones in India (14) (29 </a:t>
            </a:r>
            <a:r>
              <a:rPr lang="en-US" dirty="0" err="1">
                <a:latin typeface="Times New Roman" panose="02020603050405020304" pitchFamily="18" charset="0"/>
                <a:cs typeface="Times New Roman" panose="02020603050405020304" pitchFamily="18" charset="0"/>
              </a:rPr>
              <a:t>centres</a:t>
            </a:r>
            <a:r>
              <a:rPr lang="en-US" dirty="0">
                <a:latin typeface="Times New Roman" panose="02020603050405020304" pitchFamily="18" charset="0"/>
                <a:cs typeface="Times New Roman" panose="02020603050405020304" pitchFamily="18" charset="0"/>
              </a:rPr>
              <a:t> across the country, India) .</a:t>
            </a:r>
          </a:p>
          <a:p>
            <a:pPr algn="just">
              <a:lnSpc>
                <a:spcPct val="200000"/>
              </a:lnSpc>
            </a:pPr>
            <a:r>
              <a:rPr lang="en-US" dirty="0">
                <a:latin typeface="Times New Roman" panose="02020603050405020304" pitchFamily="18" charset="0"/>
                <a:cs typeface="Times New Roman" panose="02020603050405020304" pitchFamily="18" charset="0"/>
              </a:rPr>
              <a:t> information system also recommends the required technological intervention to improve the existing farming models with the help of domain experts. </a:t>
            </a:r>
          </a:p>
          <a:p>
            <a:pPr algn="just">
              <a:lnSpc>
                <a:spcPct val="200000"/>
              </a:lnSpc>
            </a:pPr>
            <a:r>
              <a:rPr lang="en-US" dirty="0">
                <a:latin typeface="Times New Roman" panose="02020603050405020304" pitchFamily="18" charset="0"/>
                <a:cs typeface="Times New Roman" panose="02020603050405020304" pitchFamily="18" charset="0"/>
              </a:rPr>
              <a:t>This information system is developed using the Visual Studio development software. It uses C# and AP.NET as front end and SQL server as back end [1, 2].</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0997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CD020B-36F9-2F15-ACAF-17E0EA70773E}"/>
              </a:ext>
            </a:extLst>
          </p:cNvPr>
          <p:cNvSpPr>
            <a:spLocks noGrp="1"/>
          </p:cNvSpPr>
          <p:nvPr>
            <p:ph type="title"/>
          </p:nvPr>
        </p:nvSpPr>
        <p:spPr>
          <a:xfrm>
            <a:off x="168180" y="156238"/>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FEBF4B6A-714D-482A-A42A-7C090C016C0C}"/>
              </a:ext>
            </a:extLst>
          </p:cNvPr>
          <p:cNvSpPr>
            <a:spLocks noGrp="1"/>
          </p:cNvSpPr>
          <p:nvPr>
            <p:ph idx="1"/>
          </p:nvPr>
        </p:nvSpPr>
        <p:spPr>
          <a:xfrm>
            <a:off x="594207" y="1204625"/>
            <a:ext cx="7656175" cy="4084348"/>
          </a:xfrm>
        </p:spPr>
        <p:txBody>
          <a:bodyPr/>
          <a:lstStyle/>
          <a:p>
            <a:pPr>
              <a:lnSpc>
                <a:spcPct val="200000"/>
              </a:lnSpc>
            </a:pPr>
            <a:r>
              <a:rPr lang="en-US" dirty="0">
                <a:latin typeface="Times New Roman" panose="02020603050405020304" pitchFamily="18" charset="0"/>
                <a:cs typeface="Times New Roman" panose="02020603050405020304" pitchFamily="18" charset="0"/>
              </a:rPr>
              <a:t>To create the relational database based information system on prevailing farming systems in different fourteen (14) </a:t>
            </a:r>
            <a:r>
              <a:rPr lang="en-US" dirty="0" err="1">
                <a:latin typeface="Times New Roman" panose="02020603050405020304" pitchFamily="18" charset="0"/>
                <a:cs typeface="Times New Roman" panose="02020603050405020304" pitchFamily="18" charset="0"/>
              </a:rPr>
              <a:t>agro</a:t>
            </a:r>
            <a:r>
              <a:rPr lang="en-US" dirty="0">
                <a:latin typeface="Times New Roman" panose="02020603050405020304" pitchFamily="18" charset="0"/>
                <a:cs typeface="Times New Roman" panose="02020603050405020304" pitchFamily="18" charset="0"/>
              </a:rPr>
              <a:t> climatic zones of India.</a:t>
            </a:r>
          </a:p>
          <a:p>
            <a:pPr>
              <a:lnSpc>
                <a:spcPct val="200000"/>
              </a:lnSpc>
            </a:pPr>
            <a:r>
              <a:rPr lang="en-US" dirty="0">
                <a:latin typeface="Times New Roman" panose="02020603050405020304" pitchFamily="18" charset="0"/>
                <a:cs typeface="Times New Roman" panose="02020603050405020304" pitchFamily="18" charset="0"/>
              </a:rPr>
              <a:t>To develop a user-friendly web-based application software in GUI (graphical user interface) mode for easy and quick information retrieval from the database to facilitate the decision-makers/researchers/farmers.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4070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3EF49D-9747-FEAA-1555-AD822E319FA1}"/>
              </a:ext>
            </a:extLst>
          </p:cNvPr>
          <p:cNvSpPr>
            <a:spLocks noGrp="1"/>
          </p:cNvSpPr>
          <p:nvPr>
            <p:ph type="title"/>
          </p:nvPr>
        </p:nvSpPr>
        <p:spPr>
          <a:xfrm>
            <a:off x="0" y="0"/>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1DFAEC27-AD8D-0019-3B83-23311F8E456D}"/>
              </a:ext>
            </a:extLst>
          </p:cNvPr>
          <p:cNvSpPr>
            <a:spLocks noGrp="1"/>
          </p:cNvSpPr>
          <p:nvPr>
            <p:ph idx="1"/>
          </p:nvPr>
        </p:nvSpPr>
        <p:spPr>
          <a:xfrm>
            <a:off x="342900" y="882507"/>
            <a:ext cx="9518073" cy="553907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As a result of agricultural development and increased specialization in production, as well as trade openness to other countries, the benefit to the producer and consumer has increased [2].</a:t>
            </a:r>
          </a:p>
          <a:p>
            <a:pPr algn="just">
              <a:lnSpc>
                <a:spcPct val="150000"/>
              </a:lnSpc>
            </a:pPr>
            <a:r>
              <a:rPr lang="en-US" dirty="0">
                <a:latin typeface="Times New Roman" panose="02020603050405020304" pitchFamily="18" charset="0"/>
                <a:cs typeface="Times New Roman" panose="02020603050405020304" pitchFamily="18" charset="0"/>
              </a:rPr>
              <a:t> To show the value of agricultural products marketing centers, because they represent one of the most important elements in which benefit exchange occurs. </a:t>
            </a:r>
          </a:p>
          <a:p>
            <a:pPr algn="just">
              <a:lnSpc>
                <a:spcPct val="150000"/>
              </a:lnSpc>
            </a:pPr>
            <a:r>
              <a:rPr lang="en-US" dirty="0">
                <a:latin typeface="Times New Roman" panose="02020603050405020304" pitchFamily="18" charset="0"/>
                <a:cs typeface="Times New Roman" panose="02020603050405020304" pitchFamily="18" charset="0"/>
              </a:rPr>
              <a:t>In those marketing centers, agricultural products are bought and sold, and this process occurs primarily in one location, which is the market. </a:t>
            </a:r>
          </a:p>
          <a:p>
            <a:pPr algn="just">
              <a:lnSpc>
                <a:spcPct val="150000"/>
              </a:lnSpc>
            </a:pPr>
            <a:r>
              <a:rPr lang="en-US" dirty="0">
                <a:latin typeface="Times New Roman" panose="02020603050405020304" pitchFamily="18" charset="0"/>
                <a:cs typeface="Times New Roman" panose="02020603050405020304" pitchFamily="18" charset="0"/>
              </a:rPr>
              <a:t>Many markets specializing in the marketing of agricultural products have emerged, including fruit markets, vegetable markets, and livestock markets that sell and sell fish, as those markets have grown to meet the needs of the population for agricultural commodities, and as these markets have become the primary focus of interaction between supply and demand forces.</a:t>
            </a:r>
          </a:p>
        </p:txBody>
      </p:sp>
    </p:spTree>
    <p:extLst>
      <p:ext uri="{BB962C8B-B14F-4D97-AF65-F5344CB8AC3E}">
        <p14:creationId xmlns:p14="http://schemas.microsoft.com/office/powerpoint/2010/main" val="1138193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A01CD4-7B95-A444-8A69-F00DD866CCF9}"/>
              </a:ext>
            </a:extLst>
          </p:cNvPr>
          <p:cNvSpPr>
            <a:spLocks noGrp="1"/>
          </p:cNvSpPr>
          <p:nvPr>
            <p:ph type="title"/>
          </p:nvPr>
        </p:nvSpPr>
        <p:spPr>
          <a:xfrm>
            <a:off x="64270"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FD321249-11E0-8899-162A-9D2EE30475C4}"/>
              </a:ext>
            </a:extLst>
          </p:cNvPr>
          <p:cNvSpPr>
            <a:spLocks noGrp="1"/>
          </p:cNvSpPr>
          <p:nvPr>
            <p:ph idx="1"/>
          </p:nvPr>
        </p:nvSpPr>
        <p:spPr>
          <a:xfrm>
            <a:off x="407170" y="1027980"/>
            <a:ext cx="8986211" cy="4998747"/>
          </a:xfrm>
        </p:spPr>
        <p:txBody>
          <a:bodyPr>
            <a:normAutofit fontScale="92500"/>
          </a:bodyPr>
          <a:lstStyle/>
          <a:p>
            <a:pPr algn="just">
              <a:lnSpc>
                <a:spcPct val="150000"/>
              </a:lnSpc>
            </a:pPr>
            <a:r>
              <a:rPr lang="en-US" b="1" dirty="0">
                <a:latin typeface="Times New Roman" panose="02020603050405020304" pitchFamily="18" charset="0"/>
                <a:cs typeface="Times New Roman" panose="02020603050405020304" pitchFamily="18" charset="0"/>
              </a:rPr>
              <a:t>Technological Barriers</a:t>
            </a:r>
          </a:p>
          <a:p>
            <a:pPr algn="just">
              <a:lnSpc>
                <a:spcPct val="150000"/>
              </a:lnSpc>
            </a:pPr>
            <a:r>
              <a:rPr lang="en-US" b="1" dirty="0">
                <a:latin typeface="Times New Roman" panose="02020603050405020304" pitchFamily="18" charset="0"/>
                <a:cs typeface="Times New Roman" panose="02020603050405020304" pitchFamily="18" charset="0"/>
              </a:rPr>
              <a:t>a. Access and Literacy:</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Internet Access:</a:t>
            </a:r>
            <a:r>
              <a:rPr lang="en-US" dirty="0">
                <a:latin typeface="Times New Roman" panose="02020603050405020304" pitchFamily="18" charset="0"/>
                <a:cs typeface="Times New Roman" panose="02020603050405020304" pitchFamily="18" charset="0"/>
              </a:rPr>
              <a:t> Not all farmers, especially in remote areas, may have reliable internet access.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Digital Literacy:</a:t>
            </a:r>
            <a:r>
              <a:rPr lang="en-US" dirty="0">
                <a:latin typeface="Times New Roman" panose="02020603050405020304" pitchFamily="18" charset="0"/>
                <a:cs typeface="Times New Roman" panose="02020603050405020304" pitchFamily="18" charset="0"/>
              </a:rPr>
              <a:t> Farmers and buyers might lack the necessary skills to navigate and utilize the system effectively.</a:t>
            </a:r>
          </a:p>
          <a:p>
            <a:pPr algn="just">
              <a:lnSpc>
                <a:spcPct val="150000"/>
              </a:lnSpc>
            </a:pPr>
            <a:r>
              <a:rPr lang="en-US" b="1" dirty="0">
                <a:latin typeface="Times New Roman" panose="02020603050405020304" pitchFamily="18" charset="0"/>
                <a:cs typeface="Times New Roman" panose="02020603050405020304" pitchFamily="18" charset="0"/>
              </a:rPr>
              <a:t>b. Infrastructure:</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Hardware Requirements:</a:t>
            </a:r>
            <a:r>
              <a:rPr lang="en-US" dirty="0">
                <a:latin typeface="Times New Roman" panose="02020603050405020304" pitchFamily="18" charset="0"/>
                <a:cs typeface="Times New Roman" panose="02020603050405020304" pitchFamily="18" charset="0"/>
              </a:rPr>
              <a:t> Users need compatible devices (smartphones, computers) to access the system.</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Maintenance Costs:</a:t>
            </a:r>
            <a:r>
              <a:rPr lang="en-US" dirty="0">
                <a:latin typeface="Times New Roman" panose="02020603050405020304" pitchFamily="18" charset="0"/>
                <a:cs typeface="Times New Roman" panose="02020603050405020304" pitchFamily="18" charset="0"/>
              </a:rPr>
              <a:t> Ongoing costs for server maintenance, software updates, and cybersecurity.</a:t>
            </a:r>
          </a:p>
          <a:p>
            <a:endParaRPr lang="en-IN" dirty="0"/>
          </a:p>
        </p:txBody>
      </p:sp>
    </p:spTree>
    <p:extLst>
      <p:ext uri="{BB962C8B-B14F-4D97-AF65-F5344CB8AC3E}">
        <p14:creationId xmlns:p14="http://schemas.microsoft.com/office/powerpoint/2010/main" val="2248410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88C0551-04B6-E1CA-9F4C-091CB76FE5EA}"/>
              </a:ext>
            </a:extLst>
          </p:cNvPr>
          <p:cNvSpPr>
            <a:spLocks noGrp="1"/>
          </p:cNvSpPr>
          <p:nvPr>
            <p:ph idx="4294967295"/>
          </p:nvPr>
        </p:nvSpPr>
        <p:spPr>
          <a:xfrm>
            <a:off x="488373" y="564285"/>
            <a:ext cx="8722591" cy="5961206"/>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Economic Factors</a:t>
            </a:r>
          </a:p>
          <a:p>
            <a:pPr algn="just">
              <a:lnSpc>
                <a:spcPct val="150000"/>
              </a:lnSpc>
            </a:pPr>
            <a:r>
              <a:rPr lang="en-US" b="1" dirty="0">
                <a:latin typeface="Times New Roman" panose="02020603050405020304" pitchFamily="18" charset="0"/>
                <a:cs typeface="Times New Roman" panose="02020603050405020304" pitchFamily="18" charset="0"/>
              </a:rPr>
              <a:t>a. Cost of Implementation:</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Initial Investment:</a:t>
            </a:r>
            <a:r>
              <a:rPr lang="en-US" dirty="0">
                <a:latin typeface="Times New Roman" panose="02020603050405020304" pitchFamily="18" charset="0"/>
                <a:cs typeface="Times New Roman" panose="02020603050405020304" pitchFamily="18" charset="0"/>
              </a:rPr>
              <a:t> High initial costs for development, infrastructure, and marketing.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Ongoing Costs:</a:t>
            </a:r>
            <a:r>
              <a:rPr lang="en-US" dirty="0">
                <a:latin typeface="Times New Roman" panose="02020603050405020304" pitchFamily="18" charset="0"/>
                <a:cs typeface="Times New Roman" panose="02020603050405020304" pitchFamily="18" charset="0"/>
              </a:rPr>
              <a:t> Continuous expenses for hosting, maintenance, and updates.</a:t>
            </a:r>
          </a:p>
          <a:p>
            <a:pPr algn="just">
              <a:lnSpc>
                <a:spcPct val="150000"/>
              </a:lnSpc>
            </a:pPr>
            <a:r>
              <a:rPr lang="en-US" b="1" dirty="0">
                <a:latin typeface="Times New Roman" panose="02020603050405020304" pitchFamily="18" charset="0"/>
                <a:cs typeface="Times New Roman" panose="02020603050405020304" pitchFamily="18" charset="0"/>
              </a:rPr>
              <a:t>b. Pricing Pressure:</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Market Fluctuations:</a:t>
            </a:r>
            <a:r>
              <a:rPr lang="en-US" dirty="0">
                <a:latin typeface="Times New Roman" panose="02020603050405020304" pitchFamily="18" charset="0"/>
                <a:cs typeface="Times New Roman" panose="02020603050405020304" pitchFamily="18" charset="0"/>
              </a:rPr>
              <a:t> Prices may fluctuate based on supply and demand, affecting stability for farmers.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97685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FC1BB60-0D42-78F5-710D-6AF4F673F8FB}"/>
              </a:ext>
            </a:extLst>
          </p:cNvPr>
          <p:cNvSpPr>
            <a:spLocks noGrp="1"/>
          </p:cNvSpPr>
          <p:nvPr>
            <p:ph idx="4294967295"/>
          </p:nvPr>
        </p:nvSpPr>
        <p:spPr>
          <a:xfrm>
            <a:off x="519547" y="466868"/>
            <a:ext cx="8700222" cy="5653377"/>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3. Market Dynamics</a:t>
            </a:r>
          </a:p>
          <a:p>
            <a:pPr algn="just">
              <a:lnSpc>
                <a:spcPct val="150000"/>
              </a:lnSpc>
            </a:pPr>
            <a:r>
              <a:rPr lang="en-US" b="1" dirty="0">
                <a:latin typeface="Times New Roman" panose="02020603050405020304" pitchFamily="18" charset="0"/>
                <a:cs typeface="Times New Roman" panose="02020603050405020304" pitchFamily="18" charset="0"/>
              </a:rPr>
              <a:t>a. Competition:</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Local Markets:</a:t>
            </a:r>
            <a:r>
              <a:rPr lang="en-US" dirty="0">
                <a:latin typeface="Times New Roman" panose="02020603050405020304" pitchFamily="18" charset="0"/>
                <a:cs typeface="Times New Roman" panose="02020603050405020304" pitchFamily="18" charset="0"/>
              </a:rPr>
              <a:t> Farmers might face competition from larger agricultural businesses or established marketplaces.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Price Wars:</a:t>
            </a:r>
            <a:r>
              <a:rPr lang="en-US" dirty="0">
                <a:latin typeface="Times New Roman" panose="02020603050405020304" pitchFamily="18" charset="0"/>
                <a:cs typeface="Times New Roman" panose="02020603050405020304" pitchFamily="18" charset="0"/>
              </a:rPr>
              <a:t> Potential for aggressive pricing strategies that could undermine profitability.</a:t>
            </a:r>
          </a:p>
          <a:p>
            <a:pPr algn="just">
              <a:lnSpc>
                <a:spcPct val="150000"/>
              </a:lnSpc>
            </a:pPr>
            <a:r>
              <a:rPr lang="en-US" b="1" dirty="0">
                <a:latin typeface="Times New Roman" panose="02020603050405020304" pitchFamily="18" charset="0"/>
                <a:cs typeface="Times New Roman" panose="02020603050405020304" pitchFamily="18" charset="0"/>
              </a:rPr>
              <a:t>b. Buyer Preferences: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Quality Variability:</a:t>
            </a:r>
            <a:r>
              <a:rPr lang="en-US" dirty="0">
                <a:latin typeface="Times New Roman" panose="02020603050405020304" pitchFamily="18" charset="0"/>
                <a:cs typeface="Times New Roman" panose="02020603050405020304" pitchFamily="18" charset="0"/>
              </a:rPr>
              <a:t> Ensuring consistent quality of produce can be challenging.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Consumer Trust:</a:t>
            </a:r>
            <a:r>
              <a:rPr lang="en-US" dirty="0">
                <a:latin typeface="Times New Roman" panose="02020603050405020304" pitchFamily="18" charset="0"/>
                <a:cs typeface="Times New Roman" panose="02020603050405020304" pitchFamily="18" charset="0"/>
              </a:rPr>
              <a:t> Building trust in the system might be slow, especially if there are initial issues with product quality or service.</a:t>
            </a:r>
          </a:p>
          <a:p>
            <a:endParaRPr lang="en-IN" dirty="0"/>
          </a:p>
        </p:txBody>
      </p:sp>
    </p:spTree>
    <p:extLst>
      <p:ext uri="{BB962C8B-B14F-4D97-AF65-F5344CB8AC3E}">
        <p14:creationId xmlns:p14="http://schemas.microsoft.com/office/powerpoint/2010/main" val="900685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BA6CE7-8D48-76FD-E1B1-7941581D3209}"/>
              </a:ext>
            </a:extLst>
          </p:cNvPr>
          <p:cNvSpPr>
            <a:spLocks noGrp="1"/>
          </p:cNvSpPr>
          <p:nvPr>
            <p:ph type="title"/>
          </p:nvPr>
        </p:nvSpPr>
        <p:spPr>
          <a:xfrm>
            <a:off x="12316" y="79664"/>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51C39FD8-0D15-40D8-BE85-9CE9A417391B}"/>
              </a:ext>
            </a:extLst>
          </p:cNvPr>
          <p:cNvSpPr>
            <a:spLocks noGrp="1"/>
          </p:cNvSpPr>
          <p:nvPr>
            <p:ph idx="1"/>
          </p:nvPr>
        </p:nvSpPr>
        <p:spPr>
          <a:xfrm>
            <a:off x="311728" y="1017588"/>
            <a:ext cx="9518072" cy="5760747"/>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It is a comprehensive web-based platform designed to bridge the gap between farmers and buyers, streamlining the agricultural marketplace. This innovative solution will feature several key modules to ensure a seamless and efficient experience for all users.</a:t>
            </a:r>
          </a:p>
          <a:p>
            <a:pPr algn="just">
              <a:lnSpc>
                <a:spcPct val="150000"/>
              </a:lnSpc>
            </a:pP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User Management Module</a:t>
            </a:r>
            <a:r>
              <a:rPr lang="en-US" dirty="0">
                <a:latin typeface="Times New Roman" panose="02020603050405020304" pitchFamily="18" charset="0"/>
                <a:cs typeface="Times New Roman" panose="02020603050405020304" pitchFamily="18" charset="0"/>
              </a:rPr>
              <a:t> will facilitate secure registration, authentication, and profile management for both farmers and buyers, allowing users to manage their accounts and access appropriate features.</a:t>
            </a:r>
          </a:p>
          <a:p>
            <a:pPr algn="just">
              <a:lnSpc>
                <a:spcPct val="150000"/>
              </a:lnSpc>
            </a:pPr>
            <a:r>
              <a:rPr lang="en-US" dirty="0">
                <a:latin typeface="Times New Roman" panose="02020603050405020304" pitchFamily="18" charset="0"/>
                <a:cs typeface="Times New Roman" panose="02020603050405020304" pitchFamily="18" charset="0"/>
              </a:rPr>
              <a:t> The </a:t>
            </a:r>
            <a:r>
              <a:rPr lang="en-US" b="1" dirty="0">
                <a:latin typeface="Times New Roman" panose="02020603050405020304" pitchFamily="18" charset="0"/>
                <a:cs typeface="Times New Roman" panose="02020603050405020304" pitchFamily="18" charset="0"/>
              </a:rPr>
              <a:t>Product Management Module</a:t>
            </a:r>
            <a:r>
              <a:rPr lang="en-US" dirty="0">
                <a:latin typeface="Times New Roman" panose="02020603050405020304" pitchFamily="18" charset="0"/>
                <a:cs typeface="Times New Roman" panose="02020603050405020304" pitchFamily="18" charset="0"/>
              </a:rPr>
              <a:t> will enable farmers to create and manage detailed product listings, including descriptions, prices, and inventory levels, while providing buyers with advanced search and filtering options to easily find desired produce.</a:t>
            </a:r>
          </a:p>
          <a:p>
            <a:pPr algn="just">
              <a:lnSpc>
                <a:spcPct val="150000"/>
              </a:lnSpc>
            </a:pPr>
            <a:r>
              <a:rPr lang="en-US" dirty="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Order Management Module</a:t>
            </a:r>
            <a:r>
              <a:rPr lang="en-US" dirty="0">
                <a:latin typeface="Times New Roman" panose="02020603050405020304" pitchFamily="18" charset="0"/>
                <a:cs typeface="Times New Roman" panose="02020603050405020304" pitchFamily="18" charset="0"/>
              </a:rPr>
              <a:t> will handle the end-to-end process of order placement, confirmation, tracking, and payment, integrating with secure payment gateways to ensure smooth financial transactions. </a:t>
            </a:r>
          </a:p>
          <a:p>
            <a:endParaRPr lang="en-IN" dirty="0"/>
          </a:p>
        </p:txBody>
      </p:sp>
    </p:spTree>
    <p:extLst>
      <p:ext uri="{BB962C8B-B14F-4D97-AF65-F5344CB8AC3E}">
        <p14:creationId xmlns:p14="http://schemas.microsoft.com/office/powerpoint/2010/main" val="4028505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3546C5-A753-DD88-B064-982758203FD4}"/>
              </a:ext>
            </a:extLst>
          </p:cNvPr>
          <p:cNvSpPr>
            <a:spLocks noGrp="1"/>
          </p:cNvSpPr>
          <p:nvPr>
            <p:ph type="title"/>
          </p:nvPr>
        </p:nvSpPr>
        <p:spPr>
          <a:xfrm>
            <a:off x="157788"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xmlns="" id="{71560D13-BD7B-C415-E1CC-006E1F07EFFE}"/>
              </a:ext>
            </a:extLst>
          </p:cNvPr>
          <p:cNvSpPr>
            <a:spLocks noGrp="1"/>
          </p:cNvSpPr>
          <p:nvPr>
            <p:ph idx="1"/>
          </p:nvPr>
        </p:nvSpPr>
        <p:spPr>
          <a:xfrm>
            <a:off x="613064" y="924070"/>
            <a:ext cx="8702502" cy="5487121"/>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Enhanced Market Access</a:t>
            </a:r>
          </a:p>
          <a:p>
            <a:pPr algn="just">
              <a:lnSpc>
                <a:spcPct val="150000"/>
              </a:lnSpc>
            </a:pPr>
            <a:r>
              <a:rPr lang="en-US" b="1" dirty="0">
                <a:latin typeface="Times New Roman" panose="02020603050405020304" pitchFamily="18" charset="0"/>
                <a:cs typeface="Times New Roman" panose="02020603050405020304" pitchFamily="18" charset="0"/>
              </a:rPr>
              <a:t>a. Broader Reach:</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Geographical Expansion:</a:t>
            </a:r>
            <a:r>
              <a:rPr lang="en-US" dirty="0">
                <a:latin typeface="Times New Roman" panose="02020603050405020304" pitchFamily="18" charset="0"/>
                <a:cs typeface="Times New Roman" panose="02020603050405020304" pitchFamily="18" charset="0"/>
              </a:rPr>
              <a:t> Farmers can reach buyers beyond their local markets, potentially increasing sales.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Diverse Customer Base:</a:t>
            </a:r>
            <a:r>
              <a:rPr lang="en-US" dirty="0">
                <a:latin typeface="Times New Roman" panose="02020603050405020304" pitchFamily="18" charset="0"/>
                <a:cs typeface="Times New Roman" panose="02020603050405020304" pitchFamily="18" charset="0"/>
              </a:rPr>
              <a:t> Access to a wide range of buyers, including wholesalers, retailers, and consumers.</a:t>
            </a:r>
          </a:p>
          <a:p>
            <a:pPr algn="just">
              <a:lnSpc>
                <a:spcPct val="150000"/>
              </a:lnSpc>
            </a:pPr>
            <a:r>
              <a:rPr lang="en-US" b="1" dirty="0">
                <a:latin typeface="Times New Roman" panose="02020603050405020304" pitchFamily="18" charset="0"/>
                <a:cs typeface="Times New Roman" panose="02020603050405020304" pitchFamily="18" charset="0"/>
              </a:rPr>
              <a:t>b. Improved Visibility:</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Online Presence:</a:t>
            </a:r>
            <a:r>
              <a:rPr lang="en-US" dirty="0">
                <a:latin typeface="Times New Roman" panose="02020603050405020304" pitchFamily="18" charset="0"/>
                <a:cs typeface="Times New Roman" panose="02020603050405020304" pitchFamily="18" charset="0"/>
              </a:rPr>
              <a:t> Farmers gain visibility for their produce through the platform, which can attract more buyers.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Product Showcasing:</a:t>
            </a:r>
            <a:r>
              <a:rPr lang="en-US" dirty="0">
                <a:latin typeface="Times New Roman" panose="02020603050405020304" pitchFamily="18" charset="0"/>
                <a:cs typeface="Times New Roman" panose="02020603050405020304" pitchFamily="18" charset="0"/>
              </a:rPr>
              <a:t> High-quality images and detailed descriptions of products can enhance appeal.</a:t>
            </a:r>
          </a:p>
          <a:p>
            <a:endParaRPr lang="en-IN" dirty="0"/>
          </a:p>
        </p:txBody>
      </p:sp>
    </p:spTree>
    <p:extLst>
      <p:ext uri="{BB962C8B-B14F-4D97-AF65-F5344CB8AC3E}">
        <p14:creationId xmlns:p14="http://schemas.microsoft.com/office/powerpoint/2010/main" val="136049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EFB52083-293D-9614-CF39-CB7693A6E6B0}"/>
              </a:ext>
            </a:extLst>
          </p:cNvPr>
          <p:cNvSpPr>
            <a:spLocks noGrp="1"/>
          </p:cNvSpPr>
          <p:nvPr>
            <p:ph idx="4294967295"/>
          </p:nvPr>
        </p:nvSpPr>
        <p:spPr>
          <a:xfrm>
            <a:off x="394855" y="466870"/>
            <a:ext cx="8482013" cy="6058621"/>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Efficiency and Convenience</a:t>
            </a:r>
          </a:p>
          <a:p>
            <a:pPr algn="just">
              <a:lnSpc>
                <a:spcPct val="150000"/>
              </a:lnSpc>
            </a:pPr>
            <a:r>
              <a:rPr lang="en-US" b="1" dirty="0">
                <a:latin typeface="Times New Roman" panose="02020603050405020304" pitchFamily="18" charset="0"/>
                <a:cs typeface="Times New Roman" panose="02020603050405020304" pitchFamily="18" charset="0"/>
              </a:rPr>
              <a:t>a. Streamlined Processes: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Simplified Transactions:</a:t>
            </a:r>
            <a:r>
              <a:rPr lang="en-US" dirty="0">
                <a:latin typeface="Times New Roman" panose="02020603050405020304" pitchFamily="18" charset="0"/>
                <a:cs typeface="Times New Roman" panose="02020603050405020304" pitchFamily="18" charset="0"/>
              </a:rPr>
              <a:t> Easier management of orders, payments, and inventory through an integrated system.</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Automated Notifications:</a:t>
            </a:r>
            <a:r>
              <a:rPr lang="en-US" dirty="0">
                <a:latin typeface="Times New Roman" panose="02020603050405020304" pitchFamily="18" charset="0"/>
                <a:cs typeface="Times New Roman" panose="02020603050405020304" pitchFamily="18" charset="0"/>
              </a:rPr>
              <a:t> Automated alerts for new orders, delivery schedules, and payment confirmations.</a:t>
            </a:r>
          </a:p>
          <a:p>
            <a:pPr algn="just">
              <a:lnSpc>
                <a:spcPct val="150000"/>
              </a:lnSpc>
            </a:pPr>
            <a:r>
              <a:rPr lang="en-US" b="1" dirty="0">
                <a:latin typeface="Times New Roman" panose="02020603050405020304" pitchFamily="18" charset="0"/>
                <a:cs typeface="Times New Roman" panose="02020603050405020304" pitchFamily="18" charset="0"/>
              </a:rPr>
              <a:t>b. Time Savings: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Manual Effort:</a:t>
            </a:r>
            <a:r>
              <a:rPr lang="en-US" dirty="0">
                <a:latin typeface="Times New Roman" panose="02020603050405020304" pitchFamily="18" charset="0"/>
                <a:cs typeface="Times New Roman" panose="02020603050405020304" pitchFamily="18" charset="0"/>
              </a:rPr>
              <a:t> Less time spent on paperwork, phone calls, and in-person meetings.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Convenient Access:</a:t>
            </a:r>
            <a:r>
              <a:rPr lang="en-US" dirty="0">
                <a:latin typeface="Times New Roman" panose="02020603050405020304" pitchFamily="18" charset="0"/>
                <a:cs typeface="Times New Roman" panose="02020603050405020304" pitchFamily="18" charset="0"/>
              </a:rPr>
              <a:t> Both farmers and buyers can access the platform from anywhere, anytime.</a:t>
            </a:r>
          </a:p>
          <a:p>
            <a:endParaRPr lang="en-IN" dirty="0"/>
          </a:p>
        </p:txBody>
      </p:sp>
    </p:spTree>
    <p:extLst>
      <p:ext uri="{BB962C8B-B14F-4D97-AF65-F5344CB8AC3E}">
        <p14:creationId xmlns:p14="http://schemas.microsoft.com/office/powerpoint/2010/main" val="1023734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24FE6E9-7A26-6A76-079B-BBC266625EBF}"/>
              </a:ext>
            </a:extLst>
          </p:cNvPr>
          <p:cNvSpPr>
            <a:spLocks noGrp="1"/>
          </p:cNvSpPr>
          <p:nvPr>
            <p:ph idx="4294967295"/>
          </p:nvPr>
        </p:nvSpPr>
        <p:spPr>
          <a:xfrm>
            <a:off x="353292" y="414916"/>
            <a:ext cx="8824913" cy="5445557"/>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Better Pricing and Market Insights</a:t>
            </a:r>
          </a:p>
          <a:p>
            <a:pPr algn="just">
              <a:lnSpc>
                <a:spcPct val="150000"/>
              </a:lnSpc>
            </a:pPr>
            <a:r>
              <a:rPr lang="en-US" b="1" dirty="0">
                <a:latin typeface="Times New Roman" panose="02020603050405020304" pitchFamily="18" charset="0"/>
                <a:cs typeface="Times New Roman" panose="02020603050405020304" pitchFamily="18" charset="0"/>
              </a:rPr>
              <a:t>a. Competitive Pricing:</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Price Comparison:</a:t>
            </a:r>
            <a:r>
              <a:rPr lang="en-US" dirty="0">
                <a:latin typeface="Times New Roman" panose="02020603050405020304" pitchFamily="18" charset="0"/>
                <a:cs typeface="Times New Roman" panose="02020603050405020304" pitchFamily="18" charset="0"/>
              </a:rPr>
              <a:t> Buyers can compare prices from different farmers, leading to more competitive pricing.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Market Trends:</a:t>
            </a:r>
            <a:r>
              <a:rPr lang="en-US" dirty="0">
                <a:latin typeface="Times New Roman" panose="02020603050405020304" pitchFamily="18" charset="0"/>
                <a:cs typeface="Times New Roman" panose="02020603050405020304" pitchFamily="18" charset="0"/>
              </a:rPr>
              <a:t> Access to data on pricing trends, demand, and supply can help farmers make informed decisions.</a:t>
            </a:r>
          </a:p>
          <a:p>
            <a:pPr algn="just">
              <a:lnSpc>
                <a:spcPct val="150000"/>
              </a:lnSpc>
            </a:pPr>
            <a:r>
              <a:rPr lang="en-US" b="1" dirty="0">
                <a:latin typeface="Times New Roman" panose="02020603050405020304" pitchFamily="18" charset="0"/>
                <a:cs typeface="Times New Roman" panose="02020603050405020304" pitchFamily="18" charset="0"/>
              </a:rPr>
              <a:t>b. Transparency:</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Clear Pricing:</a:t>
            </a:r>
            <a:r>
              <a:rPr lang="en-US" dirty="0">
                <a:latin typeface="Times New Roman" panose="02020603050405020304" pitchFamily="18" charset="0"/>
                <a:cs typeface="Times New Roman" panose="02020603050405020304" pitchFamily="18" charset="0"/>
              </a:rPr>
              <a:t> Transparent pricing structures help prevent exploitation and ensure fair transactions.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Review Systems:</a:t>
            </a:r>
            <a:r>
              <a:rPr lang="en-US" dirty="0">
                <a:latin typeface="Times New Roman" panose="02020603050405020304" pitchFamily="18" charset="0"/>
                <a:cs typeface="Times New Roman" panose="02020603050405020304" pitchFamily="18" charset="0"/>
              </a:rPr>
              <a:t> Buyer reviews and ratings provide insights into product quality and seller reliability.</a:t>
            </a:r>
          </a:p>
          <a:p>
            <a:endParaRPr lang="en-IN" dirty="0"/>
          </a:p>
        </p:txBody>
      </p:sp>
    </p:spTree>
    <p:extLst>
      <p:ext uri="{BB962C8B-B14F-4D97-AF65-F5344CB8AC3E}">
        <p14:creationId xmlns:p14="http://schemas.microsoft.com/office/powerpoint/2010/main" val="3159841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14F694-810E-8935-EE0F-3FE1DC01C6FE}"/>
              </a:ext>
            </a:extLst>
          </p:cNvPr>
          <p:cNvSpPr>
            <a:spLocks noGrp="1"/>
          </p:cNvSpPr>
          <p:nvPr>
            <p:ph type="title"/>
          </p:nvPr>
        </p:nvSpPr>
        <p:spPr>
          <a:xfrm>
            <a:off x="64270" y="0"/>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213FD940-D493-CDA2-F491-E455D3AE1822}"/>
              </a:ext>
            </a:extLst>
          </p:cNvPr>
          <p:cNvSpPr>
            <a:spLocks noGrp="1"/>
          </p:cNvSpPr>
          <p:nvPr>
            <p:ph idx="1"/>
          </p:nvPr>
        </p:nvSpPr>
        <p:spPr>
          <a:xfrm>
            <a:off x="353291" y="788989"/>
            <a:ext cx="9372599" cy="5653375"/>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Indian Institute of Farming Systems Research, </a:t>
            </a:r>
            <a:r>
              <a:rPr lang="en-US" dirty="0" err="1">
                <a:latin typeface="Times New Roman" panose="02020603050405020304" pitchFamily="18" charset="0"/>
                <a:cs typeface="Times New Roman" panose="02020603050405020304" pitchFamily="18" charset="0"/>
              </a:rPr>
              <a:t>Modipuram</a:t>
            </a:r>
            <a:r>
              <a:rPr lang="en-US" dirty="0">
                <a:latin typeface="Times New Roman" panose="02020603050405020304" pitchFamily="18" charset="0"/>
                <a:cs typeface="Times New Roman" panose="02020603050405020304" pitchFamily="18" charset="0"/>
              </a:rPr>
              <a:t>, Meerut under the aegis of Indian Council of Agricultural Research, Govt. of India is working for the development and synthesis of region-specific efficient integrated farming systems (IFSs) model for small and marginal farmers using the primary (</a:t>
            </a:r>
            <a:r>
              <a:rPr lang="en-US" dirty="0" err="1">
                <a:latin typeface="Times New Roman" panose="02020603050405020304" pitchFamily="18" charset="0"/>
                <a:cs typeface="Times New Roman" panose="02020603050405020304" pitchFamily="18" charset="0"/>
              </a:rPr>
              <a:t>characterisation</a:t>
            </a:r>
            <a:r>
              <a:rPr lang="en-US" dirty="0">
                <a:latin typeface="Times New Roman" panose="02020603050405020304" pitchFamily="18" charset="0"/>
                <a:cs typeface="Times New Roman" panose="02020603050405020304" pitchFamily="18" charset="0"/>
              </a:rPr>
              <a:t> survey), secondary data (published records) and experiences of on-station and on-farm research.</a:t>
            </a:r>
          </a:p>
          <a:p>
            <a:pPr algn="just">
              <a:lnSpc>
                <a:spcPct val="150000"/>
              </a:lnSpc>
            </a:pPr>
            <a:r>
              <a:rPr lang="en-US" dirty="0">
                <a:latin typeface="Times New Roman" panose="02020603050405020304" pitchFamily="18" charset="0"/>
                <a:cs typeface="Times New Roman" panose="02020603050405020304" pitchFamily="18" charset="0"/>
              </a:rPr>
              <a:t> India is a much diversified country in terms of farming systems, divided into 14 different </a:t>
            </a:r>
            <a:r>
              <a:rPr lang="en-US" dirty="0" err="1">
                <a:latin typeface="Times New Roman" panose="02020603050405020304" pitchFamily="18" charset="0"/>
                <a:cs typeface="Times New Roman" panose="02020603050405020304" pitchFamily="18" charset="0"/>
              </a:rPr>
              <a:t>agro</a:t>
            </a:r>
            <a:r>
              <a:rPr lang="en-US" dirty="0">
                <a:latin typeface="Times New Roman" panose="02020603050405020304" pitchFamily="18" charset="0"/>
                <a:cs typeface="Times New Roman" panose="02020603050405020304" pitchFamily="18" charset="0"/>
              </a:rPr>
              <a:t> climatic zones, having the varied resources and requirements for specific region agriculture. </a:t>
            </a:r>
          </a:p>
          <a:p>
            <a:pPr algn="just">
              <a:lnSpc>
                <a:spcPct val="150000"/>
              </a:lnSpc>
            </a:pPr>
            <a:r>
              <a:rPr lang="en-US" dirty="0">
                <a:latin typeface="Times New Roman" panose="02020603050405020304" pitchFamily="18" charset="0"/>
                <a:cs typeface="Times New Roman" panose="02020603050405020304" pitchFamily="18" charset="0"/>
              </a:rPr>
              <a:t>IFS is considered to be a powerful tool for enhancing production, profitability and nutrition of farming community in different regions [3]. The existing IFS does not fulfil the all basic needs required for livelihood of small farm family. </a:t>
            </a:r>
          </a:p>
          <a:p>
            <a:pPr algn="just">
              <a:lnSpc>
                <a:spcPct val="150000"/>
              </a:lnSpc>
            </a:pPr>
            <a:r>
              <a:rPr lang="en-US" dirty="0">
                <a:latin typeface="Times New Roman" panose="02020603050405020304" pitchFamily="18" charset="0"/>
                <a:cs typeface="Times New Roman" panose="02020603050405020304" pitchFamily="18" charset="0"/>
              </a:rPr>
              <a:t>Further, due to the lack of proper technical knowhow in the existing systems, farmers depend more on local market inputs for crop and livestock production which contributes higher production cost.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54470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003F6F8-F731-7EB4-580A-3789D4FB6DD2}"/>
              </a:ext>
            </a:extLst>
          </p:cNvPr>
          <p:cNvSpPr>
            <a:spLocks noGrp="1"/>
          </p:cNvSpPr>
          <p:nvPr>
            <p:ph idx="4294967295"/>
          </p:nvPr>
        </p:nvSpPr>
        <p:spPr>
          <a:xfrm>
            <a:off x="436418" y="601952"/>
            <a:ext cx="8998527" cy="5861194"/>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To overcome the shortcoming in the present system, integration of location-specific need based components or enterprises, such as crops, horticulture, dairy, poultry, </a:t>
            </a:r>
            <a:r>
              <a:rPr lang="en-US" dirty="0" err="1">
                <a:latin typeface="Times New Roman" panose="02020603050405020304" pitchFamily="18" charset="0"/>
                <a:cs typeface="Times New Roman" panose="02020603050405020304" pitchFamily="18" charset="0"/>
              </a:rPr>
              <a:t>goatary</a:t>
            </a:r>
            <a:r>
              <a:rPr lang="en-US" dirty="0">
                <a:latin typeface="Times New Roman" panose="02020603050405020304" pitchFamily="18" charset="0"/>
                <a:cs typeface="Times New Roman" panose="02020603050405020304" pitchFamily="18" charset="0"/>
              </a:rPr>
              <a:t>, aquaculture, apiary and others are essential to meet the very basic objectives of IFS. </a:t>
            </a:r>
          </a:p>
          <a:p>
            <a:pPr algn="just">
              <a:lnSpc>
                <a:spcPct val="150000"/>
              </a:lnSpc>
            </a:pPr>
            <a:r>
              <a:rPr lang="en-US" dirty="0">
                <a:latin typeface="Times New Roman" panose="02020603050405020304" pitchFamily="18" charset="0"/>
                <a:cs typeface="Times New Roman" panose="02020603050405020304" pitchFamily="18" charset="0"/>
              </a:rPr>
              <a:t>Vertical expansion in small farms is possible by integrating appropriate farming system components requiring less space and time and ensuring periodic income to the farmers. </a:t>
            </a:r>
          </a:p>
          <a:p>
            <a:pPr algn="just">
              <a:lnSpc>
                <a:spcPct val="150000"/>
              </a:lnSpc>
            </a:pPr>
            <a:r>
              <a:rPr lang="en-US" dirty="0">
                <a:latin typeface="Times New Roman" panose="02020603050405020304" pitchFamily="18" charset="0"/>
                <a:cs typeface="Times New Roman" panose="02020603050405020304" pitchFamily="18" charset="0"/>
              </a:rPr>
              <a:t>Small and marginal farmers who constitute 84.97% of total operational holdings and have 44.31% operational area, integrated system meet the above goals through multiple uses of natural resource such as land, water, nutrients and energy in a complimentary way, thus giving scope for round-the-year income from various enterprises of the system. </a:t>
            </a:r>
          </a:p>
          <a:p>
            <a:pPr algn="just">
              <a:lnSpc>
                <a:spcPct val="150000"/>
              </a:lnSpc>
            </a:pPr>
            <a:r>
              <a:rPr lang="en-US" dirty="0">
                <a:latin typeface="Times New Roman" panose="02020603050405020304" pitchFamily="18" charset="0"/>
                <a:cs typeface="Times New Roman" panose="02020603050405020304" pitchFamily="18" charset="0"/>
              </a:rPr>
              <a:t>The IFS approach is considered to be the most powerful tool for enhancing profitability of farming systems, especially for small and marginal farm-holders to make them bountiful.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1364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9B0C973-9EFE-BE7D-2914-AE90D1D3B65E}"/>
              </a:ext>
            </a:extLst>
          </p:cNvPr>
          <p:cNvSpPr>
            <a:spLocks noGrp="1"/>
          </p:cNvSpPr>
          <p:nvPr>
            <p:ph type="title"/>
          </p:nvPr>
        </p:nvSpPr>
        <p:spPr>
          <a:xfrm>
            <a:off x="126616" y="256309"/>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xmlns="" id="{DB83D6AD-5F28-164B-5046-D120D4ECC267}"/>
              </a:ext>
            </a:extLst>
          </p:cNvPr>
          <p:cNvSpPr>
            <a:spLocks noGrp="1"/>
          </p:cNvSpPr>
          <p:nvPr>
            <p:ph idx="1"/>
          </p:nvPr>
        </p:nvSpPr>
        <p:spPr>
          <a:xfrm>
            <a:off x="729288" y="916709"/>
            <a:ext cx="8596668" cy="3880773"/>
          </a:xfrm>
        </p:spPr>
        <p:txBody>
          <a:bodyPr/>
          <a:lstStyle/>
          <a:p>
            <a:pPr>
              <a:lnSpc>
                <a:spcPct val="150000"/>
              </a:lnSpc>
            </a:pPr>
            <a:endParaRPr lang="en-IN" sz="2800" dirty="0"/>
          </a:p>
          <a:p>
            <a:pPr algn="just">
              <a:lnSpc>
                <a:spcPct val="150000"/>
              </a:lnSpc>
            </a:pPr>
            <a:r>
              <a:rPr lang="en-IN" sz="2800" b="1" dirty="0">
                <a:latin typeface="Times New Roman" panose="02020603050405020304" pitchFamily="18" charset="0"/>
                <a:cs typeface="Times New Roman" panose="02020603050405020304" pitchFamily="18" charset="0"/>
              </a:rPr>
              <a:t> User Management Module</a:t>
            </a:r>
          </a:p>
          <a:p>
            <a:pPr algn="just">
              <a:lnSpc>
                <a:spcPct val="150000"/>
              </a:lnSpc>
            </a:pPr>
            <a:r>
              <a:rPr lang="en-IN" sz="2800" b="1" dirty="0">
                <a:latin typeface="Times New Roman" panose="02020603050405020304" pitchFamily="18" charset="0"/>
                <a:cs typeface="Times New Roman" panose="02020603050405020304" pitchFamily="18" charset="0"/>
              </a:rPr>
              <a:t>Communication Module</a:t>
            </a:r>
          </a:p>
          <a:p>
            <a:pPr algn="just">
              <a:lnSpc>
                <a:spcPct val="150000"/>
              </a:lnSpc>
            </a:pPr>
            <a:r>
              <a:rPr lang="en-IN" sz="2800" b="1" dirty="0">
                <a:latin typeface="Times New Roman" panose="02020603050405020304" pitchFamily="18" charset="0"/>
                <a:cs typeface="Times New Roman" panose="02020603050405020304" pitchFamily="18" charset="0"/>
              </a:rPr>
              <a:t>Product Management Module</a:t>
            </a:r>
          </a:p>
          <a:p>
            <a:pPr algn="just">
              <a:lnSpc>
                <a:spcPct val="150000"/>
              </a:lnSpc>
            </a:pPr>
            <a:r>
              <a:rPr lang="en-IN" sz="2800" b="1" dirty="0">
                <a:latin typeface="Times New Roman" panose="02020603050405020304" pitchFamily="18" charset="0"/>
                <a:cs typeface="Times New Roman" panose="02020603050405020304" pitchFamily="18" charset="0"/>
              </a:rPr>
              <a:t>Order Management Module</a:t>
            </a:r>
          </a:p>
          <a:p>
            <a:endParaRPr lang="en-IN" dirty="0"/>
          </a:p>
        </p:txBody>
      </p:sp>
    </p:spTree>
    <p:extLst>
      <p:ext uri="{BB962C8B-B14F-4D97-AF65-F5344CB8AC3E}">
        <p14:creationId xmlns:p14="http://schemas.microsoft.com/office/powerpoint/2010/main" val="14213568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51421D7-1980-A63E-8267-D1F4EC4FD12D}"/>
              </a:ext>
            </a:extLst>
          </p:cNvPr>
          <p:cNvSpPr>
            <a:spLocks noGrp="1"/>
          </p:cNvSpPr>
          <p:nvPr>
            <p:ph type="title"/>
          </p:nvPr>
        </p:nvSpPr>
        <p:spPr>
          <a:xfrm>
            <a:off x="74662" y="-294409"/>
            <a:ext cx="8596668" cy="1320800"/>
          </a:xfrm>
        </p:spPr>
        <p:txBody>
          <a:bodyPr>
            <a:normAutofit fontScale="90000"/>
          </a:bodyPr>
          <a:lstStyle/>
          <a:p>
            <a:r>
              <a:rPr lang="en-IN" dirty="0">
                <a:latin typeface="Times New Roman" panose="02020603050405020304" pitchFamily="18" charset="0"/>
                <a:cs typeface="Times New Roman" panose="02020603050405020304" pitchFamily="18" charset="0"/>
              </a:rPr>
              <a:t/>
            </a:r>
            <a:br>
              <a:rPr lang="en-IN" dirty="0">
                <a:latin typeface="Times New Roman" panose="02020603050405020304" pitchFamily="18" charset="0"/>
                <a:cs typeface="Times New Roman" panose="02020603050405020304" pitchFamily="18" charset="0"/>
              </a:rPr>
            </a:br>
            <a:r>
              <a:rPr lang="en-IN" b="1" dirty="0">
                <a:latin typeface="Times New Roman" panose="02020603050405020304" pitchFamily="18" charset="0"/>
                <a:cs typeface="Times New Roman" panose="02020603050405020304" pitchFamily="18" charset="0"/>
              </a:rPr>
              <a:t> User Management Module</a:t>
            </a:r>
            <a:r>
              <a:rPr lang="en-IN" b="1" dirty="0"/>
              <a:t/>
            </a:r>
            <a:br>
              <a:rPr lang="en-IN" b="1" dirty="0"/>
            </a:br>
            <a:endParaRPr lang="en-IN" dirty="0"/>
          </a:p>
        </p:txBody>
      </p:sp>
      <p:sp>
        <p:nvSpPr>
          <p:cNvPr id="3" name="Content Placeholder 2">
            <a:extLst>
              <a:ext uri="{FF2B5EF4-FFF2-40B4-BE49-F238E27FC236}">
                <a16:creationId xmlns:a16="http://schemas.microsoft.com/office/drawing/2014/main" xmlns="" id="{374BD080-3626-E8FD-D45D-E3308E916AD2}"/>
              </a:ext>
            </a:extLst>
          </p:cNvPr>
          <p:cNvSpPr>
            <a:spLocks noGrp="1"/>
          </p:cNvSpPr>
          <p:nvPr>
            <p:ph idx="1"/>
          </p:nvPr>
        </p:nvSpPr>
        <p:spPr>
          <a:xfrm>
            <a:off x="737755" y="459914"/>
            <a:ext cx="8432337" cy="5940886"/>
          </a:xfrm>
        </p:spPr>
        <p:txBody>
          <a:bodyPr>
            <a:normAutofit/>
          </a:bodyPr>
          <a:lstStyle/>
          <a:p>
            <a:pPr marL="0" indent="0">
              <a:buNone/>
            </a:pPr>
            <a:endParaRPr lang="en-US" b="1" dirty="0"/>
          </a:p>
          <a:p>
            <a:pPr algn="just">
              <a:lnSpc>
                <a:spcPct val="150000"/>
              </a:lnSpc>
            </a:pPr>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Registration and Authentication:</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Farmer Registration:</a:t>
            </a:r>
            <a:r>
              <a:rPr lang="en-US" dirty="0">
                <a:latin typeface="Times New Roman" panose="02020603050405020304" pitchFamily="18" charset="0"/>
                <a:cs typeface="Times New Roman" panose="02020603050405020304" pitchFamily="18" charset="0"/>
              </a:rPr>
              <a:t> Sign-up forms for farmers, including verification processes.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Buyer Registration:</a:t>
            </a:r>
            <a:r>
              <a:rPr lang="en-US" dirty="0">
                <a:latin typeface="Times New Roman" panose="02020603050405020304" pitchFamily="18" charset="0"/>
                <a:cs typeface="Times New Roman" panose="02020603050405020304" pitchFamily="18" charset="0"/>
              </a:rPr>
              <a:t> Sign-up forms for buyers with verification.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Login/Logout:</a:t>
            </a:r>
            <a:r>
              <a:rPr lang="en-US" dirty="0">
                <a:latin typeface="Times New Roman" panose="02020603050405020304" pitchFamily="18" charset="0"/>
                <a:cs typeface="Times New Roman" panose="02020603050405020304" pitchFamily="18" charset="0"/>
              </a:rPr>
              <a:t> Secure authentication for both farmers and buyers.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Password Recovery:</a:t>
            </a:r>
            <a:r>
              <a:rPr lang="en-US" dirty="0">
                <a:latin typeface="Times New Roman" panose="02020603050405020304" pitchFamily="18" charset="0"/>
                <a:cs typeface="Times New Roman" panose="02020603050405020304" pitchFamily="18" charset="0"/>
              </a:rPr>
              <a:t> Mechanisms for password reset and account recovery.</a:t>
            </a:r>
          </a:p>
          <a:p>
            <a:pPr algn="just">
              <a:lnSpc>
                <a:spcPct val="150000"/>
              </a:lnSpc>
            </a:pPr>
            <a:r>
              <a:rPr lang="en-US" dirty="0">
                <a:latin typeface="Times New Roman" panose="02020603050405020304" pitchFamily="18" charset="0"/>
                <a:cs typeface="Times New Roman" panose="02020603050405020304" pitchFamily="18" charset="0"/>
              </a:rPr>
              <a:t>**b. </a:t>
            </a:r>
            <a:r>
              <a:rPr lang="en-US" b="1" dirty="0">
                <a:latin typeface="Times New Roman" panose="02020603050405020304" pitchFamily="18" charset="0"/>
                <a:cs typeface="Times New Roman" panose="02020603050405020304" pitchFamily="18" charset="0"/>
              </a:rPr>
              <a:t>User Profiles: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Farmer Profiles:</a:t>
            </a:r>
            <a:r>
              <a:rPr lang="en-US" dirty="0">
                <a:latin typeface="Times New Roman" panose="02020603050405020304" pitchFamily="18" charset="0"/>
                <a:cs typeface="Times New Roman" panose="02020603050405020304" pitchFamily="18" charset="0"/>
              </a:rPr>
              <a:t> Information on farm location, types of products, and business details.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Buyer Profiles:</a:t>
            </a:r>
            <a:r>
              <a:rPr lang="en-US" dirty="0">
                <a:latin typeface="Times New Roman" panose="02020603050405020304" pitchFamily="18" charset="0"/>
                <a:cs typeface="Times New Roman" panose="02020603050405020304" pitchFamily="18" charset="0"/>
              </a:rPr>
              <a:t> Information on purchasing preferences and contact details.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Profile Management:</a:t>
            </a:r>
            <a:r>
              <a:rPr lang="en-US" dirty="0">
                <a:latin typeface="Times New Roman" panose="02020603050405020304" pitchFamily="18" charset="0"/>
                <a:cs typeface="Times New Roman" panose="02020603050405020304" pitchFamily="18" charset="0"/>
              </a:rPr>
              <a:t> Ability for users to update and manage their profiles.</a:t>
            </a:r>
          </a:p>
          <a:p>
            <a:endParaRPr lang="en-IN" dirty="0"/>
          </a:p>
        </p:txBody>
      </p:sp>
    </p:spTree>
    <p:extLst>
      <p:ext uri="{BB962C8B-B14F-4D97-AF65-F5344CB8AC3E}">
        <p14:creationId xmlns:p14="http://schemas.microsoft.com/office/powerpoint/2010/main" val="9375644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B3BF67-1D5A-82FA-DBBB-4F46FB330EF0}"/>
              </a:ext>
            </a:extLst>
          </p:cNvPr>
          <p:cNvSpPr>
            <a:spLocks noGrp="1"/>
          </p:cNvSpPr>
          <p:nvPr>
            <p:ph type="title"/>
          </p:nvPr>
        </p:nvSpPr>
        <p:spPr>
          <a:xfrm>
            <a:off x="53879" y="156238"/>
            <a:ext cx="8596668" cy="1320800"/>
          </a:xfrm>
        </p:spPr>
        <p:txBody>
          <a:bodyPr>
            <a:normAutofit fontScale="90000"/>
          </a:bodyPr>
          <a:lstStyle/>
          <a:p>
            <a:r>
              <a:rPr lang="en-IN" sz="3600" b="1" dirty="0">
                <a:latin typeface="Times New Roman" panose="02020603050405020304" pitchFamily="18" charset="0"/>
                <a:cs typeface="Times New Roman" panose="02020603050405020304" pitchFamily="18" charset="0"/>
              </a:rPr>
              <a:t>Communication Module</a:t>
            </a:r>
            <a:br>
              <a:rPr lang="en-IN" sz="3600" b="1" dirty="0">
                <a:latin typeface="Times New Roman" panose="02020603050405020304" pitchFamily="18" charset="0"/>
                <a:cs typeface="Times New Roman" panose="02020603050405020304" pitchFamily="18" charset="0"/>
              </a:rPr>
            </a:br>
            <a:r>
              <a:rPr lang="en-IN" sz="3600" b="1" dirty="0">
                <a:latin typeface="Times New Roman" panose="02020603050405020304" pitchFamily="18" charset="0"/>
                <a:cs typeface="Times New Roman" panose="02020603050405020304" pitchFamily="18" charset="0"/>
              </a:rPr>
              <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A5213B78-55E5-07FA-C2EC-EA0723A11B38}"/>
              </a:ext>
            </a:extLst>
          </p:cNvPr>
          <p:cNvSpPr>
            <a:spLocks noGrp="1"/>
          </p:cNvSpPr>
          <p:nvPr>
            <p:ph idx="1"/>
          </p:nvPr>
        </p:nvSpPr>
        <p:spPr>
          <a:xfrm>
            <a:off x="301336" y="1142280"/>
            <a:ext cx="8910321" cy="5237738"/>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Messaging System:</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Direct Messaging:</a:t>
            </a:r>
            <a:r>
              <a:rPr lang="en-US" dirty="0">
                <a:latin typeface="Times New Roman" panose="02020603050405020304" pitchFamily="18" charset="0"/>
                <a:cs typeface="Times New Roman" panose="02020603050405020304" pitchFamily="18" charset="0"/>
              </a:rPr>
              <a:t> Enable farmers and buyers to communicate directly within the platform.</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Notification Alerts:</a:t>
            </a:r>
            <a:r>
              <a:rPr lang="en-US" dirty="0">
                <a:latin typeface="Times New Roman" panose="02020603050405020304" pitchFamily="18" charset="0"/>
                <a:cs typeface="Times New Roman" panose="02020603050405020304" pitchFamily="18" charset="0"/>
              </a:rPr>
              <a:t> Notify users about new messages, order updates, and system announcements.</a:t>
            </a:r>
          </a:p>
          <a:p>
            <a:pPr algn="just">
              <a:lnSpc>
                <a:spcPct val="150000"/>
              </a:lnSpc>
            </a:pPr>
            <a:r>
              <a:rPr lang="en-US" dirty="0">
                <a:latin typeface="Times New Roman" panose="02020603050405020304" pitchFamily="18" charset="0"/>
                <a:cs typeface="Times New Roman" panose="02020603050405020304" pitchFamily="18" charset="0"/>
              </a:rPr>
              <a:t>**b. </a:t>
            </a:r>
            <a:r>
              <a:rPr lang="en-US" b="1" dirty="0">
                <a:latin typeface="Times New Roman" panose="02020603050405020304" pitchFamily="18" charset="0"/>
                <a:cs typeface="Times New Roman" panose="02020603050405020304" pitchFamily="18" charset="0"/>
              </a:rPr>
              <a:t>Support and Feedback:</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Customer Support:</a:t>
            </a:r>
            <a:r>
              <a:rPr lang="en-US" dirty="0">
                <a:latin typeface="Times New Roman" panose="02020603050405020304" pitchFamily="18" charset="0"/>
                <a:cs typeface="Times New Roman" panose="02020603050405020304" pitchFamily="18" charset="0"/>
              </a:rPr>
              <a:t> Implement support tickets or chatbots for user assistance.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Feedback Collection:</a:t>
            </a:r>
            <a:r>
              <a:rPr lang="en-US" dirty="0">
                <a:latin typeface="Times New Roman" panose="02020603050405020304" pitchFamily="18" charset="0"/>
                <a:cs typeface="Times New Roman" panose="02020603050405020304" pitchFamily="18" charset="0"/>
              </a:rPr>
              <a:t> Collect and manage user feedback and reviews.</a:t>
            </a:r>
          </a:p>
          <a:p>
            <a:endParaRPr lang="en-IN" dirty="0"/>
          </a:p>
        </p:txBody>
      </p:sp>
    </p:spTree>
    <p:extLst>
      <p:ext uri="{BB962C8B-B14F-4D97-AF65-F5344CB8AC3E}">
        <p14:creationId xmlns:p14="http://schemas.microsoft.com/office/powerpoint/2010/main" val="3889773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B1E6D4-48A5-8AE0-1A78-D6694B4043F6}"/>
              </a:ext>
            </a:extLst>
          </p:cNvPr>
          <p:cNvSpPr>
            <a:spLocks noGrp="1"/>
          </p:cNvSpPr>
          <p:nvPr>
            <p:ph type="title"/>
          </p:nvPr>
        </p:nvSpPr>
        <p:spPr>
          <a:xfrm>
            <a:off x="116225" y="156238"/>
            <a:ext cx="8596668" cy="1320800"/>
          </a:xfrm>
        </p:spPr>
        <p:txBody>
          <a:bodyPr/>
          <a:lstStyle/>
          <a:p>
            <a:r>
              <a:rPr lang="en-IN" sz="3600" b="1" dirty="0">
                <a:latin typeface="Times New Roman" panose="02020603050405020304" pitchFamily="18" charset="0"/>
                <a:cs typeface="Times New Roman" panose="02020603050405020304" pitchFamily="18" charset="0"/>
              </a:rPr>
              <a:t>Product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C9A0214C-B37B-1E37-78DC-D6979E645107}"/>
              </a:ext>
            </a:extLst>
          </p:cNvPr>
          <p:cNvSpPr>
            <a:spLocks noGrp="1"/>
          </p:cNvSpPr>
          <p:nvPr>
            <p:ph idx="1"/>
          </p:nvPr>
        </p:nvSpPr>
        <p:spPr>
          <a:xfrm>
            <a:off x="436418" y="1256580"/>
            <a:ext cx="8723284" cy="4790929"/>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Product Listings:</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Create/Edit Listings:</a:t>
            </a:r>
            <a:r>
              <a:rPr lang="en-US" dirty="0">
                <a:latin typeface="Times New Roman" panose="02020603050405020304" pitchFamily="18" charset="0"/>
                <a:cs typeface="Times New Roman" panose="02020603050405020304" pitchFamily="18" charset="0"/>
              </a:rPr>
              <a:t> Farmers can list new products with details such as type, quantity, price, and images.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Product Categories:</a:t>
            </a:r>
            <a:r>
              <a:rPr lang="en-US" dirty="0">
                <a:latin typeface="Times New Roman" panose="02020603050405020304" pitchFamily="18" charset="0"/>
                <a:cs typeface="Times New Roman" panose="02020603050405020304" pitchFamily="18" charset="0"/>
              </a:rPr>
              <a:t> Categorize products for easier searching and filtering.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Inventory Management:</a:t>
            </a:r>
            <a:r>
              <a:rPr lang="en-US" dirty="0">
                <a:latin typeface="Times New Roman" panose="02020603050405020304" pitchFamily="18" charset="0"/>
                <a:cs typeface="Times New Roman" panose="02020603050405020304" pitchFamily="18" charset="0"/>
              </a:rPr>
              <a:t> Track and update inventory levels.</a:t>
            </a:r>
          </a:p>
          <a:p>
            <a:pPr algn="just">
              <a:lnSpc>
                <a:spcPct val="150000"/>
              </a:lnSpc>
            </a:pPr>
            <a:r>
              <a:rPr lang="en-US" smtClean="0">
                <a:latin typeface="Times New Roman" panose="02020603050405020304" pitchFamily="18" charset="0"/>
                <a:cs typeface="Times New Roman" panose="02020603050405020304" pitchFamily="18" charset="0"/>
              </a:rPr>
              <a:t>b</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Product Visibility:</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Search and Filter:</a:t>
            </a:r>
            <a:r>
              <a:rPr lang="en-US" dirty="0">
                <a:latin typeface="Times New Roman" panose="02020603050405020304" pitchFamily="18" charset="0"/>
                <a:cs typeface="Times New Roman" panose="02020603050405020304" pitchFamily="18" charset="0"/>
              </a:rPr>
              <a:t> Buyers can search for products by category, location, price, etc.</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Product Recommendations:</a:t>
            </a:r>
            <a:r>
              <a:rPr lang="en-US" dirty="0">
                <a:latin typeface="Times New Roman" panose="02020603050405020304" pitchFamily="18" charset="0"/>
                <a:cs typeface="Times New Roman" panose="02020603050405020304" pitchFamily="18" charset="0"/>
              </a:rPr>
              <a:t> Suggest products based on user behavior and preferences.</a:t>
            </a:r>
          </a:p>
          <a:p>
            <a:endParaRPr lang="en-IN" dirty="0"/>
          </a:p>
        </p:txBody>
      </p:sp>
    </p:spTree>
    <p:extLst>
      <p:ext uri="{BB962C8B-B14F-4D97-AF65-F5344CB8AC3E}">
        <p14:creationId xmlns:p14="http://schemas.microsoft.com/office/powerpoint/2010/main" val="710941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8DB91F-3C30-FEE1-6040-15160D863663}"/>
              </a:ext>
            </a:extLst>
          </p:cNvPr>
          <p:cNvSpPr>
            <a:spLocks noGrp="1"/>
          </p:cNvSpPr>
          <p:nvPr>
            <p:ph type="title"/>
          </p:nvPr>
        </p:nvSpPr>
        <p:spPr>
          <a:xfrm>
            <a:off x="209743" y="308264"/>
            <a:ext cx="8596668" cy="1320800"/>
          </a:xfrm>
        </p:spPr>
        <p:txBody>
          <a:bodyPr/>
          <a:lstStyle/>
          <a:p>
            <a:r>
              <a:rPr lang="en-IN" sz="3600" b="1" dirty="0">
                <a:latin typeface="Times New Roman" panose="02020603050405020304" pitchFamily="18" charset="0"/>
                <a:cs typeface="Times New Roman" panose="02020603050405020304" pitchFamily="18" charset="0"/>
              </a:rPr>
              <a:t>Order Management Module</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54AF5E83-4ABB-9F58-93FE-91C38CE174A1}"/>
              </a:ext>
            </a:extLst>
          </p:cNvPr>
          <p:cNvSpPr>
            <a:spLocks noGrp="1"/>
          </p:cNvSpPr>
          <p:nvPr>
            <p:ph idx="1"/>
          </p:nvPr>
        </p:nvSpPr>
        <p:spPr>
          <a:xfrm>
            <a:off x="833197" y="1488613"/>
            <a:ext cx="8596668" cy="4371860"/>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Order Processing:</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Order Placement:</a:t>
            </a:r>
            <a:r>
              <a:rPr lang="en-US" dirty="0">
                <a:latin typeface="Times New Roman" panose="02020603050405020304" pitchFamily="18" charset="0"/>
                <a:cs typeface="Times New Roman" panose="02020603050405020304" pitchFamily="18" charset="0"/>
              </a:rPr>
              <a:t> Buyers place orders through the system.</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Order Confirmation:</a:t>
            </a:r>
            <a:r>
              <a:rPr lang="en-US" dirty="0">
                <a:latin typeface="Times New Roman" panose="02020603050405020304" pitchFamily="18" charset="0"/>
                <a:cs typeface="Times New Roman" panose="02020603050405020304" pitchFamily="18" charset="0"/>
              </a:rPr>
              <a:t> Automatic confirmation of order receipt to both parties.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Order Tracking:</a:t>
            </a:r>
            <a:r>
              <a:rPr lang="en-US" dirty="0">
                <a:latin typeface="Times New Roman" panose="02020603050405020304" pitchFamily="18" charset="0"/>
                <a:cs typeface="Times New Roman" panose="02020603050405020304" pitchFamily="18" charset="0"/>
              </a:rPr>
              <a:t> Real-time tracking of order status and delivery progress.</a:t>
            </a:r>
          </a:p>
          <a:p>
            <a:pPr algn="just">
              <a:lnSpc>
                <a:spcPct val="150000"/>
              </a:lnSpc>
            </a:pPr>
            <a:r>
              <a:rPr lang="en-US" dirty="0">
                <a:latin typeface="Times New Roman" panose="02020603050405020304" pitchFamily="18" charset="0"/>
                <a:cs typeface="Times New Roman" panose="02020603050405020304" pitchFamily="18" charset="0"/>
              </a:rPr>
              <a:t>**b. </a:t>
            </a:r>
            <a:r>
              <a:rPr lang="en-US" b="1" dirty="0">
                <a:latin typeface="Times New Roman" panose="02020603050405020304" pitchFamily="18" charset="0"/>
                <a:cs typeface="Times New Roman" panose="02020603050405020304" pitchFamily="18" charset="0"/>
              </a:rPr>
              <a:t>Order History:</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Order Records:</a:t>
            </a:r>
            <a:r>
              <a:rPr lang="en-US" dirty="0">
                <a:latin typeface="Times New Roman" panose="02020603050405020304" pitchFamily="18" charset="0"/>
                <a:cs typeface="Times New Roman" panose="02020603050405020304" pitchFamily="18" charset="0"/>
              </a:rPr>
              <a:t> Maintain historical records of all transactions for both farmers and buyers.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Invoice Generation:</a:t>
            </a:r>
            <a:r>
              <a:rPr lang="en-US" dirty="0">
                <a:latin typeface="Times New Roman" panose="02020603050405020304" pitchFamily="18" charset="0"/>
                <a:cs typeface="Times New Roman" panose="02020603050405020304" pitchFamily="18" charset="0"/>
              </a:rPr>
              <a:t> Generate and manage invoices for completed orders.</a:t>
            </a:r>
          </a:p>
          <a:p>
            <a:endParaRPr lang="en-IN" dirty="0"/>
          </a:p>
        </p:txBody>
      </p:sp>
    </p:spTree>
    <p:extLst>
      <p:ext uri="{BB962C8B-B14F-4D97-AF65-F5344CB8AC3E}">
        <p14:creationId xmlns:p14="http://schemas.microsoft.com/office/powerpoint/2010/main" val="1464275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6E4748E-A937-0219-BC31-F475A5728059}"/>
              </a:ext>
            </a:extLst>
          </p:cNvPr>
          <p:cNvSpPr>
            <a:spLocks noGrp="1"/>
          </p:cNvSpPr>
          <p:nvPr>
            <p:ph type="title"/>
          </p:nvPr>
        </p:nvSpPr>
        <p:spPr>
          <a:xfrm>
            <a:off x="105834" y="156238"/>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xmlns="" id="{90E46169-0283-7571-C954-DD8067892580}"/>
              </a:ext>
            </a:extLst>
          </p:cNvPr>
          <p:cNvSpPr>
            <a:spLocks noGrp="1"/>
          </p:cNvSpPr>
          <p:nvPr>
            <p:ph idx="1"/>
          </p:nvPr>
        </p:nvSpPr>
        <p:spPr>
          <a:xfrm>
            <a:off x="552643" y="1111108"/>
            <a:ext cx="8596668" cy="4427247"/>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7192514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2EB4F0-825A-8AA6-CDC6-C42D87C7FA43}"/>
              </a:ext>
            </a:extLst>
          </p:cNvPr>
          <p:cNvSpPr>
            <a:spLocks noGrp="1"/>
          </p:cNvSpPr>
          <p:nvPr>
            <p:ph type="title"/>
          </p:nvPr>
        </p:nvSpPr>
        <p:spPr>
          <a:xfrm>
            <a:off x="178570" y="15623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xmlns="" id="{0C9BD206-466A-92EE-5F21-A2DDAA4F28CD}"/>
              </a:ext>
            </a:extLst>
          </p:cNvPr>
          <p:cNvSpPr>
            <a:spLocks noGrp="1"/>
          </p:cNvSpPr>
          <p:nvPr>
            <p:ph idx="1"/>
          </p:nvPr>
        </p:nvSpPr>
        <p:spPr>
          <a:xfrm>
            <a:off x="552642" y="1173453"/>
            <a:ext cx="8861521" cy="5248129"/>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p>
        </p:txBody>
      </p:sp>
    </p:spTree>
    <p:extLst>
      <p:ext uri="{BB962C8B-B14F-4D97-AF65-F5344CB8AC3E}">
        <p14:creationId xmlns:p14="http://schemas.microsoft.com/office/powerpoint/2010/main" val="772091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9CBF5F-2B4B-24D0-95D3-1C4F34EAB981}"/>
              </a:ext>
            </a:extLst>
          </p:cNvPr>
          <p:cNvSpPr>
            <a:spLocks noGrp="1"/>
          </p:cNvSpPr>
          <p:nvPr>
            <p:ph type="title"/>
          </p:nvPr>
        </p:nvSpPr>
        <p:spPr>
          <a:xfrm>
            <a:off x="85052"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xmlns="" id="{C71A0ABE-3092-1B5F-BE02-6FF0AB34DB54}"/>
              </a:ext>
            </a:extLst>
          </p:cNvPr>
          <p:cNvSpPr>
            <a:spLocks noGrp="1"/>
          </p:cNvSpPr>
          <p:nvPr>
            <p:ph idx="1"/>
          </p:nvPr>
        </p:nvSpPr>
        <p:spPr>
          <a:xfrm>
            <a:off x="563034" y="1079934"/>
            <a:ext cx="8596668" cy="4406466"/>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2303893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0DC580-4393-E69A-5E2D-CA1BCDBFFB7F}"/>
              </a:ext>
            </a:extLst>
          </p:cNvPr>
          <p:cNvSpPr>
            <a:spLocks noGrp="1"/>
          </p:cNvSpPr>
          <p:nvPr>
            <p:ph type="title"/>
          </p:nvPr>
        </p:nvSpPr>
        <p:spPr>
          <a:xfrm>
            <a:off x="168180"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xmlns="" id="{DE8A0AB4-98AE-E860-1661-41828A27F9BE}"/>
              </a:ext>
            </a:extLst>
          </p:cNvPr>
          <p:cNvSpPr>
            <a:spLocks noGrp="1"/>
          </p:cNvSpPr>
          <p:nvPr>
            <p:ph idx="1"/>
          </p:nvPr>
        </p:nvSpPr>
        <p:spPr>
          <a:xfrm>
            <a:off x="529936" y="1246189"/>
            <a:ext cx="8868757" cy="4863666"/>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959023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037C47-6FB6-E03B-41EB-447C39625ED8}"/>
              </a:ext>
            </a:extLst>
          </p:cNvPr>
          <p:cNvSpPr>
            <a:spLocks noGrp="1"/>
          </p:cNvSpPr>
          <p:nvPr>
            <p:ph type="title"/>
          </p:nvPr>
        </p:nvSpPr>
        <p:spPr>
          <a:xfrm>
            <a:off x="386389" y="391390"/>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5A809653-C8AC-B6B0-617E-715D19EECA95}"/>
              </a:ext>
            </a:extLst>
          </p:cNvPr>
          <p:cNvSpPr>
            <a:spLocks noGrp="1"/>
          </p:cNvSpPr>
          <p:nvPr>
            <p:ph idx="1"/>
          </p:nvPr>
        </p:nvSpPr>
        <p:spPr>
          <a:xfrm>
            <a:off x="1342352" y="1488613"/>
            <a:ext cx="8596668" cy="3880773"/>
          </a:xfrm>
        </p:spPr>
        <p:txBody>
          <a:bodyPr/>
          <a:lstStyle/>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598510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DEF6D71-C3AC-5598-9F4A-E4FAA20606CE}"/>
              </a:ext>
            </a:extLst>
          </p:cNvPr>
          <p:cNvSpPr>
            <a:spLocks noGrp="1"/>
          </p:cNvSpPr>
          <p:nvPr>
            <p:ph type="title"/>
          </p:nvPr>
        </p:nvSpPr>
        <p:spPr>
          <a:xfrm>
            <a:off x="303261" y="297873"/>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CB481BD3-4475-AB7A-491A-9F569A75AC9B}"/>
              </a:ext>
            </a:extLst>
          </p:cNvPr>
          <p:cNvSpPr>
            <a:spLocks noGrp="1"/>
          </p:cNvSpPr>
          <p:nvPr>
            <p:ph idx="1"/>
          </p:nvPr>
        </p:nvSpPr>
        <p:spPr>
          <a:xfrm>
            <a:off x="1217661" y="1266971"/>
            <a:ext cx="8596668" cy="3880773"/>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30575697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0AE9D0-5CC6-DECF-7861-32A3B73008F7}"/>
              </a:ext>
            </a:extLst>
          </p:cNvPr>
          <p:cNvSpPr>
            <a:spLocks noGrp="1"/>
          </p:cNvSpPr>
          <p:nvPr>
            <p:ph type="title"/>
          </p:nvPr>
        </p:nvSpPr>
        <p:spPr>
          <a:xfrm>
            <a:off x="126615" y="15623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4C0C385C-673F-D102-3D3C-4BB683AE9934}"/>
              </a:ext>
            </a:extLst>
          </p:cNvPr>
          <p:cNvSpPr>
            <a:spLocks noGrp="1"/>
          </p:cNvSpPr>
          <p:nvPr>
            <p:ph idx="1"/>
          </p:nvPr>
        </p:nvSpPr>
        <p:spPr>
          <a:xfrm>
            <a:off x="446809" y="1142654"/>
            <a:ext cx="9102436" cy="5715346"/>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The developed web-based application information system demonstrated that it is capable of meeting the diverse needs of small farmers, researchers and policy-makers. This web-based information system is very helpful to personnel associated with farming systems research. </a:t>
            </a:r>
          </a:p>
          <a:p>
            <a:pPr algn="just">
              <a:lnSpc>
                <a:spcPct val="150000"/>
              </a:lnSpc>
            </a:pPr>
            <a:r>
              <a:rPr lang="en-US" dirty="0">
                <a:latin typeface="Times New Roman" panose="02020603050405020304" pitchFamily="18" charset="0"/>
                <a:cs typeface="Times New Roman" panose="02020603050405020304" pitchFamily="18" charset="0"/>
              </a:rPr>
              <a:t>This information system can be accessed in a user-friendly way and query data, which can be used as a decision support for planning different aspects of farming systems such as irrigation system, disease fighting, fertilization recommendation etc. </a:t>
            </a:r>
          </a:p>
          <a:p>
            <a:pPr algn="just">
              <a:lnSpc>
                <a:spcPct val="150000"/>
              </a:lnSpc>
            </a:pPr>
            <a:r>
              <a:rPr lang="en-US" dirty="0">
                <a:latin typeface="Times New Roman" panose="02020603050405020304" pitchFamily="18" charset="0"/>
                <a:cs typeface="Times New Roman" panose="02020603050405020304" pitchFamily="18" charset="0"/>
              </a:rPr>
              <a:t>Therefore, the system presented here could also be applied to other agriculture </a:t>
            </a:r>
            <a:r>
              <a:rPr lang="en-US" dirty="0" err="1">
                <a:latin typeface="Times New Roman" panose="02020603050405020304" pitchFamily="18" charset="0"/>
                <a:cs typeface="Times New Roman" panose="02020603050405020304" pitchFamily="18" charset="0"/>
              </a:rPr>
              <a:t>organisations</a:t>
            </a:r>
            <a:r>
              <a:rPr lang="en-US" dirty="0">
                <a:latin typeface="Times New Roman" panose="02020603050405020304" pitchFamily="18" charset="0"/>
                <a:cs typeface="Times New Roman" panose="02020603050405020304" pitchFamily="18" charset="0"/>
              </a:rPr>
              <a:t> in order to manage the information for the benefit of small holding farmers. Govt. agencies can also become beneficiaries through this web application while formulating policies to different farming systems in India.</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7677886"/>
      </p:ext>
    </p:extLst>
  </p:cSld>
  <p:clrMapOvr>
    <a:masterClrMapping/>
  </p:clrMapOvr>
</p:sld>
</file>

<file path=ppt/theme/theme1.xml><?xml version="1.0" encoding="utf-8"?>
<a:theme xmlns:a="http://schemas.openxmlformats.org/drawingml/2006/main" name="Facet">
  <a:themeElements>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70</TotalTime>
  <Words>2233</Words>
  <Application>Microsoft Office PowerPoint</Application>
  <PresentationFormat>Custom</PresentationFormat>
  <Paragraphs>138</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Facet</vt:lpstr>
      <vt:lpstr>DESIGN AND IMPLEMENTATION OF A WEB-BASED SYSTEM THAT WILL LINK FARMERS TO BUYERS </vt:lpstr>
      <vt:lpstr>Abstract</vt:lpstr>
      <vt:lpstr>Objective</vt:lpstr>
      <vt:lpstr>Existing System</vt:lpstr>
      <vt:lpstr>Disadvantage</vt:lpstr>
      <vt:lpstr>PowerPoint Presentation</vt:lpstr>
      <vt:lpstr>PowerPoint Presentation</vt:lpstr>
      <vt:lpstr>PROPOSED SYSTEM :</vt:lpstr>
      <vt:lpstr>Advantage</vt:lpstr>
      <vt:lpstr>PowerPoint Presentation</vt:lpstr>
      <vt:lpstr>PowerPoint Presentation</vt:lpstr>
      <vt:lpstr>Introduction</vt:lpstr>
      <vt:lpstr>PowerPoint Presentation</vt:lpstr>
      <vt:lpstr>MODULES</vt:lpstr>
      <vt:lpstr>  User Management Module </vt:lpstr>
      <vt:lpstr>Communication Module  </vt:lpstr>
      <vt:lpstr>Product Management Module </vt:lpstr>
      <vt:lpstr>Order Management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 AND IMPLEMENTATION OF A WEB-BASED SYSTEM THAT WILL LINK FARMERS TO BUYERS </dc:title>
  <dc:creator>vishalrameshv13@gmail.com</dc:creator>
  <cp:lastModifiedBy>USER</cp:lastModifiedBy>
  <cp:revision>2</cp:revision>
  <dcterms:created xsi:type="dcterms:W3CDTF">2024-08-17T15:41:52Z</dcterms:created>
  <dcterms:modified xsi:type="dcterms:W3CDTF">2024-09-02T08:24:06Z</dcterms:modified>
</cp:coreProperties>
</file>