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7" r:id="rId3"/>
    <p:sldId id="258" r:id="rId4"/>
    <p:sldId id="259" r:id="rId5"/>
    <p:sldId id="260" r:id="rId6"/>
    <p:sldId id="261" r:id="rId7"/>
    <p:sldId id="263" r:id="rId8"/>
    <p:sldId id="264" r:id="rId9"/>
    <p:sldId id="265" r:id="rId10"/>
    <p:sldId id="262"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2187614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2130267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197623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DA624D-A3DB-4DB2-AD77-6D5ABF0376E2}"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2700471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DA624D-A3DB-4DB2-AD77-6D5ABF0376E2}" type="datetimeFigureOut">
              <a:rPr lang="en-IN" smtClean="0"/>
              <a:t>18-08-2024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985531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307481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30640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404066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DA624D-A3DB-4DB2-AD77-6D5ABF0376E2}"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2890326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DA624D-A3DB-4DB2-AD77-6D5ABF0376E2}"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242563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286216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29832300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333953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281580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4033008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19000802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DA624D-A3DB-4DB2-AD77-6D5ABF0376E2}"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3AB5F35-F8E9-437C-B792-923BE8782570}" type="slidenum">
              <a:rPr lang="en-IN" smtClean="0"/>
              <a:t>‹#›</a:t>
            </a:fld>
            <a:endParaRPr lang="en-IN"/>
          </a:p>
        </p:txBody>
      </p:sp>
    </p:spTree>
    <p:extLst>
      <p:ext uri="{BB962C8B-B14F-4D97-AF65-F5344CB8AC3E}">
        <p14:creationId xmlns:p14="http://schemas.microsoft.com/office/powerpoint/2010/main" val="815312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6DA624D-A3DB-4DB2-AD77-6D5ABF0376E2}" type="datetimeFigureOut">
              <a:rPr lang="en-IN" smtClean="0"/>
              <a:t>18-08-2024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3AB5F35-F8E9-437C-B792-923BE8782570}" type="slidenum">
              <a:rPr lang="en-IN" smtClean="0"/>
              <a:t>‹#›</a:t>
            </a:fld>
            <a:endParaRPr lang="en-IN"/>
          </a:p>
        </p:txBody>
      </p:sp>
    </p:spTree>
    <p:extLst>
      <p:ext uri="{BB962C8B-B14F-4D97-AF65-F5344CB8AC3E}">
        <p14:creationId xmlns:p14="http://schemas.microsoft.com/office/powerpoint/2010/main" val="817673643"/>
      </p:ext>
    </p:extLst>
  </p:cSld>
  <p:clrMap bg1="dk1" tx1="lt1" bg2="dk2"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4EBB970-8268-CF0F-920A-CADF15994C1E}"/>
              </a:ext>
            </a:extLst>
          </p:cNvPr>
          <p:cNvSpPr txBox="1"/>
          <p:nvPr/>
        </p:nvSpPr>
        <p:spPr>
          <a:xfrm>
            <a:off x="2309379" y="2518834"/>
            <a:ext cx="6094268" cy="1563377"/>
          </a:xfrm>
          <a:prstGeom prst="rect">
            <a:avLst/>
          </a:prstGeom>
          <a:noFill/>
        </p:spPr>
        <p:txBody>
          <a:bodyPr wrap="square">
            <a:spAutoFit/>
          </a:bodyPr>
          <a:lstStyle/>
          <a:p>
            <a:pPr lvl="0">
              <a:lnSpc>
                <a:spcPct val="150000"/>
              </a:lnSpc>
              <a:spcAft>
                <a:spcPts val="800"/>
              </a:spcAft>
            </a:pPr>
            <a:r>
              <a:rPr lang="en-IN" sz="2200" kern="100" dirty="0">
                <a:effectLst/>
                <a:latin typeface="Calibri" panose="020F0502020204030204" pitchFamily="34" charset="0"/>
                <a:ea typeface="Calibri" panose="020F0502020204030204" pitchFamily="34" charset="0"/>
                <a:cs typeface="Times New Roman" panose="02020603050405020304" pitchFamily="18" charset="0"/>
              </a:rPr>
              <a:t>DESIGN AND IMPLEMENTATION OF A WEB-BASED SYSTEM FOR DISTANCE-LEARNING (CASE STUDY OF NOUN UNIVERSITY)</a:t>
            </a:r>
          </a:p>
        </p:txBody>
      </p:sp>
    </p:spTree>
    <p:extLst>
      <p:ext uri="{BB962C8B-B14F-4D97-AF65-F5344CB8AC3E}">
        <p14:creationId xmlns:p14="http://schemas.microsoft.com/office/powerpoint/2010/main" val="1776997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D3EFA-5B20-271E-66D8-E2518BCDAF87}"/>
              </a:ext>
            </a:extLst>
          </p:cNvPr>
          <p:cNvSpPr>
            <a:spLocks noGrp="1"/>
          </p:cNvSpPr>
          <p:nvPr>
            <p:ph type="title"/>
          </p:nvPr>
        </p:nvSpPr>
        <p:spPr>
          <a:xfrm>
            <a:off x="95393" y="130600"/>
            <a:ext cx="9404723" cy="140053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160F7466-3A89-FB7B-508C-B4E4F8AEE875}"/>
              </a:ext>
            </a:extLst>
          </p:cNvPr>
          <p:cNvSpPr>
            <a:spLocks noGrp="1"/>
          </p:cNvSpPr>
          <p:nvPr>
            <p:ph idx="1"/>
          </p:nvPr>
        </p:nvSpPr>
        <p:spPr>
          <a:xfrm>
            <a:off x="613065" y="1102864"/>
            <a:ext cx="9829800" cy="5755136"/>
          </a:xfrm>
        </p:spPr>
        <p:txBody>
          <a:bodyPr>
            <a:normAutofit/>
          </a:bodyPr>
          <a:lstStyle/>
          <a:p>
            <a:pPr algn="just">
              <a:lnSpc>
                <a:spcPct val="150000"/>
              </a:lnSpc>
            </a:pPr>
            <a:r>
              <a:rPr lang="en-US" sz="1800" i="1" dirty="0">
                <a:latin typeface="Times New Roman" panose="02020603050405020304" pitchFamily="18" charset="0"/>
                <a:cs typeface="Times New Roman" panose="02020603050405020304" pitchFamily="18" charset="0"/>
              </a:rPr>
              <a:t>this project is to design a Web-based distance learning system, where instructors and students can participate fully in distance learning activities while geographically separated from each other.</a:t>
            </a:r>
          </a:p>
          <a:p>
            <a:pPr algn="just">
              <a:lnSpc>
                <a:spcPct val="150000"/>
              </a:lnSpc>
            </a:pPr>
            <a:r>
              <a:rPr lang="en-US" sz="1800" i="1" dirty="0">
                <a:latin typeface="Times New Roman" panose="02020603050405020304" pitchFamily="18" charset="0"/>
                <a:cs typeface="Times New Roman" panose="02020603050405020304" pitchFamily="18" charset="0"/>
              </a:rPr>
              <a:t> This project is aimed to design and implement a distance learning system and use internet as the delivery mode.  This report discusses in detail background research on distance education and different modes of delivery technologies used. </a:t>
            </a:r>
          </a:p>
          <a:p>
            <a:pPr algn="just">
              <a:lnSpc>
                <a:spcPct val="150000"/>
              </a:lnSpc>
            </a:pPr>
            <a:r>
              <a:rPr lang="en-US" sz="1800" i="1" dirty="0">
                <a:latin typeface="Times New Roman" panose="02020603050405020304" pitchFamily="18" charset="0"/>
                <a:cs typeface="Times New Roman" panose="02020603050405020304" pitchFamily="18" charset="0"/>
              </a:rPr>
              <a:t>It also discusses advantages and disadvantages of distance learning. It also gives tips for successful distance learning and who should opt distance learning, as it is not suited for everyone.</a:t>
            </a:r>
          </a:p>
          <a:p>
            <a:pPr algn="just">
              <a:lnSpc>
                <a:spcPct val="150000"/>
              </a:lnSpc>
            </a:pPr>
            <a:r>
              <a:rPr lang="en-US" sz="1800" i="1" dirty="0">
                <a:latin typeface="Times New Roman" panose="02020603050405020304" pitchFamily="18" charset="0"/>
                <a:cs typeface="Times New Roman" panose="02020603050405020304" pitchFamily="18" charset="0"/>
              </a:rPr>
              <a:t> This project presents the design and implementation of this new and inexpensive distance learning system. It was developed using HTML, CSS and PHP. It handles three different kinds of users: student, instructor and admin</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5698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A4656-048B-B0A2-196F-153C41308EE6}"/>
              </a:ext>
            </a:extLst>
          </p:cNvPr>
          <p:cNvSpPr>
            <a:spLocks noGrp="1"/>
          </p:cNvSpPr>
          <p:nvPr>
            <p:ph type="title"/>
          </p:nvPr>
        </p:nvSpPr>
        <p:spPr>
          <a:xfrm>
            <a:off x="95393" y="60107"/>
            <a:ext cx="9404723" cy="140053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8B89EBAF-1EE8-DD9F-2D39-41DACB1114D0}"/>
              </a:ext>
            </a:extLst>
          </p:cNvPr>
          <p:cNvSpPr>
            <a:spLocks noGrp="1"/>
          </p:cNvSpPr>
          <p:nvPr>
            <p:ph idx="1"/>
          </p:nvPr>
        </p:nvSpPr>
        <p:spPr>
          <a:xfrm>
            <a:off x="457200" y="1013828"/>
            <a:ext cx="9621982" cy="5397363"/>
          </a:xfrm>
        </p:spPr>
        <p:txBody>
          <a:bodyPr>
            <a:normAutofit/>
          </a:bodyPr>
          <a:lstStyle/>
          <a:p>
            <a:pPr algn="just">
              <a:lnSpc>
                <a:spcPct val="150000"/>
              </a:lnSpc>
            </a:pPr>
            <a:r>
              <a:rPr lang="en-IN" dirty="0">
                <a:latin typeface="Times New Roman" panose="02020603050405020304" pitchFamily="18" charset="0"/>
                <a:cs typeface="Times New Roman" panose="02020603050405020304" pitchFamily="18" charset="0"/>
              </a:rPr>
              <a:t>The aim   of the study is to develop a web based system for distance learning using NOUN university as a case study. In achieving this aim, the following specific objectives were laid out as follow to design an application that will:</a:t>
            </a:r>
          </a:p>
          <a:p>
            <a:pPr marL="457200" indent="-457200"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Provide course material on the time and with different media types(</a:t>
            </a:r>
            <a:r>
              <a:rPr lang="en-IN" dirty="0" err="1">
                <a:latin typeface="Times New Roman" panose="02020603050405020304" pitchFamily="18" charset="0"/>
                <a:cs typeface="Times New Roman" panose="02020603050405020304" pitchFamily="18" charset="0"/>
              </a:rPr>
              <a:t>audio,text</a:t>
            </a:r>
            <a:r>
              <a:rPr lang="en-IN" dirty="0">
                <a:latin typeface="Times New Roman" panose="02020603050405020304" pitchFamily="18" charset="0"/>
                <a:cs typeface="Times New Roman" panose="02020603050405020304" pitchFamily="18" charset="0"/>
              </a:rPr>
              <a:t> and video).</a:t>
            </a:r>
          </a:p>
          <a:p>
            <a:pPr marL="457200" indent="-457200"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Provide chat room, online exams, upcoming events and grade report.</a:t>
            </a:r>
          </a:p>
          <a:p>
            <a:pPr marL="457200" indent="-457200"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Provide students easier way to acquire any of the noun certificate without in the institute or with less difficulty.</a:t>
            </a:r>
          </a:p>
          <a:p>
            <a:pPr marL="457200" indent="-457200" algn="just">
              <a:lnSpc>
                <a:spcPct val="150000"/>
              </a:lnSpc>
              <a:buFont typeface="+mj-lt"/>
              <a:buAutoNum type="arabicPeriod"/>
            </a:pPr>
            <a:r>
              <a:rPr lang="en-IN" dirty="0" err="1">
                <a:latin typeface="Times New Roman" panose="02020603050405020304" pitchFamily="18" charset="0"/>
                <a:cs typeface="Times New Roman" panose="02020603050405020304" pitchFamily="18" charset="0"/>
              </a:rPr>
              <a:t>Oroffer</a:t>
            </a:r>
            <a:r>
              <a:rPr lang="en-IN" dirty="0">
                <a:latin typeface="Times New Roman" panose="02020603050405020304" pitchFamily="18" charset="0"/>
                <a:cs typeface="Times New Roman" panose="02020603050405020304" pitchFamily="18" charset="0"/>
              </a:rPr>
              <a:t> solution to students whom because of nearness to </a:t>
            </a:r>
            <a:r>
              <a:rPr lang="en-IN" dirty="0" err="1">
                <a:latin typeface="Times New Roman" panose="02020603050405020304" pitchFamily="18" charset="0"/>
                <a:cs typeface="Times New Roman" panose="02020603050405020304" pitchFamily="18" charset="0"/>
              </a:rPr>
              <a:t>insititute</a:t>
            </a:r>
            <a:r>
              <a:rPr lang="en-IN" dirty="0">
                <a:latin typeface="Times New Roman" panose="02020603050405020304" pitchFamily="18" charset="0"/>
                <a:cs typeface="Times New Roman" panose="02020603050405020304" pitchFamily="18" charset="0"/>
              </a:rPr>
              <a:t> and are unable to </a:t>
            </a:r>
            <a:r>
              <a:rPr lang="en-IN" dirty="0" err="1">
                <a:latin typeface="Times New Roman" panose="02020603050405020304" pitchFamily="18" charset="0"/>
                <a:cs typeface="Times New Roman" panose="02020603050405020304" pitchFamily="18" charset="0"/>
              </a:rPr>
              <a:t>acqire</a:t>
            </a:r>
            <a:r>
              <a:rPr lang="en-IN" dirty="0">
                <a:latin typeface="Times New Roman" panose="02020603050405020304" pitchFamily="18" charset="0"/>
                <a:cs typeface="Times New Roman" panose="02020603050405020304" pitchFamily="18" charset="0"/>
              </a:rPr>
              <a:t> knowledge that they need.          </a:t>
            </a:r>
          </a:p>
        </p:txBody>
      </p:sp>
    </p:spTree>
    <p:extLst>
      <p:ext uri="{BB962C8B-B14F-4D97-AF65-F5344CB8AC3E}">
        <p14:creationId xmlns:p14="http://schemas.microsoft.com/office/powerpoint/2010/main" val="1812585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BFB24-69D6-2003-2D6D-DEE40D472E8C}"/>
              </a:ext>
            </a:extLst>
          </p:cNvPr>
          <p:cNvSpPr>
            <a:spLocks noGrp="1"/>
          </p:cNvSpPr>
          <p:nvPr>
            <p:ph type="title"/>
          </p:nvPr>
        </p:nvSpPr>
        <p:spPr>
          <a:xfrm>
            <a:off x="74611" y="120209"/>
            <a:ext cx="9404723" cy="140053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20D067CC-3CA3-E3E6-244B-473BA8585C4C}"/>
              </a:ext>
            </a:extLst>
          </p:cNvPr>
          <p:cNvSpPr>
            <a:spLocks noGrp="1"/>
          </p:cNvSpPr>
          <p:nvPr>
            <p:ph idx="1"/>
          </p:nvPr>
        </p:nvSpPr>
        <p:spPr>
          <a:xfrm>
            <a:off x="415637" y="1107346"/>
            <a:ext cx="10972800" cy="5526536"/>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A distance learning framework carries education nearer to the individuals and evacuates the pressure and imperatives, which characterize the conventional classroom learning system. The hallmarks of distance learning are the separation of teacher and learner in space and/or time, the control of learning by the student rather than the distant instructor, and non-adjacent communication between student and teacher, mediated by print or other forms of technology.</a:t>
            </a:r>
          </a:p>
          <a:p>
            <a:pPr algn="just">
              <a:lnSpc>
                <a:spcPct val="150000"/>
              </a:lnSpc>
            </a:pPr>
            <a:r>
              <a:rPr lang="en-US" sz="1800" dirty="0">
                <a:latin typeface="Times New Roman" panose="02020603050405020304" pitchFamily="18" charset="0"/>
                <a:cs typeface="Times New Roman" panose="02020603050405020304" pitchFamily="18" charset="0"/>
              </a:rPr>
              <a:t> At its most essential level, distance education is a procedure where number of teachings is conducted by remotely located lecturers. Two categories of distance learning systems exist; namely On-line and Off-line distance learning. </a:t>
            </a:r>
          </a:p>
          <a:p>
            <a:pPr algn="just">
              <a:lnSpc>
                <a:spcPct val="150000"/>
              </a:lnSpc>
            </a:pPr>
            <a:r>
              <a:rPr lang="en-US" sz="1800" dirty="0">
                <a:latin typeface="Times New Roman" panose="02020603050405020304" pitchFamily="18" charset="0"/>
                <a:cs typeface="Times New Roman" panose="02020603050405020304" pitchFamily="18" charset="0"/>
              </a:rPr>
              <a:t>On-line distance learning, also known as virtual classroom is a type of learning system in which students work on their own at home or at the office and communicate with personnel and different studies by means of email, electronic discussions, videoconferencing and different types of PC based correspondence..</a:t>
            </a:r>
          </a:p>
          <a:p>
            <a:pPr algn="just">
              <a:lnSpc>
                <a:spcPct val="150000"/>
              </a:lnSpc>
            </a:pPr>
            <a:r>
              <a:rPr lang="en-US" sz="1800" dirty="0">
                <a:latin typeface="Times New Roman" panose="02020603050405020304" pitchFamily="18" charset="0"/>
                <a:cs typeface="Times New Roman" panose="02020603050405020304" pitchFamily="18" charset="0"/>
              </a:rPr>
              <a:t> Off-line distance learning on its own is a multi-campus system where a University or Polytechnic establishes many campuses and each of these campuses may be centrally controlled or decentralized.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2651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680D4-8A8F-9813-D43B-7CF576935197}"/>
              </a:ext>
            </a:extLst>
          </p:cNvPr>
          <p:cNvSpPr>
            <a:spLocks noGrp="1"/>
          </p:cNvSpPr>
          <p:nvPr>
            <p:ph type="title"/>
          </p:nvPr>
        </p:nvSpPr>
        <p:spPr>
          <a:xfrm>
            <a:off x="116175" y="151381"/>
            <a:ext cx="9404723" cy="140053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D6DC4E9A-39D3-3C46-8616-CE25A64F9D67}"/>
              </a:ext>
            </a:extLst>
          </p:cNvPr>
          <p:cNvSpPr>
            <a:spLocks noGrp="1"/>
          </p:cNvSpPr>
          <p:nvPr>
            <p:ph idx="1"/>
          </p:nvPr>
        </p:nvSpPr>
        <p:spPr>
          <a:xfrm>
            <a:off x="436418" y="1200863"/>
            <a:ext cx="10474037" cy="5272673"/>
          </a:xfrm>
        </p:spPr>
        <p:txBody>
          <a:bodyPr>
            <a:normAutofit lnSpcReduction="10000"/>
          </a:bodyPr>
          <a:lstStyle/>
          <a:p>
            <a:pPr algn="just">
              <a:lnSpc>
                <a:spcPct val="150000"/>
              </a:lnSpc>
            </a:pPr>
            <a:r>
              <a:rPr lang="en-US" sz="1900" b="1" dirty="0">
                <a:latin typeface="Times New Roman" panose="02020603050405020304" pitchFamily="18" charset="0"/>
                <a:cs typeface="Times New Roman" panose="02020603050405020304" pitchFamily="18" charset="0"/>
              </a:rPr>
              <a:t>Accessibility</a:t>
            </a:r>
          </a:p>
          <a:p>
            <a:pPr algn="just">
              <a:lnSpc>
                <a:spcPct val="15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Global Reach:</a:t>
            </a:r>
            <a:r>
              <a:rPr lang="en-US" sz="1900" dirty="0">
                <a:latin typeface="Times New Roman" panose="02020603050405020304" pitchFamily="18" charset="0"/>
                <a:cs typeface="Times New Roman" panose="02020603050405020304" pitchFamily="18" charset="0"/>
              </a:rPr>
              <a:t> Students from different geographical locations can access the learning materials and participate in courses without the need to travel.</a:t>
            </a:r>
          </a:p>
          <a:p>
            <a:pPr algn="just">
              <a:lnSpc>
                <a:spcPct val="15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Anytime, Anywhere Learning:</a:t>
            </a:r>
            <a:r>
              <a:rPr lang="en-US" sz="1900" dirty="0">
                <a:latin typeface="Times New Roman" panose="02020603050405020304" pitchFamily="18" charset="0"/>
                <a:cs typeface="Times New Roman" panose="02020603050405020304" pitchFamily="18" charset="0"/>
              </a:rPr>
              <a:t> Learners can access course materials and participate in classes from the comfort of their homes or any location with internet access, providing flexibility in their study schedules.</a:t>
            </a:r>
          </a:p>
          <a:p>
            <a:pPr algn="just">
              <a:lnSpc>
                <a:spcPct val="150000"/>
              </a:lnSpc>
            </a:pPr>
            <a:r>
              <a:rPr lang="en-US" sz="1900" b="1" dirty="0">
                <a:latin typeface="Times New Roman" panose="02020603050405020304" pitchFamily="18" charset="0"/>
                <a:cs typeface="Times New Roman" panose="02020603050405020304" pitchFamily="18" charset="0"/>
              </a:rPr>
              <a:t>Cost-Effectiveness</a:t>
            </a:r>
          </a:p>
          <a:p>
            <a:pPr algn="just">
              <a:lnSpc>
                <a:spcPct val="15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Reduced Costs:</a:t>
            </a:r>
            <a:r>
              <a:rPr lang="en-US" sz="1900" dirty="0">
                <a:latin typeface="Times New Roman" panose="02020603050405020304" pitchFamily="18" charset="0"/>
                <a:cs typeface="Times New Roman" panose="02020603050405020304" pitchFamily="18" charset="0"/>
              </a:rPr>
              <a:t> Minimizes costs associated with physical infrastructure, transportation, and printed materials. Students save on travel and accommodation expenses.</a:t>
            </a:r>
          </a:p>
          <a:p>
            <a:pPr algn="just">
              <a:lnSpc>
                <a:spcPct val="15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Scalability:</a:t>
            </a:r>
            <a:r>
              <a:rPr lang="en-US" sz="1900" dirty="0">
                <a:latin typeface="Times New Roman" panose="02020603050405020304" pitchFamily="18" charset="0"/>
                <a:cs typeface="Times New Roman" panose="02020603050405020304" pitchFamily="18" charset="0"/>
              </a:rPr>
              <a:t> The system can handle a large number of students without significant additional costs, making it a cost-effective solution for expanding educational reach.</a:t>
            </a:r>
          </a:p>
          <a:p>
            <a:endParaRPr lang="en-IN" dirty="0"/>
          </a:p>
        </p:txBody>
      </p:sp>
    </p:spTree>
    <p:extLst>
      <p:ext uri="{BB962C8B-B14F-4D97-AF65-F5344CB8AC3E}">
        <p14:creationId xmlns:p14="http://schemas.microsoft.com/office/powerpoint/2010/main" val="1340116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D92B00-D1AF-4DCD-944F-BAABC85D4FB5}"/>
              </a:ext>
            </a:extLst>
          </p:cNvPr>
          <p:cNvSpPr>
            <a:spLocks noGrp="1"/>
          </p:cNvSpPr>
          <p:nvPr>
            <p:ph idx="4294967295"/>
          </p:nvPr>
        </p:nvSpPr>
        <p:spPr>
          <a:xfrm>
            <a:off x="561110" y="470405"/>
            <a:ext cx="9217313" cy="5917190"/>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Improved Learning Experience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Interactive Tools:</a:t>
            </a:r>
            <a:r>
              <a:rPr lang="en-US" sz="1800" dirty="0">
                <a:latin typeface="Times New Roman" panose="02020603050405020304" pitchFamily="18" charset="0"/>
                <a:cs typeface="Times New Roman" panose="02020603050405020304" pitchFamily="18" charset="0"/>
              </a:rPr>
              <a:t> Integration of multimedia content (videos, simulations, quizzes) enhances engagement and understanding.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Feedback:</a:t>
            </a:r>
            <a:r>
              <a:rPr lang="en-US" sz="1800" dirty="0">
                <a:latin typeface="Times New Roman" panose="02020603050405020304" pitchFamily="18" charset="0"/>
                <a:cs typeface="Times New Roman" panose="02020603050405020304" pitchFamily="18" charset="0"/>
              </a:rPr>
              <a:t> Students can receive immediate feedback on assignments and quizzes, allowing for a more dynamic learning experience.</a:t>
            </a:r>
          </a:p>
          <a:p>
            <a:pPr algn="just">
              <a:lnSpc>
                <a:spcPct val="150000"/>
              </a:lnSpc>
            </a:pPr>
            <a:r>
              <a:rPr lang="en-US" sz="1800" b="1" dirty="0">
                <a:latin typeface="Times New Roman" panose="02020603050405020304" pitchFamily="18" charset="0"/>
                <a:cs typeface="Times New Roman" panose="02020603050405020304" pitchFamily="18" charset="0"/>
              </a:rPr>
              <a:t>Efficiency and Convenience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Processes:</a:t>
            </a:r>
            <a:r>
              <a:rPr lang="en-US" sz="1800" dirty="0">
                <a:latin typeface="Times New Roman" panose="02020603050405020304" pitchFamily="18" charset="0"/>
                <a:cs typeface="Times New Roman" panose="02020603050405020304" pitchFamily="18" charset="0"/>
              </a:rPr>
              <a:t> Automates administrative tasks such as enrollment, grading, and tracking of student progress, which streamlines operations and reduces administrative burdens.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Centralized Resources:</a:t>
            </a:r>
            <a:r>
              <a:rPr lang="en-US" sz="1800" dirty="0">
                <a:latin typeface="Times New Roman" panose="02020603050405020304" pitchFamily="18" charset="0"/>
                <a:cs typeface="Times New Roman" panose="02020603050405020304" pitchFamily="18" charset="0"/>
              </a:rPr>
              <a:t> Centralizes learning resources and course materials, making it easier for students to access and for instructors to update.</a:t>
            </a:r>
          </a:p>
          <a:p>
            <a:endParaRPr lang="en-IN" dirty="0"/>
          </a:p>
        </p:txBody>
      </p:sp>
    </p:spTree>
    <p:extLst>
      <p:ext uri="{BB962C8B-B14F-4D97-AF65-F5344CB8AC3E}">
        <p14:creationId xmlns:p14="http://schemas.microsoft.com/office/powerpoint/2010/main" val="3649654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3BAA6-F090-879F-5F31-E43EF9860424}"/>
              </a:ext>
            </a:extLst>
          </p:cNvPr>
          <p:cNvSpPr>
            <a:spLocks noGrp="1"/>
          </p:cNvSpPr>
          <p:nvPr>
            <p:ph type="title"/>
          </p:nvPr>
        </p:nvSpPr>
        <p:spPr>
          <a:xfrm>
            <a:off x="85002" y="-34635"/>
            <a:ext cx="9404723" cy="140053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5DF3F755-B911-E87C-A998-DF1DA1FCC17B}"/>
              </a:ext>
            </a:extLst>
          </p:cNvPr>
          <p:cNvSpPr>
            <a:spLocks noGrp="1"/>
          </p:cNvSpPr>
          <p:nvPr>
            <p:ph idx="1"/>
          </p:nvPr>
        </p:nvSpPr>
        <p:spPr>
          <a:xfrm>
            <a:off x="342900" y="930699"/>
            <a:ext cx="10515599" cy="5709091"/>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web-based distance learning system for NOUN University aims to revolutionize the delivery and management of education by leveraging advanced digital technologies. This system will provide a comprehensive and integrated platform designed to enhance accessibility, flexibility, and engagement for both students and faculty.</a:t>
            </a:r>
          </a:p>
          <a:p>
            <a:pPr algn="just">
              <a:lnSpc>
                <a:spcPct val="150000"/>
              </a:lnSpc>
            </a:pPr>
            <a:r>
              <a:rPr lang="en-US" sz="1800" dirty="0">
                <a:latin typeface="Times New Roman" panose="02020603050405020304" pitchFamily="18" charset="0"/>
                <a:cs typeface="Times New Roman" panose="02020603050405020304" pitchFamily="18" charset="0"/>
              </a:rPr>
              <a:t>At its core, the system will feature a robust User Authentication and Management module to ensure secure and efficient access for students, instructors, and administrative staff. This will be complemented by a dynamic Course Management module that allows instructors to create, organize, and update course materials while facilitating easy student enrollment and course selection.</a:t>
            </a:r>
          </a:p>
          <a:p>
            <a:pPr algn="just">
              <a:lnSpc>
                <a:spcPct val="150000"/>
              </a:lnSpc>
            </a:pPr>
            <a:r>
              <a:rPr lang="en-US" sz="1800" dirty="0">
                <a:latin typeface="Times New Roman" panose="02020603050405020304" pitchFamily="18" charset="0"/>
                <a:cs typeface="Times New Roman" panose="02020603050405020304" pitchFamily="18" charset="0"/>
              </a:rPr>
              <a:t>The Learning Management module will offer diverse content delivery options, including text, video, and interactive elements, while also supporting assignments and assessments with automated grading and feedback mechanisms. To foster interaction and collaboration, the </a:t>
            </a:r>
            <a:r>
              <a:rPr lang="en-US" sz="1800" b="1" dirty="0">
                <a:latin typeface="Times New Roman" panose="02020603050405020304" pitchFamily="18" charset="0"/>
                <a:cs typeface="Times New Roman" panose="02020603050405020304" pitchFamily="18" charset="0"/>
              </a:rPr>
              <a:t>Communication Tools</a:t>
            </a:r>
            <a:r>
              <a:rPr lang="en-US" sz="1800" dirty="0">
                <a:latin typeface="Times New Roman" panose="02020603050405020304" pitchFamily="18" charset="0"/>
                <a:cs typeface="Times New Roman" panose="02020603050405020304" pitchFamily="18" charset="0"/>
              </a:rPr>
              <a:t> module will include features such as messaging systems, announcements, and virtual classrooms, ensuring seamless and real-time communication.</a:t>
            </a:r>
          </a:p>
          <a:p>
            <a:endParaRPr lang="en-IN" dirty="0"/>
          </a:p>
        </p:txBody>
      </p:sp>
    </p:spTree>
    <p:extLst>
      <p:ext uri="{BB962C8B-B14F-4D97-AF65-F5344CB8AC3E}">
        <p14:creationId xmlns:p14="http://schemas.microsoft.com/office/powerpoint/2010/main" val="3829684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722E7-60B6-E727-7C14-B7B247B3BF49}"/>
              </a:ext>
            </a:extLst>
          </p:cNvPr>
          <p:cNvSpPr>
            <a:spLocks noGrp="1"/>
          </p:cNvSpPr>
          <p:nvPr>
            <p:ph type="title"/>
          </p:nvPr>
        </p:nvSpPr>
        <p:spPr>
          <a:xfrm>
            <a:off x="95393" y="78646"/>
            <a:ext cx="9404723" cy="1400530"/>
          </a:xfrm>
        </p:spPr>
        <p:txBody>
          <a:bodyPr/>
          <a:lstStyle/>
          <a:p>
            <a:r>
              <a:rPr lang="en-US" sz="4400" dirty="0"/>
              <a:t>Advantage</a:t>
            </a:r>
            <a:endParaRPr lang="en-IN" dirty="0"/>
          </a:p>
        </p:txBody>
      </p:sp>
      <p:sp>
        <p:nvSpPr>
          <p:cNvPr id="3" name="Content Placeholder 2">
            <a:extLst>
              <a:ext uri="{FF2B5EF4-FFF2-40B4-BE49-F238E27FC236}">
                <a16:creationId xmlns:a16="http://schemas.microsoft.com/office/drawing/2014/main" id="{B78C92D4-6FD0-5D31-4D8F-52FB0E25BCB9}"/>
              </a:ext>
            </a:extLst>
          </p:cNvPr>
          <p:cNvSpPr>
            <a:spLocks noGrp="1"/>
          </p:cNvSpPr>
          <p:nvPr>
            <p:ph idx="1"/>
          </p:nvPr>
        </p:nvSpPr>
        <p:spPr>
          <a:xfrm>
            <a:off x="394855" y="1076172"/>
            <a:ext cx="10868890" cy="541814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Enhanced Accessibility and Flexibility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Global Access:</a:t>
            </a:r>
            <a:r>
              <a:rPr lang="en-US" sz="1800" dirty="0">
                <a:latin typeface="Times New Roman" panose="02020603050405020304" pitchFamily="18" charset="0"/>
                <a:cs typeface="Times New Roman" panose="02020603050405020304" pitchFamily="18" charset="0"/>
              </a:rPr>
              <a:t> Students can participate in courses regardless of their physical location. This is particularly beneficial for students who live in remote areas or are unable to attend traditional on-campus classes.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Flexible Scheduling:</a:t>
            </a:r>
            <a:r>
              <a:rPr lang="en-US" sz="1800" dirty="0">
                <a:latin typeface="Times New Roman" panose="02020603050405020304" pitchFamily="18" charset="0"/>
                <a:cs typeface="Times New Roman" panose="02020603050405020304" pitchFamily="18" charset="0"/>
              </a:rPr>
              <a:t> Learners can access course materials and complete assignments at their own pace, accommodating diverse schedules and time zones.</a:t>
            </a:r>
          </a:p>
          <a:p>
            <a:pPr algn="just">
              <a:lnSpc>
                <a:spcPct val="150000"/>
              </a:lnSpc>
            </a:pPr>
            <a:r>
              <a:rPr lang="en-US" sz="1800" b="1" dirty="0">
                <a:latin typeface="Times New Roman" panose="02020603050405020304" pitchFamily="18" charset="0"/>
                <a:cs typeface="Times New Roman" panose="02020603050405020304" pitchFamily="18" charset="0"/>
              </a:rPr>
              <a:t> Cost Savings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Operational Costs:</a:t>
            </a:r>
            <a:r>
              <a:rPr lang="en-US" sz="1800" dirty="0">
                <a:latin typeface="Times New Roman" panose="02020603050405020304" pitchFamily="18" charset="0"/>
                <a:cs typeface="Times New Roman" panose="02020603050405020304" pitchFamily="18" charset="0"/>
              </a:rPr>
              <a:t> Lower expenses related to physical infrastructure, such as classroom maintenance, utilities, and physical materials. Online systems also reduce the need for printed textbooks and other resources.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Travel and Accommodation Savings:</a:t>
            </a:r>
            <a:r>
              <a:rPr lang="en-US" sz="1800" dirty="0">
                <a:latin typeface="Times New Roman" panose="02020603050405020304" pitchFamily="18" charset="0"/>
                <a:cs typeface="Times New Roman" panose="02020603050405020304" pitchFamily="18" charset="0"/>
              </a:rPr>
              <a:t> Students save on costs associated with commuting or relocating, which is especially advantageous for those who would otherwise need to travel long distances.</a:t>
            </a:r>
          </a:p>
          <a:p>
            <a:endParaRPr lang="en-IN" dirty="0"/>
          </a:p>
        </p:txBody>
      </p:sp>
    </p:spTree>
    <p:extLst>
      <p:ext uri="{BB962C8B-B14F-4D97-AF65-F5344CB8AC3E}">
        <p14:creationId xmlns:p14="http://schemas.microsoft.com/office/powerpoint/2010/main" val="2260570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F665CE-0F42-ADC0-87AF-4FA32C8A7904}"/>
              </a:ext>
            </a:extLst>
          </p:cNvPr>
          <p:cNvSpPr>
            <a:spLocks noGrp="1"/>
          </p:cNvSpPr>
          <p:nvPr>
            <p:ph idx="4294967295"/>
          </p:nvPr>
        </p:nvSpPr>
        <p:spPr>
          <a:xfrm>
            <a:off x="488371" y="569119"/>
            <a:ext cx="9601201" cy="5719762"/>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Scalability and Efficiency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Scalable Enrollment:</a:t>
            </a:r>
            <a:r>
              <a:rPr lang="en-US" sz="1800" dirty="0">
                <a:latin typeface="Times New Roman" panose="02020603050405020304" pitchFamily="18" charset="0"/>
                <a:cs typeface="Times New Roman" panose="02020603050405020304" pitchFamily="18" charset="0"/>
              </a:rPr>
              <a:t> The system can easily accommodate an increasing number of students without the need for proportional increases in physical resources.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Administration:</a:t>
            </a:r>
            <a:r>
              <a:rPr lang="en-US" sz="1800" dirty="0">
                <a:latin typeface="Times New Roman" panose="02020603050405020304" pitchFamily="18" charset="0"/>
                <a:cs typeface="Times New Roman" panose="02020603050405020304" pitchFamily="18" charset="0"/>
              </a:rPr>
              <a:t> Streamlines administrative processes such as registration, grading, and tracking attendance, reducing the workload on administrative staff.</a:t>
            </a:r>
          </a:p>
          <a:p>
            <a:pPr algn="just">
              <a:lnSpc>
                <a:spcPct val="150000"/>
              </a:lnSpc>
            </a:pPr>
            <a:r>
              <a:rPr lang="en-US" sz="1800" b="1" dirty="0">
                <a:latin typeface="Times New Roman" panose="02020603050405020304" pitchFamily="18" charset="0"/>
                <a:cs typeface="Times New Roman" panose="02020603050405020304" pitchFamily="18" charset="0"/>
              </a:rPr>
              <a:t>Improved Learning Experience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Interactive Learning Tools:</a:t>
            </a:r>
            <a:r>
              <a:rPr lang="en-US" sz="1800" dirty="0">
                <a:latin typeface="Times New Roman" panose="02020603050405020304" pitchFamily="18" charset="0"/>
                <a:cs typeface="Times New Roman" panose="02020603050405020304" pitchFamily="18" charset="0"/>
              </a:rPr>
              <a:t> Integration of multimedia elements (videos, animations, simulations) and interactive features (quizzes, discussions) enhances engagement and comprehension.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Feedback:</a:t>
            </a:r>
            <a:r>
              <a:rPr lang="en-US" sz="1800" dirty="0">
                <a:latin typeface="Times New Roman" panose="02020603050405020304" pitchFamily="18" charset="0"/>
                <a:cs typeface="Times New Roman" panose="02020603050405020304" pitchFamily="18" charset="0"/>
              </a:rPr>
              <a:t> Students receive immediate feedback on assignments and quizzes, facilitating a more dynamic learning process and allowing for quick adjustments.</a:t>
            </a:r>
          </a:p>
          <a:p>
            <a:endParaRPr lang="en-IN" dirty="0"/>
          </a:p>
        </p:txBody>
      </p:sp>
    </p:spTree>
    <p:extLst>
      <p:ext uri="{BB962C8B-B14F-4D97-AF65-F5344CB8AC3E}">
        <p14:creationId xmlns:p14="http://schemas.microsoft.com/office/powerpoint/2010/main" val="2314846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BF291-7BAA-55AB-C050-A2C62AFB49EF}"/>
              </a:ext>
            </a:extLst>
          </p:cNvPr>
          <p:cNvSpPr>
            <a:spLocks noGrp="1"/>
          </p:cNvSpPr>
          <p:nvPr>
            <p:ph type="title"/>
          </p:nvPr>
        </p:nvSpPr>
        <p:spPr>
          <a:xfrm>
            <a:off x="116175" y="140991"/>
            <a:ext cx="9404723" cy="140053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F4DBDEE8-A245-A498-B4E9-694C7A95B9C3}"/>
              </a:ext>
            </a:extLst>
          </p:cNvPr>
          <p:cNvSpPr>
            <a:spLocks noGrp="1"/>
          </p:cNvSpPr>
          <p:nvPr>
            <p:ph idx="1"/>
          </p:nvPr>
        </p:nvSpPr>
        <p:spPr>
          <a:xfrm>
            <a:off x="570550" y="1267690"/>
            <a:ext cx="9538854" cy="5174673"/>
          </a:xfrm>
        </p:spPr>
        <p:txBody>
          <a:bodyPr>
            <a:normAutofit/>
          </a:bodyPr>
          <a:lstStyle/>
          <a:p>
            <a:pPr>
              <a:lnSpc>
                <a:spcPct val="150000"/>
              </a:lnSpc>
            </a:pPr>
            <a:r>
              <a:rPr lang="en-US" sz="1800" dirty="0">
                <a:latin typeface="Times New Roman" panose="02020603050405020304" pitchFamily="18" charset="0"/>
                <a:cs typeface="Times New Roman" panose="02020603050405020304" pitchFamily="18" charset="0"/>
              </a:rPr>
              <a:t>Online media are made accessible by a set of interconnected computers through a foundation set forth by the Internet. It is well recognized that the Internet has had a major impact on publishing, research, and commerce [1]. </a:t>
            </a:r>
          </a:p>
          <a:p>
            <a:pPr>
              <a:lnSpc>
                <a:spcPct val="150000"/>
              </a:lnSpc>
            </a:pPr>
            <a:r>
              <a:rPr lang="en-US" sz="1800" dirty="0">
                <a:latin typeface="Times New Roman" panose="02020603050405020304" pitchFamily="18" charset="0"/>
                <a:cs typeface="Times New Roman" panose="02020603050405020304" pitchFamily="18" charset="0"/>
              </a:rPr>
              <a:t>The potential of the Internet for knowledge dispersion will effectively influence nearly all lifestyles and the method in which business is conducted. This trend will continue to become evermore dominant as the new millennium begins. </a:t>
            </a:r>
          </a:p>
          <a:p>
            <a:pPr>
              <a:lnSpc>
                <a:spcPct val="150000"/>
              </a:lnSpc>
            </a:pPr>
            <a:r>
              <a:rPr lang="en-US" sz="1800" dirty="0">
                <a:latin typeface="Times New Roman" panose="02020603050405020304" pitchFamily="18" charset="0"/>
                <a:cs typeface="Times New Roman" panose="02020603050405020304" pitchFamily="18" charset="0"/>
              </a:rPr>
              <a:t>One of the main reasons why the Internet has had such a major impact in the world around us, in addition to the innovation of electronic mail (e-mail), is due to its graphics-based front end: the World Wide Web (WWW) [2]. </a:t>
            </a:r>
          </a:p>
        </p:txBody>
      </p:sp>
    </p:spTree>
    <p:extLst>
      <p:ext uri="{BB962C8B-B14F-4D97-AF65-F5344CB8AC3E}">
        <p14:creationId xmlns:p14="http://schemas.microsoft.com/office/powerpoint/2010/main" val="920656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C23498-6360-A015-1F74-48FEAE5E5BEE}"/>
              </a:ext>
            </a:extLst>
          </p:cNvPr>
          <p:cNvSpPr>
            <a:spLocks noGrp="1"/>
          </p:cNvSpPr>
          <p:nvPr>
            <p:ph idx="4294967295"/>
          </p:nvPr>
        </p:nvSpPr>
        <p:spPr>
          <a:xfrm>
            <a:off x="976745" y="805729"/>
            <a:ext cx="8947150" cy="4195762"/>
          </a:xfrm>
        </p:spPr>
        <p:txBody>
          <a:bodyPr/>
          <a:lstStyle/>
          <a:p>
            <a:pPr>
              <a:lnSpc>
                <a:spcPct val="150000"/>
              </a:lnSpc>
            </a:pPr>
            <a:r>
              <a:rPr lang="en-US" sz="2000" dirty="0">
                <a:latin typeface="Times New Roman" panose="02020603050405020304" pitchFamily="18" charset="0"/>
                <a:cs typeface="Times New Roman" panose="02020603050405020304" pitchFamily="18" charset="0"/>
              </a:rPr>
              <a:t>The World Wide Web (WWW) or Web is a global, interactive, dynamic, and cross-platform graphical hypertext information system running over the Internet [3]. The paper is divided into web application and non web application .</a:t>
            </a:r>
          </a:p>
          <a:p>
            <a:pPr>
              <a:lnSpc>
                <a:spcPct val="150000"/>
              </a:lnSpc>
            </a:pPr>
            <a:r>
              <a:rPr lang="en-US" sz="2000" dirty="0">
                <a:latin typeface="Times New Roman" panose="02020603050405020304" pitchFamily="18" charset="0"/>
                <a:cs typeface="Times New Roman" panose="02020603050405020304" pitchFamily="18" charset="0"/>
              </a:rPr>
              <a:t>A web application represents the proposed site which is designed and implemented for internet access and use. While the non web based application represent the administrator model.</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238104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DEB3D-5E69-00F1-6B4B-0B6B059AD3E5}"/>
              </a:ext>
            </a:extLst>
          </p:cNvPr>
          <p:cNvSpPr>
            <a:spLocks noGrp="1"/>
          </p:cNvSpPr>
          <p:nvPr>
            <p:ph type="title"/>
          </p:nvPr>
        </p:nvSpPr>
        <p:spPr/>
        <p:txBody>
          <a:bodyPr/>
          <a:lstStyle/>
          <a:p>
            <a:r>
              <a:rPr lang="en-IN" dirty="0"/>
              <a:t>MODULES</a:t>
            </a:r>
          </a:p>
        </p:txBody>
      </p:sp>
      <p:sp>
        <p:nvSpPr>
          <p:cNvPr id="3" name="Content Placeholder 2">
            <a:extLst>
              <a:ext uri="{FF2B5EF4-FFF2-40B4-BE49-F238E27FC236}">
                <a16:creationId xmlns:a16="http://schemas.microsoft.com/office/drawing/2014/main" id="{D324FEC0-1BAD-8981-9B10-FE1083B88C5F}"/>
              </a:ext>
            </a:extLst>
          </p:cNvPr>
          <p:cNvSpPr>
            <a:spLocks noGrp="1"/>
          </p:cNvSpPr>
          <p:nvPr>
            <p:ph idx="1"/>
          </p:nvPr>
        </p:nvSpPr>
        <p:spPr/>
        <p:txBody>
          <a:bodyPr/>
          <a:lstStyle/>
          <a:p>
            <a:r>
              <a:rPr lang="en-IN" dirty="0"/>
              <a:t>User Authentication and Management</a:t>
            </a:r>
          </a:p>
          <a:p>
            <a:r>
              <a:rPr lang="en-IN" dirty="0"/>
              <a:t>Course Management</a:t>
            </a:r>
          </a:p>
          <a:p>
            <a:r>
              <a:rPr lang="en-IN" dirty="0"/>
              <a:t>Learning Management</a:t>
            </a:r>
          </a:p>
          <a:p>
            <a:r>
              <a:rPr lang="en-IN" dirty="0"/>
              <a:t>Communication Tools</a:t>
            </a:r>
          </a:p>
        </p:txBody>
      </p:sp>
    </p:spTree>
    <p:extLst>
      <p:ext uri="{BB962C8B-B14F-4D97-AF65-F5344CB8AC3E}">
        <p14:creationId xmlns:p14="http://schemas.microsoft.com/office/powerpoint/2010/main" val="626648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47A5F-8575-5066-DDC7-B9F506D6524C}"/>
              </a:ext>
            </a:extLst>
          </p:cNvPr>
          <p:cNvSpPr>
            <a:spLocks noGrp="1"/>
          </p:cNvSpPr>
          <p:nvPr>
            <p:ph type="title"/>
          </p:nvPr>
        </p:nvSpPr>
        <p:spPr>
          <a:xfrm>
            <a:off x="147348" y="452718"/>
            <a:ext cx="9404723" cy="1400530"/>
          </a:xfrm>
        </p:spPr>
        <p:txBody>
          <a:bodyPr/>
          <a:lstStyle/>
          <a:p>
            <a:r>
              <a:rPr lang="en-IN" sz="3300" dirty="0">
                <a:latin typeface="Times New Roman" panose="02020603050405020304" pitchFamily="18" charset="0"/>
                <a:cs typeface="Times New Roman" panose="02020603050405020304" pitchFamily="18" charset="0"/>
              </a:rPr>
              <a:t>User Authentication and Management</a:t>
            </a:r>
          </a:p>
        </p:txBody>
      </p:sp>
      <p:sp>
        <p:nvSpPr>
          <p:cNvPr id="3" name="Content Placeholder 2">
            <a:extLst>
              <a:ext uri="{FF2B5EF4-FFF2-40B4-BE49-F238E27FC236}">
                <a16:creationId xmlns:a16="http://schemas.microsoft.com/office/drawing/2014/main" id="{360C7507-6979-1BD3-80F3-62A13502F66B}"/>
              </a:ext>
            </a:extLst>
          </p:cNvPr>
          <p:cNvSpPr>
            <a:spLocks noGrp="1"/>
          </p:cNvSpPr>
          <p:nvPr>
            <p:ph idx="1"/>
          </p:nvPr>
        </p:nvSpPr>
        <p:spPr>
          <a:xfrm>
            <a:off x="1020184" y="1045001"/>
            <a:ext cx="8946541" cy="4195481"/>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Registration and Login:</a:t>
            </a:r>
            <a:r>
              <a:rPr lang="en-US" dirty="0">
                <a:latin typeface="Times New Roman" panose="02020603050405020304" pitchFamily="18" charset="0"/>
                <a:cs typeface="Times New Roman" panose="02020603050405020304" pitchFamily="18" charset="0"/>
              </a:rPr>
              <a:t> Secure registration and login mechanisms for students, instructors, and administrative staff.</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Profile Management:</a:t>
            </a:r>
            <a:r>
              <a:rPr lang="en-US" dirty="0">
                <a:latin typeface="Times New Roman" panose="02020603050405020304" pitchFamily="18" charset="0"/>
                <a:cs typeface="Times New Roman" panose="02020603050405020304" pitchFamily="18" charset="0"/>
              </a:rPr>
              <a:t> Allows users to update personal information, manage passwords, and customize profiles.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Role-Based Access Control:</a:t>
            </a:r>
            <a:r>
              <a:rPr lang="en-US" dirty="0">
                <a:latin typeface="Times New Roman" panose="02020603050405020304" pitchFamily="18" charset="0"/>
                <a:cs typeface="Times New Roman" panose="02020603050405020304" pitchFamily="18" charset="0"/>
              </a:rPr>
              <a:t> Different access levels for students, instructors, and administrators to ensure proper access to resources and functionalities.</a:t>
            </a:r>
          </a:p>
          <a:p>
            <a:endParaRPr lang="en-IN" dirty="0"/>
          </a:p>
        </p:txBody>
      </p:sp>
    </p:spTree>
    <p:extLst>
      <p:ext uri="{BB962C8B-B14F-4D97-AF65-F5344CB8AC3E}">
        <p14:creationId xmlns:p14="http://schemas.microsoft.com/office/powerpoint/2010/main" val="292372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EB0DA-FAA8-2431-AE97-756229F62A8A}"/>
              </a:ext>
            </a:extLst>
          </p:cNvPr>
          <p:cNvSpPr>
            <a:spLocks noGrp="1"/>
          </p:cNvSpPr>
          <p:nvPr>
            <p:ph type="title"/>
          </p:nvPr>
        </p:nvSpPr>
        <p:spPr>
          <a:xfrm>
            <a:off x="386339" y="379981"/>
            <a:ext cx="9404723" cy="1400530"/>
          </a:xfrm>
        </p:spPr>
        <p:txBody>
          <a:bodyPr/>
          <a:lstStyle/>
          <a:p>
            <a:r>
              <a:rPr lang="en-IN" sz="3300" dirty="0">
                <a:latin typeface="Times New Roman" panose="02020603050405020304" pitchFamily="18" charset="0"/>
                <a:cs typeface="Times New Roman" panose="02020603050405020304" pitchFamily="18" charset="0"/>
              </a:rPr>
              <a:t>Course Management</a:t>
            </a:r>
          </a:p>
        </p:txBody>
      </p:sp>
      <p:sp>
        <p:nvSpPr>
          <p:cNvPr id="3" name="Content Placeholder 2">
            <a:extLst>
              <a:ext uri="{FF2B5EF4-FFF2-40B4-BE49-F238E27FC236}">
                <a16:creationId xmlns:a16="http://schemas.microsoft.com/office/drawing/2014/main" id="{388BFC98-8BEF-B840-22DA-206641A6F94A}"/>
              </a:ext>
            </a:extLst>
          </p:cNvPr>
          <p:cNvSpPr>
            <a:spLocks noGrp="1"/>
          </p:cNvSpPr>
          <p:nvPr>
            <p:ph idx="1"/>
          </p:nvPr>
        </p:nvSpPr>
        <p:spPr>
          <a:xfrm>
            <a:off x="844521" y="1080246"/>
            <a:ext cx="8946541" cy="4195481"/>
          </a:xfrm>
        </p:spPr>
        <p:txBody>
          <a:bodyPr/>
          <a:lstStyle/>
          <a:p>
            <a:pPr marL="0" indent="0">
              <a:buNone/>
            </a:pPr>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Course Creation and Editing:</a:t>
            </a:r>
            <a:r>
              <a:rPr lang="en-US" sz="1800" dirty="0">
                <a:latin typeface="Times New Roman" panose="02020603050405020304" pitchFamily="18" charset="0"/>
                <a:cs typeface="Times New Roman" panose="02020603050405020304" pitchFamily="18" charset="0"/>
              </a:rPr>
              <a:t> Tools for instructors to create, modify, and organize course content, including syllabus, lecture notes, and multimedia materials.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Course Enrollment:</a:t>
            </a:r>
            <a:r>
              <a:rPr lang="en-US" sz="1800" dirty="0">
                <a:latin typeface="Times New Roman" panose="02020603050405020304" pitchFamily="18" charset="0"/>
                <a:cs typeface="Times New Roman" panose="02020603050405020304" pitchFamily="18" charset="0"/>
              </a:rPr>
              <a:t> Allows students to enroll in courses, view available courses, and manage their course selections.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Course Catalog:</a:t>
            </a:r>
            <a:r>
              <a:rPr lang="en-US" sz="1800" dirty="0">
                <a:latin typeface="Times New Roman" panose="02020603050405020304" pitchFamily="18" charset="0"/>
                <a:cs typeface="Times New Roman" panose="02020603050405020304" pitchFamily="18" charset="0"/>
              </a:rPr>
              <a:t> A searchable and filterable catalog of available courses, including course descriptions, prerequisites, and schedules.</a:t>
            </a:r>
          </a:p>
          <a:p>
            <a:endParaRPr lang="en-IN" dirty="0"/>
          </a:p>
        </p:txBody>
      </p:sp>
    </p:spTree>
    <p:extLst>
      <p:ext uri="{BB962C8B-B14F-4D97-AF65-F5344CB8AC3E}">
        <p14:creationId xmlns:p14="http://schemas.microsoft.com/office/powerpoint/2010/main" val="2567849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7591A-2B00-B2D8-5F7D-EB122F70F845}"/>
              </a:ext>
            </a:extLst>
          </p:cNvPr>
          <p:cNvSpPr>
            <a:spLocks noGrp="1"/>
          </p:cNvSpPr>
          <p:nvPr>
            <p:ph type="title"/>
          </p:nvPr>
        </p:nvSpPr>
        <p:spPr>
          <a:xfrm>
            <a:off x="407120" y="338418"/>
            <a:ext cx="9404723" cy="1400530"/>
          </a:xfrm>
        </p:spPr>
        <p:txBody>
          <a:bodyPr/>
          <a:lstStyle/>
          <a:p>
            <a:r>
              <a:rPr lang="en-IN" sz="3300" dirty="0">
                <a:latin typeface="Times New Roman" panose="02020603050405020304" pitchFamily="18" charset="0"/>
                <a:cs typeface="Times New Roman" panose="02020603050405020304" pitchFamily="18" charset="0"/>
              </a:rPr>
              <a:t>Learning Management</a:t>
            </a:r>
          </a:p>
        </p:txBody>
      </p:sp>
      <p:sp>
        <p:nvSpPr>
          <p:cNvPr id="3" name="Content Placeholder 2">
            <a:extLst>
              <a:ext uri="{FF2B5EF4-FFF2-40B4-BE49-F238E27FC236}">
                <a16:creationId xmlns:a16="http://schemas.microsoft.com/office/drawing/2014/main" id="{07F3D741-3D09-19F0-F096-E1194AF1E3BE}"/>
              </a:ext>
            </a:extLst>
          </p:cNvPr>
          <p:cNvSpPr>
            <a:spLocks noGrp="1"/>
          </p:cNvSpPr>
          <p:nvPr>
            <p:ph idx="1"/>
          </p:nvPr>
        </p:nvSpPr>
        <p:spPr>
          <a:xfrm>
            <a:off x="1176049" y="1169690"/>
            <a:ext cx="8946541" cy="4195481"/>
          </a:xfrm>
        </p:spPr>
        <p:txBody>
          <a:bodyPr/>
          <a:lstStyle/>
          <a:p>
            <a:pPr marL="0" indent="0">
              <a:buNone/>
            </a:pPr>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Content Delivery:</a:t>
            </a:r>
            <a:r>
              <a:rPr lang="en-US" sz="1800" dirty="0">
                <a:latin typeface="Times New Roman" panose="02020603050405020304" pitchFamily="18" charset="0"/>
                <a:cs typeface="Times New Roman" panose="02020603050405020304" pitchFamily="18" charset="0"/>
              </a:rPr>
              <a:t> Supports various content formats (text, video, audio, presentations) and provides a structured way to organize course materials.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Assignments and Assessments:</a:t>
            </a:r>
            <a:r>
              <a:rPr lang="en-US" sz="1800" dirty="0">
                <a:latin typeface="Times New Roman" panose="02020603050405020304" pitchFamily="18" charset="0"/>
                <a:cs typeface="Times New Roman" panose="02020603050405020304" pitchFamily="18" charset="0"/>
              </a:rPr>
              <a:t> Enables the creation, submission, and grading of assignments and quizzes. Includes features for automated grading and feedback.</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Discussion Forums:</a:t>
            </a:r>
            <a:r>
              <a:rPr lang="en-US" sz="1800" dirty="0">
                <a:latin typeface="Times New Roman" panose="02020603050405020304" pitchFamily="18" charset="0"/>
                <a:cs typeface="Times New Roman" panose="02020603050405020304" pitchFamily="18" charset="0"/>
              </a:rPr>
              <a:t> Provides platforms for students and instructors to engage in discussions, ask questions, and collaborate on course-related topics.</a:t>
            </a:r>
          </a:p>
          <a:p>
            <a:endParaRPr lang="en-IN" dirty="0"/>
          </a:p>
        </p:txBody>
      </p:sp>
    </p:spTree>
    <p:extLst>
      <p:ext uri="{BB962C8B-B14F-4D97-AF65-F5344CB8AC3E}">
        <p14:creationId xmlns:p14="http://schemas.microsoft.com/office/powerpoint/2010/main" val="4105828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8AF93-5061-0975-79F5-70B0116FB75B}"/>
              </a:ext>
            </a:extLst>
          </p:cNvPr>
          <p:cNvSpPr>
            <a:spLocks noGrp="1"/>
          </p:cNvSpPr>
          <p:nvPr>
            <p:ph type="title"/>
          </p:nvPr>
        </p:nvSpPr>
        <p:spPr>
          <a:xfrm>
            <a:off x="230474" y="265682"/>
            <a:ext cx="9404723" cy="1400530"/>
          </a:xfrm>
        </p:spPr>
        <p:txBody>
          <a:bodyPr/>
          <a:lstStyle/>
          <a:p>
            <a:r>
              <a:rPr lang="en-IN" sz="3300" dirty="0">
                <a:latin typeface="Times New Roman" panose="02020603050405020304" pitchFamily="18" charset="0"/>
                <a:cs typeface="Times New Roman" panose="02020603050405020304" pitchFamily="18" charset="0"/>
              </a:rPr>
              <a:t>Communication Tools</a:t>
            </a:r>
          </a:p>
        </p:txBody>
      </p:sp>
      <p:sp>
        <p:nvSpPr>
          <p:cNvPr id="3" name="Content Placeholder 2">
            <a:extLst>
              <a:ext uri="{FF2B5EF4-FFF2-40B4-BE49-F238E27FC236}">
                <a16:creationId xmlns:a16="http://schemas.microsoft.com/office/drawing/2014/main" id="{B203C3D9-969F-C05E-EC1C-E5FCED539E05}"/>
              </a:ext>
            </a:extLst>
          </p:cNvPr>
          <p:cNvSpPr>
            <a:spLocks noGrp="1"/>
          </p:cNvSpPr>
          <p:nvPr>
            <p:ph idx="1"/>
          </p:nvPr>
        </p:nvSpPr>
        <p:spPr>
          <a:xfrm>
            <a:off x="937057" y="965947"/>
            <a:ext cx="8946541" cy="4195481"/>
          </a:xfrm>
        </p:spPr>
        <p:txBody>
          <a:bodyPr/>
          <a:lstStyle/>
          <a:p>
            <a:pPr marL="0" indent="0" algn="just">
              <a:lnSpc>
                <a:spcPct val="150000"/>
              </a:lnSpc>
              <a:buNone/>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Messaging System:</a:t>
            </a:r>
            <a:r>
              <a:rPr lang="en-US" sz="1800" dirty="0">
                <a:latin typeface="Times New Roman" panose="02020603050405020304" pitchFamily="18" charset="0"/>
                <a:cs typeface="Times New Roman" panose="02020603050405020304" pitchFamily="18" charset="0"/>
              </a:rPr>
              <a:t> Facilitates direct communication between students and instructors through private messages and group chats.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Announcements:</a:t>
            </a:r>
            <a:r>
              <a:rPr lang="en-US" sz="1800" dirty="0">
                <a:latin typeface="Times New Roman" panose="02020603050405020304" pitchFamily="18" charset="0"/>
                <a:cs typeface="Times New Roman" panose="02020603050405020304" pitchFamily="18" charset="0"/>
              </a:rPr>
              <a:t> Allows instructors and administrators to post important announcements, updates, and reminders to students.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Virtual Classrooms:</a:t>
            </a:r>
            <a:r>
              <a:rPr lang="en-US" sz="1800" dirty="0">
                <a:latin typeface="Times New Roman" panose="02020603050405020304" pitchFamily="18" charset="0"/>
                <a:cs typeface="Times New Roman" panose="02020603050405020304" pitchFamily="18" charset="0"/>
              </a:rPr>
              <a:t> Integration of video conferencing tools for live lectures, tutorials, and interactive sessions.</a:t>
            </a:r>
          </a:p>
          <a:p>
            <a:endParaRPr lang="en-IN" dirty="0"/>
          </a:p>
        </p:txBody>
      </p:sp>
    </p:spTree>
    <p:extLst>
      <p:ext uri="{BB962C8B-B14F-4D97-AF65-F5344CB8AC3E}">
        <p14:creationId xmlns:p14="http://schemas.microsoft.com/office/powerpoint/2010/main" val="25935880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A0098-CE6F-770D-DB6D-87DA212B6460}"/>
              </a:ext>
            </a:extLst>
          </p:cNvPr>
          <p:cNvSpPr>
            <a:spLocks noGrp="1"/>
          </p:cNvSpPr>
          <p:nvPr>
            <p:ph type="title"/>
          </p:nvPr>
        </p:nvSpPr>
        <p:spPr>
          <a:xfrm>
            <a:off x="417019" y="283408"/>
            <a:ext cx="9404723" cy="1400530"/>
          </a:xfrm>
        </p:spPr>
        <p:txBody>
          <a:bodyPr/>
          <a:lstStyle/>
          <a:p>
            <a:r>
              <a:rPr lang="en-IN" dirty="0"/>
              <a:t>Software Details</a:t>
            </a:r>
          </a:p>
        </p:txBody>
      </p:sp>
      <p:sp>
        <p:nvSpPr>
          <p:cNvPr id="3" name="Content Placeholder 2">
            <a:extLst>
              <a:ext uri="{FF2B5EF4-FFF2-40B4-BE49-F238E27FC236}">
                <a16:creationId xmlns:a16="http://schemas.microsoft.com/office/drawing/2014/main" id="{61096394-B5E3-FE33-94E7-41D134D408F1}"/>
              </a:ext>
            </a:extLst>
          </p:cNvPr>
          <p:cNvSpPr>
            <a:spLocks noGrp="1"/>
          </p:cNvSpPr>
          <p:nvPr>
            <p:ph idx="1"/>
          </p:nvPr>
        </p:nvSpPr>
        <p:spPr>
          <a:xfrm>
            <a:off x="831273" y="1196178"/>
            <a:ext cx="9562951" cy="4986414"/>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700665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67D70-CCF8-C942-E460-6358E9A179AB}"/>
              </a:ext>
            </a:extLst>
          </p:cNvPr>
          <p:cNvSpPr>
            <a:spLocks noGrp="1"/>
          </p:cNvSpPr>
          <p:nvPr>
            <p:ph type="title"/>
          </p:nvPr>
        </p:nvSpPr>
        <p:spPr>
          <a:xfrm>
            <a:off x="157738" y="213727"/>
            <a:ext cx="9404723" cy="1400530"/>
          </a:xfrm>
        </p:spPr>
        <p:txBody>
          <a:bodyPr/>
          <a:lstStyle/>
          <a:p>
            <a:r>
              <a:rPr lang="en-IN" dirty="0"/>
              <a:t>Front End</a:t>
            </a:r>
          </a:p>
        </p:txBody>
      </p:sp>
      <p:sp>
        <p:nvSpPr>
          <p:cNvPr id="3" name="Content Placeholder 2">
            <a:extLst>
              <a:ext uri="{FF2B5EF4-FFF2-40B4-BE49-F238E27FC236}">
                <a16:creationId xmlns:a16="http://schemas.microsoft.com/office/drawing/2014/main" id="{5DDBE83F-8EF7-8346-5907-E9200F1A1CC5}"/>
              </a:ext>
            </a:extLst>
          </p:cNvPr>
          <p:cNvSpPr>
            <a:spLocks noGrp="1"/>
          </p:cNvSpPr>
          <p:nvPr>
            <p:ph idx="1"/>
          </p:nvPr>
        </p:nvSpPr>
        <p:spPr>
          <a:xfrm>
            <a:off x="820882" y="1180082"/>
            <a:ext cx="10068791" cy="4763517"/>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775334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2D7E5-8E3D-7310-2675-3EA48545448D}"/>
              </a:ext>
            </a:extLst>
          </p:cNvPr>
          <p:cNvSpPr>
            <a:spLocks noGrp="1"/>
          </p:cNvSpPr>
          <p:nvPr>
            <p:ph type="title"/>
          </p:nvPr>
        </p:nvSpPr>
        <p:spPr>
          <a:xfrm>
            <a:off x="220084" y="182554"/>
            <a:ext cx="9404723" cy="1400530"/>
          </a:xfrm>
        </p:spPr>
        <p:txBody>
          <a:bodyPr/>
          <a:lstStyle/>
          <a:p>
            <a:r>
              <a:rPr lang="en-IN" dirty="0"/>
              <a:t>Database</a:t>
            </a:r>
          </a:p>
        </p:txBody>
      </p:sp>
      <p:sp>
        <p:nvSpPr>
          <p:cNvPr id="3" name="Content Placeholder 2">
            <a:extLst>
              <a:ext uri="{FF2B5EF4-FFF2-40B4-BE49-F238E27FC236}">
                <a16:creationId xmlns:a16="http://schemas.microsoft.com/office/drawing/2014/main" id="{236641AB-418D-BD77-5F16-F75D9EC1EA2C}"/>
              </a:ext>
            </a:extLst>
          </p:cNvPr>
          <p:cNvSpPr>
            <a:spLocks noGrp="1"/>
          </p:cNvSpPr>
          <p:nvPr>
            <p:ph idx="1"/>
          </p:nvPr>
        </p:nvSpPr>
        <p:spPr>
          <a:xfrm>
            <a:off x="716974" y="1331259"/>
            <a:ext cx="9611590" cy="492406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479866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45100-DAC1-5CAE-4F91-C4082E87A07E}"/>
              </a:ext>
            </a:extLst>
          </p:cNvPr>
          <p:cNvSpPr>
            <a:spLocks noGrp="1"/>
          </p:cNvSpPr>
          <p:nvPr>
            <p:ph type="title"/>
          </p:nvPr>
        </p:nvSpPr>
        <p:spPr>
          <a:xfrm>
            <a:off x="199302" y="182555"/>
            <a:ext cx="9404723" cy="1400530"/>
          </a:xfrm>
        </p:spPr>
        <p:txBody>
          <a:bodyPr/>
          <a:lstStyle/>
          <a:p>
            <a:r>
              <a:rPr lang="en-IN" dirty="0"/>
              <a:t>Cloud Web Server</a:t>
            </a:r>
          </a:p>
        </p:txBody>
      </p:sp>
      <p:sp>
        <p:nvSpPr>
          <p:cNvPr id="3" name="Content Placeholder 2">
            <a:extLst>
              <a:ext uri="{FF2B5EF4-FFF2-40B4-BE49-F238E27FC236}">
                <a16:creationId xmlns:a16="http://schemas.microsoft.com/office/drawing/2014/main" id="{AA1829A5-6742-BEE0-B34C-D4C39ABB9D5F}"/>
              </a:ext>
            </a:extLst>
          </p:cNvPr>
          <p:cNvSpPr>
            <a:spLocks noGrp="1"/>
          </p:cNvSpPr>
          <p:nvPr>
            <p:ph idx="1"/>
          </p:nvPr>
        </p:nvSpPr>
        <p:spPr>
          <a:xfrm>
            <a:off x="685801" y="1159299"/>
            <a:ext cx="9550196" cy="4981727"/>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58518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A5EE6-37C4-B5E0-FF4F-24B51236B4AF}"/>
              </a:ext>
            </a:extLst>
          </p:cNvPr>
          <p:cNvSpPr>
            <a:spLocks noGrp="1"/>
          </p:cNvSpPr>
          <p:nvPr>
            <p:ph type="title"/>
          </p:nvPr>
        </p:nvSpPr>
        <p:spPr>
          <a:xfrm>
            <a:off x="303211" y="213727"/>
            <a:ext cx="9404723" cy="140053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BA87E606-DEDB-ED3A-7DCC-FE1CB8CE6AA2}"/>
              </a:ext>
            </a:extLst>
          </p:cNvPr>
          <p:cNvSpPr>
            <a:spLocks noGrp="1"/>
          </p:cNvSpPr>
          <p:nvPr>
            <p:ph idx="1"/>
          </p:nvPr>
        </p:nvSpPr>
        <p:spPr>
          <a:xfrm>
            <a:off x="1228003" y="1491809"/>
            <a:ext cx="8946541" cy="4195481"/>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753713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FE663-E6D0-6957-EE16-39D0467FEAE3}"/>
              </a:ext>
            </a:extLst>
          </p:cNvPr>
          <p:cNvSpPr>
            <a:spLocks noGrp="1"/>
          </p:cNvSpPr>
          <p:nvPr>
            <p:ph type="title"/>
          </p:nvPr>
        </p:nvSpPr>
        <p:spPr>
          <a:xfrm>
            <a:off x="178521" y="192945"/>
            <a:ext cx="9404723" cy="140053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9453E54C-7C34-069E-7474-CD50B571D9E1}"/>
              </a:ext>
            </a:extLst>
          </p:cNvPr>
          <p:cNvSpPr>
            <a:spLocks noGrp="1"/>
          </p:cNvSpPr>
          <p:nvPr>
            <p:ph idx="1"/>
          </p:nvPr>
        </p:nvSpPr>
        <p:spPr>
          <a:xfrm>
            <a:off x="1051358" y="1331259"/>
            <a:ext cx="8946541" cy="4195481"/>
          </a:xfrm>
        </p:spPr>
        <p:txBody>
          <a:bodyPr/>
          <a:lstStyle/>
          <a:p>
            <a:pPr algn="just">
              <a:lnSpc>
                <a:spcPct val="150000"/>
              </a:lnSpc>
            </a:pPr>
            <a:r>
              <a:rPr lang="en-US" sz="2000" dirty="0">
                <a:latin typeface="Times New Roman" pitchFamily="18" charset="0"/>
                <a:cs typeface="Times New Roman" pitchFamily="18" charset="0"/>
              </a:rPr>
              <a:t>Keyboard</a:t>
            </a:r>
          </a:p>
          <a:p>
            <a:pPr algn="just">
              <a:lnSpc>
                <a:spcPct val="150000"/>
              </a:lnSpc>
            </a:pPr>
            <a:r>
              <a:rPr lang="en-US" sz="2000" dirty="0">
                <a:latin typeface="Times New Roman" pitchFamily="18" charset="0"/>
                <a:cs typeface="Times New Roman" pitchFamily="18" charset="0"/>
              </a:rPr>
              <a:t>Mouse </a:t>
            </a:r>
          </a:p>
          <a:p>
            <a:pPr algn="just">
              <a:lnSpc>
                <a:spcPct val="150000"/>
              </a:lnSpc>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1898970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E5124-5160-1005-CD09-1FC728F26F84}"/>
              </a:ext>
            </a:extLst>
          </p:cNvPr>
          <p:cNvSpPr>
            <a:spLocks noGrp="1"/>
          </p:cNvSpPr>
          <p:nvPr>
            <p:ph type="title"/>
          </p:nvPr>
        </p:nvSpPr>
        <p:spPr>
          <a:xfrm>
            <a:off x="116175" y="0"/>
            <a:ext cx="9404723" cy="140053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D2BCDAB1-DCA9-E01E-DCAD-223086450AB9}"/>
              </a:ext>
            </a:extLst>
          </p:cNvPr>
          <p:cNvSpPr>
            <a:spLocks noGrp="1"/>
          </p:cNvSpPr>
          <p:nvPr>
            <p:ph idx="1"/>
          </p:nvPr>
        </p:nvSpPr>
        <p:spPr>
          <a:xfrm>
            <a:off x="758537" y="1034608"/>
            <a:ext cx="10099964" cy="5251891"/>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change in mode of study from the structured units and teaching methods of conventional Open University distance courses to the more open framework of a project-based course makes demands on students, ability to organize their own work plans. </a:t>
            </a:r>
          </a:p>
          <a:p>
            <a:pPr algn="just">
              <a:lnSpc>
                <a:spcPct val="150000"/>
              </a:lnSpc>
            </a:pPr>
            <a:r>
              <a:rPr lang="en-US" sz="1800" dirty="0">
                <a:latin typeface="Times New Roman" panose="02020603050405020304" pitchFamily="18" charset="0"/>
                <a:cs typeface="Times New Roman" panose="02020603050405020304" pitchFamily="18" charset="0"/>
              </a:rPr>
              <a:t>The administration's functions are clearly identified to be able to manipulate users' information such as Add, update, and delete students , thus the proposed system is easy and flexible for future maintenance and developments.</a:t>
            </a:r>
          </a:p>
          <a:p>
            <a:pPr algn="just">
              <a:lnSpc>
                <a:spcPct val="150000"/>
              </a:lnSpc>
            </a:pPr>
            <a:r>
              <a:rPr lang="en-US" sz="1800" dirty="0">
                <a:latin typeface="Times New Roman" panose="02020603050405020304" pitchFamily="18" charset="0"/>
                <a:cs typeface="Times New Roman" panose="02020603050405020304" pitchFamily="18" charset="0"/>
              </a:rPr>
              <a:t> In order to access this application system, user does not need to install/download any separate software; all that they need is a browser with internet access. </a:t>
            </a:r>
          </a:p>
          <a:p>
            <a:pPr algn="just">
              <a:lnSpc>
                <a:spcPct val="150000"/>
              </a:lnSpc>
            </a:pPr>
            <a:r>
              <a:rPr lang="en-US" sz="1800" dirty="0">
                <a:latin typeface="Times New Roman" panose="02020603050405020304" pitchFamily="18" charset="0"/>
                <a:cs typeface="Times New Roman" panose="02020603050405020304" pitchFamily="18" charset="0"/>
              </a:rPr>
              <a:t>The system is user friendly. Navigation through the system is very easy. The labels titles of the pages, the naming conventions of the buttons/menus or sub-menus are quite understandable </a:t>
            </a:r>
            <a:r>
              <a:rPr lang="en-IN" sz="1800" dirty="0">
                <a:latin typeface="Times New Roman" panose="02020603050405020304" pitchFamily="18" charset="0"/>
                <a:cs typeface="Times New Roman" panose="02020603050405020304" pitchFamily="18" charset="0"/>
              </a:rPr>
              <a:t>and self explanatory.</a:t>
            </a:r>
          </a:p>
        </p:txBody>
      </p:sp>
    </p:spTree>
    <p:extLst>
      <p:ext uri="{BB962C8B-B14F-4D97-AF65-F5344CB8AC3E}">
        <p14:creationId xmlns:p14="http://schemas.microsoft.com/office/powerpoint/2010/main" val="24470502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51</TotalTime>
  <Words>2235</Words>
  <Application>Microsoft Office PowerPoint</Application>
  <PresentationFormat>Widescreen</PresentationFormat>
  <Paragraphs>111</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Century Gothic</vt:lpstr>
      <vt:lpstr>Times New Roman</vt:lpstr>
      <vt:lpstr>Wingdings 3</vt:lpstr>
      <vt:lpstr>Ion</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Authentication and Management</vt:lpstr>
      <vt:lpstr>Course Management</vt:lpstr>
      <vt:lpstr>Learning Management</vt:lpstr>
      <vt:lpstr>Communication Tools</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2024-08-18T08:51:56Z</dcterms:created>
  <dcterms:modified xsi:type="dcterms:W3CDTF">2024-08-18T09:43:17Z</dcterms:modified>
</cp:coreProperties>
</file>