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3B3A32-2A55-48BE-8D0C-03DC24A52161}" type="datetimeFigureOut">
              <a:rPr lang="en-IN" smtClean="0"/>
              <a:t>18-08-2024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FAAF37-0B00-45D4-8620-03680CF08BBA}" type="slidenum">
              <a:rPr lang="en-IN" smtClean="0"/>
              <a:t>‹#›</a:t>
            </a:fld>
            <a:endParaRPr lang="en-IN"/>
          </a:p>
        </p:txBody>
      </p:sp>
    </p:spTree>
    <p:extLst>
      <p:ext uri="{BB962C8B-B14F-4D97-AF65-F5344CB8AC3E}">
        <p14:creationId xmlns:p14="http://schemas.microsoft.com/office/powerpoint/2010/main" val="686208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FAAF37-0B00-45D4-8620-03680CF08BBA}" type="slidenum">
              <a:rPr lang="en-IN" smtClean="0"/>
              <a:t>11</a:t>
            </a:fld>
            <a:endParaRPr lang="en-IN"/>
          </a:p>
        </p:txBody>
      </p:sp>
    </p:spTree>
    <p:extLst>
      <p:ext uri="{BB962C8B-B14F-4D97-AF65-F5344CB8AC3E}">
        <p14:creationId xmlns:p14="http://schemas.microsoft.com/office/powerpoint/2010/main" val="942881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76740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548639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2487359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7BAFA75-CEDF-4F0F-9115-AF1FC10C4F0C}"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3157254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7BAFA75-CEDF-4F0F-9115-AF1FC10C4F0C}" type="datetimeFigureOut">
              <a:rPr lang="en-IN" smtClean="0"/>
              <a:t>18-08-2024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1393210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7BAFA75-CEDF-4F0F-9115-AF1FC10C4F0C}" type="datetimeFigureOut">
              <a:rPr lang="en-IN" smtClean="0"/>
              <a:t>18-08-2024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423642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BAFA75-CEDF-4F0F-9115-AF1FC10C4F0C}" type="datetimeFigureOut">
              <a:rPr lang="en-IN" smtClean="0"/>
              <a:t>18-08-2024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4193482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BAFA75-CEDF-4F0F-9115-AF1FC10C4F0C}"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3897442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AFA75-CEDF-4F0F-9115-AF1FC10C4F0C}"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2171347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147170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493744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27140673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09655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6680287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36827918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BAFA75-CEDF-4F0F-9115-AF1FC10C4F0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28264C-27EF-4B83-AE3C-A2AAAE66C880}" type="slidenum">
              <a:rPr lang="en-IN" smtClean="0"/>
              <a:t>‹#›</a:t>
            </a:fld>
            <a:endParaRPr lang="en-IN"/>
          </a:p>
        </p:txBody>
      </p:sp>
    </p:spTree>
    <p:extLst>
      <p:ext uri="{BB962C8B-B14F-4D97-AF65-F5344CB8AC3E}">
        <p14:creationId xmlns:p14="http://schemas.microsoft.com/office/powerpoint/2010/main" val="1733239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BAFA75-CEDF-4F0F-9115-AF1FC10C4F0C}" type="datetimeFigureOut">
              <a:rPr lang="en-IN" smtClean="0"/>
              <a:t>18-08-2024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428264C-27EF-4B83-AE3C-A2AAAE66C880}" type="slidenum">
              <a:rPr lang="en-IN" smtClean="0"/>
              <a:t>‹#›</a:t>
            </a:fld>
            <a:endParaRPr lang="en-IN"/>
          </a:p>
        </p:txBody>
      </p:sp>
    </p:spTree>
    <p:extLst>
      <p:ext uri="{BB962C8B-B14F-4D97-AF65-F5344CB8AC3E}">
        <p14:creationId xmlns:p14="http://schemas.microsoft.com/office/powerpoint/2010/main" val="8095388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F440F49-F405-F311-F753-F98326FB76C4}"/>
              </a:ext>
            </a:extLst>
          </p:cNvPr>
          <p:cNvSpPr txBox="1"/>
          <p:nvPr/>
        </p:nvSpPr>
        <p:spPr>
          <a:xfrm>
            <a:off x="2553567" y="2628140"/>
            <a:ext cx="6104658" cy="800860"/>
          </a:xfrm>
          <a:prstGeom prst="rect">
            <a:avLst/>
          </a:prstGeom>
          <a:noFill/>
        </p:spPr>
        <p:txBody>
          <a:bodyPr wrap="square">
            <a:spAutoFit/>
          </a:bodyPr>
          <a:lstStyle/>
          <a:p>
            <a:pPr lvl="0">
              <a:lnSpc>
                <a:spcPct val="107000"/>
              </a:lnSpc>
              <a:spcAft>
                <a:spcPts val="800"/>
              </a:spcAft>
            </a:pPr>
            <a:r>
              <a:rPr lang="en-IN" sz="2200" kern="100" dirty="0">
                <a:effectLst/>
                <a:latin typeface="Calibri" panose="020F0502020204030204" pitchFamily="34" charset="0"/>
                <a:ea typeface="Calibri" panose="020F0502020204030204" pitchFamily="34" charset="0"/>
                <a:cs typeface="Times New Roman" panose="02020603050405020304" pitchFamily="18" charset="0"/>
              </a:rPr>
              <a:t>DESIGN AND IMPLEMENTATION OF A CREDIT CARD FRAUD DETECTION SYSTEM</a:t>
            </a:r>
          </a:p>
        </p:txBody>
      </p:sp>
    </p:spTree>
    <p:extLst>
      <p:ext uri="{BB962C8B-B14F-4D97-AF65-F5344CB8AC3E}">
        <p14:creationId xmlns:p14="http://schemas.microsoft.com/office/powerpoint/2010/main" val="33693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D8A86-FEF9-8CEB-1B2B-CBA5DF85204B}"/>
              </a:ext>
            </a:extLst>
          </p:cNvPr>
          <p:cNvSpPr>
            <a:spLocks noGrp="1"/>
          </p:cNvSpPr>
          <p:nvPr>
            <p:ph type="title"/>
          </p:nvPr>
        </p:nvSpPr>
        <p:spPr>
          <a:xfrm>
            <a:off x="22707"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4A08C04C-B735-A4CA-8492-CAACD6826C6A}"/>
              </a:ext>
            </a:extLst>
          </p:cNvPr>
          <p:cNvSpPr>
            <a:spLocks noGrp="1"/>
          </p:cNvSpPr>
          <p:nvPr>
            <p:ph idx="1"/>
          </p:nvPr>
        </p:nvSpPr>
        <p:spPr>
          <a:xfrm>
            <a:off x="519546" y="840942"/>
            <a:ext cx="9133608" cy="5570247"/>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Credit card fraud detection is a relevant problem that draws attention of machine learning. In the fraud detection task, there are some peculiarities present, such as the unavoidable condition of a strong class imbalance, the existence of </a:t>
            </a:r>
            <a:r>
              <a:rPr lang="en-US" dirty="0" err="1">
                <a:latin typeface="Times New Roman" panose="02020603050405020304" pitchFamily="18" charset="0"/>
                <a:cs typeface="Times New Roman" panose="02020603050405020304" pitchFamily="18" charset="0"/>
              </a:rPr>
              <a:t>unlabelled</a:t>
            </a:r>
            <a:r>
              <a:rPr lang="en-US" dirty="0">
                <a:latin typeface="Times New Roman" panose="02020603050405020304" pitchFamily="18" charset="0"/>
                <a:cs typeface="Times New Roman" panose="02020603050405020304" pitchFamily="18" charset="0"/>
              </a:rPr>
              <a:t> transaction, and the large number of records that must be processed. </a:t>
            </a:r>
          </a:p>
          <a:p>
            <a:pPr algn="just">
              <a:lnSpc>
                <a:spcPct val="150000"/>
              </a:lnSpc>
            </a:pPr>
            <a:r>
              <a:rPr lang="en-US" dirty="0">
                <a:latin typeface="Times New Roman" panose="02020603050405020304" pitchFamily="18" charset="0"/>
                <a:cs typeface="Times New Roman" panose="02020603050405020304" pitchFamily="18" charset="0"/>
              </a:rPr>
              <a:t>The present paper aims to propose a methodology for automatic detection of fraudulent transactions that tackle all these problems. The methodology is based on Balanced Random Forest that can be used in supervised and semi-supervised scenarios through a co-training approach, which allows to compensate the class imbalance problem. </a:t>
            </a:r>
          </a:p>
          <a:p>
            <a:pPr algn="just">
              <a:lnSpc>
                <a:spcPct val="150000"/>
              </a:lnSpc>
            </a:pPr>
            <a:r>
              <a:rPr lang="en-US" dirty="0">
                <a:latin typeface="Times New Roman" panose="02020603050405020304" pitchFamily="18" charset="0"/>
                <a:cs typeface="Times New Roman" panose="02020603050405020304" pitchFamily="18" charset="0"/>
              </a:rPr>
              <a:t>In FDS, it has described the alert feedback interaction, which is a mechanism of providing recent supervised samples to train or update the classifiers. The main objective of FDS is to identify the fraud as soon as possible in order to take the necessary actions to revert it.</a:t>
            </a:r>
          </a:p>
          <a:p>
            <a:pPr algn="just">
              <a:lnSpc>
                <a:spcPct val="150000"/>
              </a:lnSpc>
            </a:pPr>
            <a:r>
              <a:rPr lang="en-US" dirty="0">
                <a:latin typeface="Times New Roman" panose="02020603050405020304" pitchFamily="18" charset="0"/>
                <a:cs typeface="Times New Roman" panose="02020603050405020304" pitchFamily="18" charset="0"/>
              </a:rPr>
              <a:t> Feedbacks play a central role in the proposed learning strategy.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3824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4C652-4139-BA3D-8EB4-67C91F84A95E}"/>
              </a:ext>
            </a:extLst>
          </p:cNvPr>
          <p:cNvSpPr>
            <a:spLocks noGrp="1"/>
          </p:cNvSpPr>
          <p:nvPr>
            <p:ph type="title"/>
          </p:nvPr>
        </p:nvSpPr>
        <p:spPr>
          <a:xfrm>
            <a:off x="240916" y="156238"/>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FCEF61A8-38E6-385D-1989-38CB4857BC95}"/>
              </a:ext>
            </a:extLst>
          </p:cNvPr>
          <p:cNvSpPr>
            <a:spLocks noGrp="1"/>
          </p:cNvSpPr>
          <p:nvPr>
            <p:ph idx="1"/>
          </p:nvPr>
        </p:nvSpPr>
        <p:spPr>
          <a:xfrm>
            <a:off x="651241" y="1017949"/>
            <a:ext cx="8832273" cy="4822102"/>
          </a:xfrm>
        </p:spPr>
        <p:txBody>
          <a:bodyPr/>
          <a:lstStyle/>
          <a:p>
            <a:pPr algn="just">
              <a:lnSpc>
                <a:spcPct val="20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research aims at the Design and Implementation of a credit card fraud detection system to prevent credit card fraud.</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20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following are the objectives of the study:</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200000"/>
              </a:lnSpc>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Develop a system to keep record of every fraudulent credit card transaction online.</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200000"/>
              </a:lnSpc>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 system to easily detect a stolen credit card.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200000"/>
              </a:lnSpc>
              <a:spcAft>
                <a:spcPts val="80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To easily track and report fraudulent transactions to relevant agency.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99028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3BEF2-401F-08FE-B4A5-43E9651AFB43}"/>
              </a:ext>
            </a:extLst>
          </p:cNvPr>
          <p:cNvSpPr>
            <a:spLocks noGrp="1"/>
          </p:cNvSpPr>
          <p:nvPr>
            <p:ph type="title"/>
          </p:nvPr>
        </p:nvSpPr>
        <p:spPr>
          <a:xfrm>
            <a:off x="188962" y="156238"/>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95E2326B-2686-C252-2ACD-652902003170}"/>
              </a:ext>
            </a:extLst>
          </p:cNvPr>
          <p:cNvSpPr>
            <a:spLocks noGrp="1"/>
          </p:cNvSpPr>
          <p:nvPr>
            <p:ph idx="1"/>
          </p:nvPr>
        </p:nvSpPr>
        <p:spPr>
          <a:xfrm>
            <a:off x="519545" y="903288"/>
            <a:ext cx="9341428" cy="5798474"/>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credit card fraud detection systems utilize a variety of methodologies to protect against fraudulent transactions, each with its own strengths and limitations. Traditional rule-based systems apply predefined criteria to flag suspicious transactions but can struggle with new or evolving fraud tactics.</a:t>
            </a:r>
          </a:p>
          <a:p>
            <a:pPr algn="just">
              <a:lnSpc>
                <a:spcPct val="150000"/>
              </a:lnSpc>
            </a:pPr>
            <a:r>
              <a:rPr lang="en-US" dirty="0">
                <a:latin typeface="Times New Roman" panose="02020603050405020304" pitchFamily="18" charset="0"/>
                <a:cs typeface="Times New Roman" panose="02020603050405020304" pitchFamily="18" charset="0"/>
              </a:rPr>
              <a:t> Machine learning-based approaches, including supervised and unsupervised models, offer more adaptability by learning from historical data and identifying patterns that signal fraud.</a:t>
            </a:r>
          </a:p>
          <a:p>
            <a:pPr algn="just">
              <a:lnSpc>
                <a:spcPct val="150000"/>
              </a:lnSpc>
            </a:pPr>
            <a:r>
              <a:rPr lang="en-US" dirty="0">
                <a:latin typeface="Times New Roman" panose="02020603050405020304" pitchFamily="18" charset="0"/>
                <a:cs typeface="Times New Roman" panose="02020603050405020304" pitchFamily="18" charset="0"/>
              </a:rPr>
              <a:t> Supervised learning models, such as logistic regression and random forests, are effective for known fraud patterns, while unsupervised techniques, like anomaly detection, can uncover novel fraud schemes without needing labeled examples.</a:t>
            </a:r>
          </a:p>
          <a:p>
            <a:pPr algn="just">
              <a:lnSpc>
                <a:spcPct val="150000"/>
              </a:lnSpc>
            </a:pPr>
            <a:r>
              <a:rPr lang="en-US" dirty="0">
                <a:latin typeface="Times New Roman" panose="02020603050405020304" pitchFamily="18" charset="0"/>
                <a:cs typeface="Times New Roman" panose="02020603050405020304" pitchFamily="18" charset="0"/>
              </a:rPr>
              <a:t> Deep learning systems further enhance detection capabilities by modeling complex data relationships through neural networks, though they require substantial computational resources. Real-time processing systems handle high transaction volumes efficiently, enabling immediate fraud detection.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3780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DEEB3-3CFC-72B7-3249-8920A0BA2109}"/>
              </a:ext>
            </a:extLst>
          </p:cNvPr>
          <p:cNvSpPr>
            <a:spLocks noGrp="1"/>
          </p:cNvSpPr>
          <p:nvPr>
            <p:ph type="title"/>
          </p:nvPr>
        </p:nvSpPr>
        <p:spPr>
          <a:xfrm>
            <a:off x="126616"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DB2BD522-7BA1-5B82-38EA-25FCDE29242D}"/>
              </a:ext>
            </a:extLst>
          </p:cNvPr>
          <p:cNvSpPr>
            <a:spLocks noGrp="1"/>
          </p:cNvSpPr>
          <p:nvPr>
            <p:ph idx="1"/>
          </p:nvPr>
        </p:nvSpPr>
        <p:spPr>
          <a:xfrm>
            <a:off x="511080" y="986416"/>
            <a:ext cx="8596668" cy="5352039"/>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Data-Related Challenges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Privacy:</a:t>
            </a:r>
            <a:r>
              <a:rPr lang="en-US" dirty="0">
                <a:latin typeface="Times New Roman" panose="02020603050405020304" pitchFamily="18" charset="0"/>
                <a:cs typeface="Times New Roman" panose="02020603050405020304" pitchFamily="18" charset="0"/>
              </a:rPr>
              <a:t> Handling sensitive financial data requires strict adherence to privacy regulations (e.g., GDPR, CCPA). This can complicate data collection, sharing, and processing.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Imbalance:</a:t>
            </a:r>
            <a:r>
              <a:rPr lang="en-US" dirty="0">
                <a:latin typeface="Times New Roman" panose="02020603050405020304" pitchFamily="18" charset="0"/>
                <a:cs typeface="Times New Roman" panose="02020603050405020304" pitchFamily="18" charset="0"/>
              </a:rPr>
              <a:t> Fraudulent transactions are relatively rare compared to legitimate transactions. This class imbalance can lead to models that are biased towards predicting non-fraudulent transactions.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Quality:</a:t>
            </a:r>
            <a:r>
              <a:rPr lang="en-US" dirty="0">
                <a:latin typeface="Times New Roman" panose="02020603050405020304" pitchFamily="18" charset="0"/>
                <a:cs typeface="Times New Roman" panose="02020603050405020304" pitchFamily="18" charset="0"/>
              </a:rPr>
              <a:t> Incomplete, noisy, or incorrect data can affect model performance. Data from different sources might not be standardized, complicating preprocessing.</a:t>
            </a:r>
          </a:p>
          <a:p>
            <a:endParaRPr lang="en-IN" dirty="0"/>
          </a:p>
        </p:txBody>
      </p:sp>
    </p:spTree>
    <p:extLst>
      <p:ext uri="{BB962C8B-B14F-4D97-AF65-F5344CB8AC3E}">
        <p14:creationId xmlns:p14="http://schemas.microsoft.com/office/powerpoint/2010/main" val="111834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4725CE-95CA-551F-5149-68C087C29D09}"/>
              </a:ext>
            </a:extLst>
          </p:cNvPr>
          <p:cNvSpPr>
            <a:spLocks noGrp="1"/>
          </p:cNvSpPr>
          <p:nvPr>
            <p:ph idx="4294967295"/>
          </p:nvPr>
        </p:nvSpPr>
        <p:spPr>
          <a:xfrm>
            <a:off x="415637" y="435696"/>
            <a:ext cx="8762568" cy="4915622"/>
          </a:xfrm>
        </p:spPr>
        <p:txBody>
          <a:bodyPr>
            <a:normAutofit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Model and Algorithm Limitations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False Positives and Negatives:</a:t>
            </a:r>
            <a:r>
              <a:rPr lang="en-US" dirty="0">
                <a:latin typeface="Times New Roman" panose="02020603050405020304" pitchFamily="18" charset="0"/>
                <a:cs typeface="Times New Roman" panose="02020603050405020304" pitchFamily="18" charset="0"/>
              </a:rPr>
              <a:t> Models may generate false positives (legitimate transactions flagged as fraud) and false negatives (fraudulent transactions missed). High false positive rates can lead to customer dissatisfaction, while high false negative rates can result in undetected fraud.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Overfitting:</a:t>
            </a:r>
            <a:r>
              <a:rPr lang="en-US" dirty="0">
                <a:latin typeface="Times New Roman" panose="02020603050405020304" pitchFamily="18" charset="0"/>
                <a:cs typeface="Times New Roman" panose="02020603050405020304" pitchFamily="18" charset="0"/>
              </a:rPr>
              <a:t> Models might overfit to historical data, performing well in training but poorly on new, unseen data. This limits their ability to generalize to evolving fraud patterns.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Complexity:</a:t>
            </a:r>
            <a:r>
              <a:rPr lang="en-US" dirty="0">
                <a:latin typeface="Times New Roman" panose="02020603050405020304" pitchFamily="18" charset="0"/>
                <a:cs typeface="Times New Roman" panose="02020603050405020304" pitchFamily="18" charset="0"/>
              </a:rPr>
              <a:t> Some advanced algorithms (e.g., deep learning models) require significant computational resources and can be difficult to interpret, making them less suitable for real-time applications or regulatory compliance.</a:t>
            </a:r>
          </a:p>
        </p:txBody>
      </p:sp>
    </p:spTree>
    <p:extLst>
      <p:ext uri="{BB962C8B-B14F-4D97-AF65-F5344CB8AC3E}">
        <p14:creationId xmlns:p14="http://schemas.microsoft.com/office/powerpoint/2010/main" val="1954597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F5CAB9-A4BB-721B-42E8-CF882F50E1E1}"/>
              </a:ext>
            </a:extLst>
          </p:cNvPr>
          <p:cNvSpPr>
            <a:spLocks noGrp="1"/>
          </p:cNvSpPr>
          <p:nvPr>
            <p:ph idx="4294967295"/>
          </p:nvPr>
        </p:nvSpPr>
        <p:spPr>
          <a:xfrm>
            <a:off x="374072" y="144752"/>
            <a:ext cx="9112827" cy="6391130"/>
          </a:xfrm>
        </p:spPr>
        <p:txBody>
          <a:bodyPr>
            <a:normAutofit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System Integration and Performance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Processing:</a:t>
            </a:r>
            <a:r>
              <a:rPr lang="en-US" dirty="0">
                <a:latin typeface="Times New Roman" panose="02020603050405020304" pitchFamily="18" charset="0"/>
                <a:cs typeface="Times New Roman" panose="02020603050405020304" pitchFamily="18" charset="0"/>
              </a:rPr>
              <a:t> Ensuring real-time or near-real-time processing can be challenging, especially with large volumes of transaction data. High latency can impact user experience and fraud detection efficacy.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Scalability:</a:t>
            </a:r>
            <a:r>
              <a:rPr lang="en-US" dirty="0">
                <a:latin typeface="Times New Roman" panose="02020603050405020304" pitchFamily="18" charset="0"/>
                <a:cs typeface="Times New Roman" panose="02020603050405020304" pitchFamily="18" charset="0"/>
              </a:rPr>
              <a:t> As transaction volumes grow, the system must scale appropriately. This involves managing increased computational and storage requirements, which can be costly and technically complex.</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Integration Issues:</a:t>
            </a:r>
            <a:r>
              <a:rPr lang="en-US" dirty="0">
                <a:latin typeface="Times New Roman" panose="02020603050405020304" pitchFamily="18" charset="0"/>
                <a:cs typeface="Times New Roman" panose="02020603050405020304" pitchFamily="18" charset="0"/>
              </a:rPr>
              <a:t> Integrating the fraud detection system with existing financial systems and infrastructure can be complex and require significant development effort.</a:t>
            </a:r>
          </a:p>
          <a:p>
            <a:pPr algn="just">
              <a:lnSpc>
                <a:spcPct val="150000"/>
              </a:lnSpc>
            </a:pPr>
            <a:r>
              <a:rPr lang="en-US" b="1" dirty="0">
                <a:latin typeface="Times New Roman" panose="02020603050405020304" pitchFamily="18" charset="0"/>
                <a:cs typeface="Times New Roman" panose="02020603050405020304" pitchFamily="18" charset="0"/>
              </a:rPr>
              <a:t>System Maintenance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Continuous Monitoring:</a:t>
            </a:r>
            <a:r>
              <a:rPr lang="en-US" dirty="0">
                <a:latin typeface="Times New Roman" panose="02020603050405020304" pitchFamily="18" charset="0"/>
                <a:cs typeface="Times New Roman" panose="02020603050405020304" pitchFamily="18" charset="0"/>
              </a:rPr>
              <a:t> The system requires ongoing monitoring and maintenance to ensure it adapts to new fraud patterns and operational issues.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Updates and Retraining:</a:t>
            </a:r>
            <a:r>
              <a:rPr lang="en-US" dirty="0">
                <a:latin typeface="Times New Roman" panose="02020603050405020304" pitchFamily="18" charset="0"/>
                <a:cs typeface="Times New Roman" panose="02020603050405020304" pitchFamily="18" charset="0"/>
              </a:rPr>
              <a:t> Regular updates and retraining of models are necessary to maintain effectiveness, which can be resource-intensive.</a:t>
            </a:r>
          </a:p>
          <a:p>
            <a:pPr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729707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842FC-C100-5542-9591-0E12052CC696}"/>
              </a:ext>
            </a:extLst>
          </p:cNvPr>
          <p:cNvSpPr>
            <a:spLocks noGrp="1"/>
          </p:cNvSpPr>
          <p:nvPr>
            <p:ph type="title"/>
          </p:nvPr>
        </p:nvSpPr>
        <p:spPr>
          <a:xfrm>
            <a:off x="178570"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079A1A2C-0E31-D32E-491A-2C0226553CBB}"/>
              </a:ext>
            </a:extLst>
          </p:cNvPr>
          <p:cNvSpPr>
            <a:spLocks noGrp="1"/>
          </p:cNvSpPr>
          <p:nvPr>
            <p:ph idx="1"/>
          </p:nvPr>
        </p:nvSpPr>
        <p:spPr>
          <a:xfrm>
            <a:off x="467591" y="996806"/>
            <a:ext cx="9133609" cy="5632219"/>
          </a:xfrm>
        </p:spPr>
        <p:txBody>
          <a:bodyPr>
            <a:normAutofit lnSpcReduction="10000"/>
          </a:bodyPr>
          <a:lstStyle/>
          <a:p>
            <a:pPr algn="just">
              <a:lnSpc>
                <a:spcPct val="150000"/>
              </a:lnSpc>
            </a:pPr>
            <a:r>
              <a:rPr lang="en-US" dirty="0"/>
              <a:t>T</a:t>
            </a:r>
            <a:r>
              <a:rPr lang="en-US" dirty="0">
                <a:latin typeface="Times New Roman" panose="02020603050405020304" pitchFamily="18" charset="0"/>
                <a:cs typeface="Times New Roman" panose="02020603050405020304" pitchFamily="18" charset="0"/>
              </a:rPr>
              <a:t>he experimental design of our proposed model was selected to test and assess fraud detection strategies in a controlled environment. This approach allowed for variable manipulation and cause-and-effect analysis, which is vital for assessing ensemble credit card fraud detection solutions. </a:t>
            </a:r>
          </a:p>
          <a:p>
            <a:pPr algn="just">
              <a:lnSpc>
                <a:spcPct val="150000"/>
              </a:lnSpc>
            </a:pPr>
            <a:r>
              <a:rPr lang="en-US" dirty="0">
                <a:latin typeface="Times New Roman" panose="02020603050405020304" pitchFamily="18" charset="0"/>
                <a:cs typeface="Times New Roman" panose="02020603050405020304" pitchFamily="18" charset="0"/>
              </a:rPr>
              <a:t>The work used a practical experiment to reconcile theoretical concepts and real-world applications, providing insights for constructing a strong and efficient fraud prevention system. </a:t>
            </a:r>
          </a:p>
          <a:p>
            <a:pPr algn="just">
              <a:lnSpc>
                <a:spcPct val="150000"/>
              </a:lnSpc>
            </a:pPr>
            <a:r>
              <a:rPr lang="en-US" dirty="0">
                <a:latin typeface="Times New Roman" panose="02020603050405020304" pitchFamily="18" charset="0"/>
                <a:cs typeface="Times New Roman" panose="02020603050405020304" pitchFamily="18" charset="0"/>
              </a:rPr>
              <a:t>The ensemble machine learning approach used in this paper combines various classifiers, each chosen for its distinct capabilities. SVM excels in determining appropriate hyperplanes for class separation [18], whereas Logistic Regression (LR) models event probability. </a:t>
            </a:r>
          </a:p>
          <a:p>
            <a:pPr algn="just">
              <a:lnSpc>
                <a:spcPct val="150000"/>
              </a:lnSpc>
            </a:pPr>
            <a:r>
              <a:rPr lang="en-US" dirty="0">
                <a:latin typeface="Times New Roman" panose="02020603050405020304" pitchFamily="18" charset="0"/>
                <a:cs typeface="Times New Roman" panose="02020603050405020304" pitchFamily="18" charset="0"/>
              </a:rPr>
              <a:t>Random Forest (RF) builds robust decision trees [21], while K-Nearest Neighbors (KNN) performs classification based on the majority class among its nearest </a:t>
            </a:r>
            <a:r>
              <a:rPr lang="en-US" dirty="0" err="1">
                <a:latin typeface="Times New Roman" panose="02020603050405020304" pitchFamily="18" charset="0"/>
                <a:cs typeface="Times New Roman" panose="02020603050405020304" pitchFamily="18" charset="0"/>
              </a:rPr>
              <a:t>neighbours</a:t>
            </a:r>
            <a:r>
              <a:rPr lang="en-US" dirty="0">
                <a:latin typeface="Times New Roman" panose="02020603050405020304" pitchFamily="18" charset="0"/>
                <a:cs typeface="Times New Roman" panose="02020603050405020304" pitchFamily="18" charset="0"/>
              </a:rPr>
              <a:t> [19]. Bagging uses KNN as its basic classifier to enrich the ensemble further.</a:t>
            </a:r>
          </a:p>
          <a:p>
            <a:pPr algn="just">
              <a:lnSpc>
                <a:spcPct val="150000"/>
              </a:lnSpc>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3756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54DF2-30C1-D956-E469-D66A849736E5}"/>
              </a:ext>
            </a:extLst>
          </p:cNvPr>
          <p:cNvSpPr>
            <a:spLocks noGrp="1"/>
          </p:cNvSpPr>
          <p:nvPr>
            <p:ph type="title"/>
          </p:nvPr>
        </p:nvSpPr>
        <p:spPr>
          <a:xfrm>
            <a:off x="116225"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5845EF4C-286A-553A-FD00-65FA4D8BD072}"/>
              </a:ext>
            </a:extLst>
          </p:cNvPr>
          <p:cNvSpPr>
            <a:spLocks noGrp="1"/>
          </p:cNvSpPr>
          <p:nvPr>
            <p:ph idx="1"/>
          </p:nvPr>
        </p:nvSpPr>
        <p:spPr>
          <a:xfrm>
            <a:off x="488373" y="903289"/>
            <a:ext cx="8681720" cy="5300084"/>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Enhanced Security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Fraud Prevention:</a:t>
            </a:r>
            <a:r>
              <a:rPr lang="en-US" dirty="0">
                <a:latin typeface="Times New Roman" panose="02020603050405020304" pitchFamily="18" charset="0"/>
                <a:cs typeface="Times New Roman" panose="02020603050405020304" pitchFamily="18" charset="0"/>
              </a:rPr>
              <a:t> The primary advantage is the ability to identify and prevent fraudulent transactions in real-time or near-real-time, thereby reducing financial losses and protecting sensitive customer information.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Early Detection:</a:t>
            </a:r>
            <a:r>
              <a:rPr lang="en-US" dirty="0">
                <a:latin typeface="Times New Roman" panose="02020603050405020304" pitchFamily="18" charset="0"/>
                <a:cs typeface="Times New Roman" panose="02020603050405020304" pitchFamily="18" charset="0"/>
              </a:rPr>
              <a:t> Advanced systems can detect unusual patterns and emerging threats quickly, minimizing the impact of fraud.</a:t>
            </a:r>
          </a:p>
          <a:p>
            <a:pPr algn="just">
              <a:lnSpc>
                <a:spcPct val="150000"/>
              </a:lnSpc>
            </a:pPr>
            <a:r>
              <a:rPr lang="en-US" b="1" dirty="0">
                <a:latin typeface="Times New Roman" panose="02020603050405020304" pitchFamily="18" charset="0"/>
                <a:cs typeface="Times New Roman" panose="02020603050405020304" pitchFamily="18" charset="0"/>
              </a:rPr>
              <a:t>Improved Customer Trust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Customer Protection:</a:t>
            </a:r>
            <a:r>
              <a:rPr lang="en-US" dirty="0">
                <a:latin typeface="Times New Roman" panose="02020603050405020304" pitchFamily="18" charset="0"/>
                <a:cs typeface="Times New Roman" panose="02020603050405020304" pitchFamily="18" charset="0"/>
              </a:rPr>
              <a:t> By preventing unauthorized transactions and protecting account details, financial institutions can build and maintain trust with their customers.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Fraudulent Charges:</a:t>
            </a:r>
            <a:r>
              <a:rPr lang="en-US" dirty="0">
                <a:latin typeface="Times New Roman" panose="02020603050405020304" pitchFamily="18" charset="0"/>
                <a:cs typeface="Times New Roman" panose="02020603050405020304" pitchFamily="18" charset="0"/>
              </a:rPr>
              <a:t> Customers are less likely to face financial losses due to fraud, leading to higher satisfaction and loyalty.</a:t>
            </a:r>
          </a:p>
          <a:p>
            <a:endParaRPr lang="en-IN" dirty="0"/>
          </a:p>
        </p:txBody>
      </p:sp>
    </p:spTree>
    <p:extLst>
      <p:ext uri="{BB962C8B-B14F-4D97-AF65-F5344CB8AC3E}">
        <p14:creationId xmlns:p14="http://schemas.microsoft.com/office/powerpoint/2010/main" val="1298438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38810C-2DF6-2454-905C-B6BCAF86B6DA}"/>
              </a:ext>
            </a:extLst>
          </p:cNvPr>
          <p:cNvSpPr>
            <a:spLocks noGrp="1"/>
          </p:cNvSpPr>
          <p:nvPr>
            <p:ph idx="4294967295"/>
          </p:nvPr>
        </p:nvSpPr>
        <p:spPr>
          <a:xfrm>
            <a:off x="384464" y="539606"/>
            <a:ext cx="8762568" cy="5445558"/>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Operational Efficiency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Automated Monitoring:</a:t>
            </a:r>
            <a:r>
              <a:rPr lang="en-US" dirty="0">
                <a:latin typeface="Times New Roman" panose="02020603050405020304" pitchFamily="18" charset="0"/>
                <a:cs typeface="Times New Roman" panose="02020603050405020304" pitchFamily="18" charset="0"/>
              </a:rPr>
              <a:t> Fraud detection systems automate the monitoring of transactions, reducing the need for manual checks and allowing staff to focus on more complex tasks.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Efficient Incident Management:</a:t>
            </a:r>
            <a:r>
              <a:rPr lang="en-US" dirty="0">
                <a:latin typeface="Times New Roman" panose="02020603050405020304" pitchFamily="18" charset="0"/>
                <a:cs typeface="Times New Roman" panose="02020603050405020304" pitchFamily="18" charset="0"/>
              </a:rPr>
              <a:t> Automated alerts and reports help fraud analysts respond quickly and effectively to potential threats.</a:t>
            </a:r>
          </a:p>
          <a:p>
            <a:pPr algn="just">
              <a:lnSpc>
                <a:spcPct val="150000"/>
              </a:lnSpc>
            </a:pPr>
            <a:r>
              <a:rPr lang="en-US" b="1" dirty="0">
                <a:latin typeface="Times New Roman" panose="02020603050405020304" pitchFamily="18" charset="0"/>
                <a:cs typeface="Times New Roman" panose="02020603050405020304" pitchFamily="18" charset="0"/>
              </a:rPr>
              <a:t>4. Cost Savings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Fraud Losses:</a:t>
            </a:r>
            <a:r>
              <a:rPr lang="en-US" dirty="0">
                <a:latin typeface="Times New Roman" panose="02020603050405020304" pitchFamily="18" charset="0"/>
                <a:cs typeface="Times New Roman" panose="02020603050405020304" pitchFamily="18" charset="0"/>
              </a:rPr>
              <a:t> Effective fraud detection systems can significantly decrease the financial losses associated with fraudulent transactions.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Lower Chargeback Fees:</a:t>
            </a:r>
            <a:r>
              <a:rPr lang="en-US" dirty="0">
                <a:latin typeface="Times New Roman" panose="02020603050405020304" pitchFamily="18" charset="0"/>
                <a:cs typeface="Times New Roman" panose="02020603050405020304" pitchFamily="18" charset="0"/>
              </a:rPr>
              <a:t> By preventing fraud, institutions can reduce the costs associated with chargebacks and disputes.</a:t>
            </a:r>
          </a:p>
          <a:p>
            <a:endParaRPr lang="en-IN" dirty="0"/>
          </a:p>
        </p:txBody>
      </p:sp>
    </p:spTree>
    <p:extLst>
      <p:ext uri="{BB962C8B-B14F-4D97-AF65-F5344CB8AC3E}">
        <p14:creationId xmlns:p14="http://schemas.microsoft.com/office/powerpoint/2010/main" val="1922213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4F1D1-FC27-DA0C-ABFF-27D93F2B9DAD}"/>
              </a:ext>
            </a:extLst>
          </p:cNvPr>
          <p:cNvSpPr>
            <a:spLocks noGrp="1"/>
          </p:cNvSpPr>
          <p:nvPr>
            <p:ph type="title"/>
          </p:nvPr>
        </p:nvSpPr>
        <p:spPr>
          <a:xfrm>
            <a:off x="126616" y="156238"/>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11FA928A-AFB2-A4F2-8CE3-7B98674F7417}"/>
              </a:ext>
            </a:extLst>
          </p:cNvPr>
          <p:cNvSpPr>
            <a:spLocks noGrp="1"/>
          </p:cNvSpPr>
          <p:nvPr>
            <p:ph idx="1"/>
          </p:nvPr>
        </p:nvSpPr>
        <p:spPr>
          <a:xfrm>
            <a:off x="374073" y="1215016"/>
            <a:ext cx="9107747" cy="5726111"/>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Credit fraud is a term used to refer to the family of frauds which are perpetrated in credit industry. Card fraud begins either with the theft of the physical card or with the compromise of data associated with the account, including the card account number or other information that would routinely and necessarily be available to a merchant during a legitimate transaction. </a:t>
            </a:r>
          </a:p>
          <a:p>
            <a:pPr algn="just">
              <a:lnSpc>
                <a:spcPct val="150000"/>
              </a:lnSpc>
            </a:pPr>
            <a:r>
              <a:rPr lang="en-US" dirty="0">
                <a:latin typeface="Times New Roman" panose="02020603050405020304" pitchFamily="18" charset="0"/>
                <a:cs typeface="Times New Roman" panose="02020603050405020304" pitchFamily="18" charset="0"/>
              </a:rPr>
              <a:t>The objective of the Credit Card Fraud Detection Systems is to extract transactions from dataset which contains all the transactions of each user and group the legal transaction pattern and fraudulent transaction pattern of each user. </a:t>
            </a:r>
          </a:p>
          <a:p>
            <a:pPr algn="just">
              <a:lnSpc>
                <a:spcPct val="150000"/>
              </a:lnSpc>
            </a:pPr>
            <a:r>
              <a:rPr lang="en-US" dirty="0">
                <a:latin typeface="Times New Roman" panose="02020603050405020304" pitchFamily="18" charset="0"/>
                <a:cs typeface="Times New Roman" panose="02020603050405020304" pitchFamily="18" charset="0"/>
              </a:rPr>
              <a:t>Analyze whether their coming transaction is matching more with legal transaction pattern or fraudulent transaction pattern. Whenever a new product comes into the market the admin updates it in the database.</a:t>
            </a:r>
          </a:p>
          <a:p>
            <a:pPr marL="0" indent="0" algn="just">
              <a:lnSpc>
                <a:spcPct val="150000"/>
              </a:lnSpc>
              <a:buNone/>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0914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604E4B-7916-1244-CFC1-36413B932445}"/>
              </a:ext>
            </a:extLst>
          </p:cNvPr>
          <p:cNvSpPr>
            <a:spLocks noGrp="1"/>
          </p:cNvSpPr>
          <p:nvPr>
            <p:ph idx="4294967295"/>
          </p:nvPr>
        </p:nvSpPr>
        <p:spPr>
          <a:xfrm>
            <a:off x="675410" y="477982"/>
            <a:ext cx="7972858" cy="5241925"/>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admin can also view all the products and also the customers. The admin has also provision to update the product stock and product rate. The user can buy any product which is provided in the website</a:t>
            </a:r>
          </a:p>
          <a:p>
            <a:pPr algn="just">
              <a:lnSpc>
                <a:spcPct val="150000"/>
              </a:lnSpc>
            </a:pPr>
            <a:r>
              <a:rPr lang="en-US" dirty="0">
                <a:latin typeface="Times New Roman" panose="02020603050405020304" pitchFamily="18" charset="0"/>
                <a:cs typeface="Times New Roman" panose="02020603050405020304" pitchFamily="18" charset="0"/>
              </a:rPr>
              <a:t> The product will be delivered within three days. By this we can maintain the customer satisfaction. Every time when a customer buys products, his/her credit card details are verified to check the amount.</a:t>
            </a:r>
          </a:p>
          <a:p>
            <a:pPr algn="just">
              <a:lnSpc>
                <a:spcPct val="150000"/>
              </a:lnSpc>
            </a:pPr>
            <a:r>
              <a:rPr lang="en-US" dirty="0">
                <a:latin typeface="Times New Roman" panose="02020603050405020304" pitchFamily="18" charset="0"/>
                <a:cs typeface="Times New Roman" panose="02020603050405020304" pitchFamily="18" charset="0"/>
              </a:rPr>
              <a:t> Whenever a customer buys product, his credit card is verified each time to see only valid user buys the product. The users are allowed to change their personal details whenever it is necessary.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8407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48FB9-080B-C1C4-0F5F-25B4F47F8563}"/>
              </a:ext>
            </a:extLst>
          </p:cNvPr>
          <p:cNvSpPr>
            <a:spLocks noGrp="1"/>
          </p:cNvSpPr>
          <p:nvPr>
            <p:ph type="title"/>
          </p:nvPr>
        </p:nvSpPr>
        <p:spPr>
          <a:xfrm>
            <a:off x="147397" y="173182"/>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608D1F93-4A1F-6C52-A798-BFD23DDC8A61}"/>
              </a:ext>
            </a:extLst>
          </p:cNvPr>
          <p:cNvSpPr>
            <a:spLocks noGrp="1"/>
          </p:cNvSpPr>
          <p:nvPr>
            <p:ph idx="1"/>
          </p:nvPr>
        </p:nvSpPr>
        <p:spPr>
          <a:xfrm>
            <a:off x="926715" y="1194233"/>
            <a:ext cx="8596668" cy="3880773"/>
          </a:xfrm>
        </p:spPr>
        <p:txBody>
          <a:bodyPr>
            <a:normAutofit/>
          </a:bodyPr>
          <a:lstStyle/>
          <a:p>
            <a:r>
              <a:rPr lang="en-IN" sz="2800" b="1" dirty="0">
                <a:latin typeface="Times New Roman" panose="02020603050405020304" pitchFamily="18" charset="0"/>
                <a:cs typeface="Times New Roman" panose="02020603050405020304" pitchFamily="18" charset="0"/>
              </a:rPr>
              <a:t>Data Collection and Ingestion</a:t>
            </a:r>
          </a:p>
          <a:p>
            <a:r>
              <a:rPr lang="en-IN" sz="2800" b="1" dirty="0">
                <a:latin typeface="Times New Roman" panose="02020603050405020304" pitchFamily="18" charset="0"/>
                <a:cs typeface="Times New Roman" panose="02020603050405020304" pitchFamily="18" charset="0"/>
              </a:rPr>
              <a:t>Data Preprocessing</a:t>
            </a:r>
          </a:p>
          <a:p>
            <a:r>
              <a:rPr lang="en-IN" sz="2800" b="1" dirty="0">
                <a:latin typeface="Times New Roman" panose="02020603050405020304" pitchFamily="18" charset="0"/>
                <a:cs typeface="Times New Roman" panose="02020603050405020304" pitchFamily="18" charset="0"/>
              </a:rPr>
              <a:t>Exploratory Data Analysis (EDA)</a:t>
            </a:r>
          </a:p>
          <a:p>
            <a:r>
              <a:rPr lang="en-IN" sz="2800" b="1" dirty="0">
                <a:latin typeface="Times New Roman" panose="02020603050405020304" pitchFamily="18" charset="0"/>
                <a:cs typeface="Times New Roman" panose="02020603050405020304" pitchFamily="18" charset="0"/>
              </a:rPr>
              <a:t>Fraud Detection Models</a:t>
            </a:r>
          </a:p>
        </p:txBody>
      </p:sp>
    </p:spTree>
    <p:extLst>
      <p:ext uri="{BB962C8B-B14F-4D97-AF65-F5344CB8AC3E}">
        <p14:creationId xmlns:p14="http://schemas.microsoft.com/office/powerpoint/2010/main" val="2005309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B2C5D-B584-DF52-E81A-73CA9E12E2F4}"/>
              </a:ext>
            </a:extLst>
          </p:cNvPr>
          <p:cNvSpPr>
            <a:spLocks noGrp="1"/>
          </p:cNvSpPr>
          <p:nvPr>
            <p:ph type="title"/>
          </p:nvPr>
        </p:nvSpPr>
        <p:spPr>
          <a:xfrm>
            <a:off x="105834" y="156238"/>
            <a:ext cx="8596668" cy="1320800"/>
          </a:xfrm>
        </p:spPr>
        <p:txBody>
          <a:bodyPr>
            <a:normAutofit/>
          </a:bodyPr>
          <a:lstStyle/>
          <a:p>
            <a:r>
              <a:rPr lang="en-IN" sz="3300" dirty="0">
                <a:latin typeface="Times New Roman" panose="02020603050405020304" pitchFamily="18" charset="0"/>
                <a:cs typeface="Times New Roman" panose="02020603050405020304" pitchFamily="18" charset="0"/>
              </a:rPr>
              <a:t>Data Collection and Ingestion</a:t>
            </a:r>
          </a:p>
        </p:txBody>
      </p:sp>
      <p:sp>
        <p:nvSpPr>
          <p:cNvPr id="3" name="Content Placeholder 2">
            <a:extLst>
              <a:ext uri="{FF2B5EF4-FFF2-40B4-BE49-F238E27FC236}">
                <a16:creationId xmlns:a16="http://schemas.microsoft.com/office/drawing/2014/main" id="{BB203995-D801-80AD-92BD-6D19EBA3320D}"/>
              </a:ext>
            </a:extLst>
          </p:cNvPr>
          <p:cNvSpPr>
            <a:spLocks noGrp="1"/>
          </p:cNvSpPr>
          <p:nvPr>
            <p:ph idx="1"/>
          </p:nvPr>
        </p:nvSpPr>
        <p:spPr>
          <a:xfrm>
            <a:off x="614989" y="996807"/>
            <a:ext cx="8596668" cy="3880773"/>
          </a:xfrm>
        </p:spPr>
        <p:txBody>
          <a:bodyPr/>
          <a:lstStyle/>
          <a:p>
            <a:pPr marL="0" indent="0">
              <a:buNone/>
            </a:pPr>
            <a:endParaRPr lang="en-US" b="1" dirty="0"/>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Transaction Data Ingestion:</a:t>
            </a:r>
            <a:r>
              <a:rPr lang="en-US" dirty="0">
                <a:latin typeface="Times New Roman" panose="02020603050405020304" pitchFamily="18" charset="0"/>
                <a:cs typeface="Times New Roman" panose="02020603050405020304" pitchFamily="18" charset="0"/>
              </a:rPr>
              <a:t> Collect real-time and historical transaction data from various sources such as payment gateways, transaction logs, and customer profiles.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Customer Data Integration:</a:t>
            </a:r>
            <a:r>
              <a:rPr lang="en-US" dirty="0">
                <a:latin typeface="Times New Roman" panose="02020603050405020304" pitchFamily="18" charset="0"/>
                <a:cs typeface="Times New Roman" panose="02020603050405020304" pitchFamily="18" charset="0"/>
              </a:rPr>
              <a:t> Integrate additional customer data, including account details, transaction history, and behavioral patterns.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External Data Sources:</a:t>
            </a:r>
            <a:r>
              <a:rPr lang="en-US" dirty="0">
                <a:latin typeface="Times New Roman" panose="02020603050405020304" pitchFamily="18" charset="0"/>
                <a:cs typeface="Times New Roman" panose="02020603050405020304" pitchFamily="18" charset="0"/>
              </a:rPr>
              <a:t> Optionally include external data such as blacklists of stolen cards, geographical data, or public databases to enhance detection.</a:t>
            </a:r>
          </a:p>
          <a:p>
            <a:endParaRPr lang="en-IN" dirty="0"/>
          </a:p>
        </p:txBody>
      </p:sp>
    </p:spTree>
    <p:extLst>
      <p:ext uri="{BB962C8B-B14F-4D97-AF65-F5344CB8AC3E}">
        <p14:creationId xmlns:p14="http://schemas.microsoft.com/office/powerpoint/2010/main" val="3053221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F3B79-B7B0-9F4C-5683-CBAA7EE14688}"/>
              </a:ext>
            </a:extLst>
          </p:cNvPr>
          <p:cNvSpPr>
            <a:spLocks noGrp="1"/>
          </p:cNvSpPr>
          <p:nvPr>
            <p:ph type="title"/>
          </p:nvPr>
        </p:nvSpPr>
        <p:spPr>
          <a:xfrm>
            <a:off x="251307" y="266700"/>
            <a:ext cx="8596668" cy="1320800"/>
          </a:xfrm>
        </p:spPr>
        <p:txBody>
          <a:bodyPr/>
          <a:lstStyle/>
          <a:p>
            <a:r>
              <a:rPr lang="en-IN" dirty="0"/>
              <a:t>Data Preprocessing</a:t>
            </a:r>
            <a:br>
              <a:rPr lang="en-IN" dirty="0"/>
            </a:br>
            <a:endParaRPr lang="en-IN" dirty="0"/>
          </a:p>
        </p:txBody>
      </p:sp>
      <p:sp>
        <p:nvSpPr>
          <p:cNvPr id="3" name="Content Placeholder 2">
            <a:extLst>
              <a:ext uri="{FF2B5EF4-FFF2-40B4-BE49-F238E27FC236}">
                <a16:creationId xmlns:a16="http://schemas.microsoft.com/office/drawing/2014/main" id="{5FC00E0D-FA9B-D4A9-6EE4-B54DF13851CC}"/>
              </a:ext>
            </a:extLst>
          </p:cNvPr>
          <p:cNvSpPr>
            <a:spLocks noGrp="1"/>
          </p:cNvSpPr>
          <p:nvPr>
            <p:ph idx="1"/>
          </p:nvPr>
        </p:nvSpPr>
        <p:spPr>
          <a:xfrm>
            <a:off x="843589" y="903289"/>
            <a:ext cx="8692112" cy="4344120"/>
          </a:xfrm>
        </p:spPr>
        <p:txBody>
          <a:bodyPr/>
          <a:lstStyle/>
          <a:p>
            <a:pPr marL="0" indent="0" algn="just">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Cleaning:</a:t>
            </a:r>
            <a:r>
              <a:rPr lang="en-US" dirty="0">
                <a:latin typeface="Times New Roman" panose="02020603050405020304" pitchFamily="18" charset="0"/>
                <a:cs typeface="Times New Roman" panose="02020603050405020304" pitchFamily="18" charset="0"/>
              </a:rPr>
              <a:t> Handle missing values, outliers, and incorrect data to ensure data quality.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Normalization and Transformation:</a:t>
            </a:r>
            <a:r>
              <a:rPr lang="en-US" dirty="0">
                <a:latin typeface="Times New Roman" panose="02020603050405020304" pitchFamily="18" charset="0"/>
                <a:cs typeface="Times New Roman" panose="02020603050405020304" pitchFamily="18" charset="0"/>
              </a:rPr>
              <a:t> Scale features to a common range and transform categorical variables into numerical formats.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Engineering:</a:t>
            </a:r>
            <a:r>
              <a:rPr lang="en-US" dirty="0">
                <a:latin typeface="Times New Roman" panose="02020603050405020304" pitchFamily="18" charset="0"/>
                <a:cs typeface="Times New Roman" panose="02020603050405020304" pitchFamily="18" charset="0"/>
              </a:rPr>
              <a:t> Create new features that may help in detecting fraud, such as transaction frequency, average transaction amount, or time since last transaction.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Labeling:</a:t>
            </a:r>
            <a:r>
              <a:rPr lang="en-US" dirty="0">
                <a:latin typeface="Times New Roman" panose="02020603050405020304" pitchFamily="18" charset="0"/>
                <a:cs typeface="Times New Roman" panose="02020603050405020304" pitchFamily="18" charset="0"/>
              </a:rPr>
              <a:t> Label historical data with known fraudulent and legitimate transactions for supervised learning models.</a:t>
            </a:r>
          </a:p>
          <a:p>
            <a:endParaRPr lang="en-IN" dirty="0"/>
          </a:p>
        </p:txBody>
      </p:sp>
    </p:spTree>
    <p:extLst>
      <p:ext uri="{BB962C8B-B14F-4D97-AF65-F5344CB8AC3E}">
        <p14:creationId xmlns:p14="http://schemas.microsoft.com/office/powerpoint/2010/main" val="728372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DBDFE-CA4E-70E2-1146-82E4340D227B}"/>
              </a:ext>
            </a:extLst>
          </p:cNvPr>
          <p:cNvSpPr>
            <a:spLocks noGrp="1"/>
          </p:cNvSpPr>
          <p:nvPr>
            <p:ph type="title"/>
          </p:nvPr>
        </p:nvSpPr>
        <p:spPr>
          <a:xfrm>
            <a:off x="220134" y="245918"/>
            <a:ext cx="8596668" cy="1320800"/>
          </a:xfrm>
        </p:spPr>
        <p:txBody>
          <a:bodyPr/>
          <a:lstStyle/>
          <a:p>
            <a:r>
              <a:rPr lang="en-IN" b="1" dirty="0"/>
              <a:t>Exploratory Data Analysis (EDA)</a:t>
            </a:r>
            <a:br>
              <a:rPr lang="en-IN" b="1" dirty="0"/>
            </a:br>
            <a:endParaRPr lang="en-IN" dirty="0"/>
          </a:p>
        </p:txBody>
      </p:sp>
      <p:sp>
        <p:nvSpPr>
          <p:cNvPr id="3" name="Content Placeholder 2">
            <a:extLst>
              <a:ext uri="{FF2B5EF4-FFF2-40B4-BE49-F238E27FC236}">
                <a16:creationId xmlns:a16="http://schemas.microsoft.com/office/drawing/2014/main" id="{E61093BE-2A7D-005F-BE35-B065E045AE9E}"/>
              </a:ext>
            </a:extLst>
          </p:cNvPr>
          <p:cNvSpPr>
            <a:spLocks noGrp="1"/>
          </p:cNvSpPr>
          <p:nvPr>
            <p:ph idx="1"/>
          </p:nvPr>
        </p:nvSpPr>
        <p:spPr>
          <a:xfrm>
            <a:off x="687725" y="1121498"/>
            <a:ext cx="8596668" cy="3880773"/>
          </a:xfrm>
        </p:spPr>
        <p:txBody>
          <a:bodyPr/>
          <a:lstStyle/>
          <a:p>
            <a:pPr marL="0" indent="0">
              <a:buNone/>
            </a:pPr>
            <a:endParaRPr lang="en-IN" b="1" dirty="0"/>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Descriptive Statistics:</a:t>
            </a:r>
            <a:r>
              <a:rPr lang="en-IN" dirty="0">
                <a:latin typeface="Times New Roman" panose="02020603050405020304" pitchFamily="18" charset="0"/>
                <a:cs typeface="Times New Roman" panose="02020603050405020304" pitchFamily="18" charset="0"/>
              </a:rPr>
              <a:t> </a:t>
            </a:r>
            <a:r>
              <a:rPr lang="en-IN" dirty="0" err="1">
                <a:latin typeface="Times New Roman" panose="02020603050405020304" pitchFamily="18" charset="0"/>
                <a:cs typeface="Times New Roman" panose="02020603050405020304" pitchFamily="18" charset="0"/>
              </a:rPr>
              <a:t>Analyze</a:t>
            </a:r>
            <a:r>
              <a:rPr lang="en-IN" dirty="0">
                <a:latin typeface="Times New Roman" panose="02020603050405020304" pitchFamily="18" charset="0"/>
                <a:cs typeface="Times New Roman" panose="02020603050405020304" pitchFamily="18" charset="0"/>
              </a:rPr>
              <a:t> data distributions, central tendencies, and variances.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Visualizations:</a:t>
            </a:r>
            <a:r>
              <a:rPr lang="en-IN" dirty="0">
                <a:latin typeface="Times New Roman" panose="02020603050405020304" pitchFamily="18" charset="0"/>
                <a:cs typeface="Times New Roman" panose="02020603050405020304" pitchFamily="18" charset="0"/>
              </a:rPr>
              <a:t> Use charts and plots (e.g., histograms, scatter plots) to visualize transaction patterns and anomalies.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Correlation Analysis:</a:t>
            </a:r>
            <a:r>
              <a:rPr lang="en-IN" dirty="0">
                <a:latin typeface="Times New Roman" panose="02020603050405020304" pitchFamily="18" charset="0"/>
                <a:cs typeface="Times New Roman" panose="02020603050405020304" pitchFamily="18" charset="0"/>
              </a:rPr>
              <a:t> Examine relationships between features and fraud occurrences to understand feature importance.</a:t>
            </a:r>
          </a:p>
          <a:p>
            <a:endParaRPr lang="en-IN" dirty="0"/>
          </a:p>
        </p:txBody>
      </p:sp>
    </p:spTree>
    <p:extLst>
      <p:ext uri="{BB962C8B-B14F-4D97-AF65-F5344CB8AC3E}">
        <p14:creationId xmlns:p14="http://schemas.microsoft.com/office/powerpoint/2010/main" val="15183743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85CBE-481B-0F89-CAC2-184DB87273D0}"/>
              </a:ext>
            </a:extLst>
          </p:cNvPr>
          <p:cNvSpPr>
            <a:spLocks noGrp="1"/>
          </p:cNvSpPr>
          <p:nvPr>
            <p:ph type="title"/>
          </p:nvPr>
        </p:nvSpPr>
        <p:spPr>
          <a:xfrm>
            <a:off x="188961" y="235527"/>
            <a:ext cx="8596668" cy="1320800"/>
          </a:xfrm>
        </p:spPr>
        <p:txBody>
          <a:bodyPr/>
          <a:lstStyle/>
          <a:p>
            <a:r>
              <a:rPr lang="en-IN" dirty="0"/>
              <a:t>Fraud Detection Models</a:t>
            </a:r>
            <a:br>
              <a:rPr lang="en-IN" dirty="0"/>
            </a:br>
            <a:endParaRPr lang="en-IN" dirty="0"/>
          </a:p>
        </p:txBody>
      </p:sp>
      <p:sp>
        <p:nvSpPr>
          <p:cNvPr id="3" name="Content Placeholder 2">
            <a:extLst>
              <a:ext uri="{FF2B5EF4-FFF2-40B4-BE49-F238E27FC236}">
                <a16:creationId xmlns:a16="http://schemas.microsoft.com/office/drawing/2014/main" id="{8DAD1A9E-C07F-27D4-B8F2-E93D3E32F382}"/>
              </a:ext>
            </a:extLst>
          </p:cNvPr>
          <p:cNvSpPr>
            <a:spLocks noGrp="1"/>
          </p:cNvSpPr>
          <p:nvPr>
            <p:ph idx="1"/>
          </p:nvPr>
        </p:nvSpPr>
        <p:spPr>
          <a:xfrm>
            <a:off x="592282" y="747425"/>
            <a:ext cx="8744065" cy="5875048"/>
          </a:xfrm>
        </p:spPr>
        <p:txBody>
          <a:bodyPr>
            <a:normAutofit/>
          </a:bodyPr>
          <a:lstStyle/>
          <a:p>
            <a:pPr marL="0" indent="0" algn="just">
              <a:buNone/>
            </a:pPr>
            <a:endParaRPr lang="en-IN" b="1" dirty="0">
              <a:latin typeface="Times New Roman" panose="02020603050405020304" pitchFamily="18" charset="0"/>
              <a:cs typeface="Times New Roman" panose="02020603050405020304" pitchFamily="18" charset="0"/>
            </a:endParaRPr>
          </a:p>
          <a:p>
            <a:pPr algn="just">
              <a:lnSpc>
                <a:spcPct val="150000"/>
              </a:lnSpc>
            </a:pPr>
            <a:r>
              <a:rPr lang="en-IN" b="1" dirty="0">
                <a:latin typeface="Times New Roman" panose="02020603050405020304" pitchFamily="18" charset="0"/>
                <a:cs typeface="Times New Roman" panose="02020603050405020304" pitchFamily="18" charset="0"/>
              </a:rPr>
              <a:t>Algorithm Selection:</a:t>
            </a:r>
            <a:endParaRPr lang="en-IN" dirty="0">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Supervised Learning:</a:t>
            </a:r>
            <a:r>
              <a:rPr lang="en-IN" sz="1800" dirty="0">
                <a:latin typeface="Times New Roman" panose="02020603050405020304" pitchFamily="18" charset="0"/>
                <a:cs typeface="Times New Roman" panose="02020603050405020304" pitchFamily="18" charset="0"/>
              </a:rPr>
              <a:t> Logistic Regression, Decision Trees, Random Forest, Gradient Boosting Machines (GBM), Neural Networks.</a:t>
            </a:r>
          </a:p>
          <a:p>
            <a:pPr marL="742950" lvl="1" indent="-285750"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Unsupervised Learning:</a:t>
            </a:r>
            <a:r>
              <a:rPr lang="en-IN" sz="1800" dirty="0">
                <a:latin typeface="Times New Roman" panose="02020603050405020304" pitchFamily="18" charset="0"/>
                <a:cs typeface="Times New Roman" panose="02020603050405020304" pitchFamily="18" charset="0"/>
              </a:rPr>
              <a:t> Anomaly Detection (e.g., Isolation Forest), Clustering (e.g., K-Means).</a:t>
            </a:r>
          </a:p>
          <a:p>
            <a:pPr marL="742950" lvl="1" indent="-285750"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Hybrid Approaches:</a:t>
            </a:r>
            <a:r>
              <a:rPr lang="en-IN" sz="1800" dirty="0">
                <a:latin typeface="Times New Roman" panose="02020603050405020304" pitchFamily="18" charset="0"/>
                <a:cs typeface="Times New Roman" panose="02020603050405020304" pitchFamily="18" charset="0"/>
              </a:rPr>
              <a:t> Combining multiple models or techniques to enhance detection accuracy.</a:t>
            </a:r>
          </a:p>
          <a:p>
            <a:pPr algn="just">
              <a:lnSpc>
                <a:spcPct val="150000"/>
              </a:lnSpc>
            </a:pPr>
            <a:r>
              <a:rPr lang="en-IN" b="1" dirty="0">
                <a:latin typeface="Times New Roman" panose="02020603050405020304" pitchFamily="18" charset="0"/>
                <a:cs typeface="Times New Roman" panose="02020603050405020304" pitchFamily="18" charset="0"/>
              </a:rPr>
              <a:t>Model Training:</a:t>
            </a:r>
            <a:r>
              <a:rPr lang="en-IN" dirty="0">
                <a:latin typeface="Times New Roman" panose="02020603050405020304" pitchFamily="18" charset="0"/>
                <a:cs typeface="Times New Roman" panose="02020603050405020304" pitchFamily="18" charset="0"/>
              </a:rPr>
              <a:t> Train selected models using </a:t>
            </a:r>
            <a:r>
              <a:rPr lang="en-IN" dirty="0" err="1">
                <a:latin typeface="Times New Roman" panose="02020603050405020304" pitchFamily="18" charset="0"/>
                <a:cs typeface="Times New Roman" panose="02020603050405020304" pitchFamily="18" charset="0"/>
              </a:rPr>
              <a:t>labeled</a:t>
            </a:r>
            <a:r>
              <a:rPr lang="en-IN" dirty="0">
                <a:latin typeface="Times New Roman" panose="02020603050405020304" pitchFamily="18" charset="0"/>
                <a:cs typeface="Times New Roman" panose="02020603050405020304" pitchFamily="18" charset="0"/>
              </a:rPr>
              <a:t> data, tuning hyperparameters for optimal performance.</a:t>
            </a:r>
          </a:p>
          <a:p>
            <a:pPr algn="just">
              <a:lnSpc>
                <a:spcPct val="150000"/>
              </a:lnSpc>
            </a:pPr>
            <a:r>
              <a:rPr lang="en-IN" b="1" dirty="0">
                <a:latin typeface="Times New Roman" panose="02020603050405020304" pitchFamily="18" charset="0"/>
                <a:cs typeface="Times New Roman" panose="02020603050405020304" pitchFamily="18" charset="0"/>
              </a:rPr>
              <a:t>Model Evaluation:</a:t>
            </a:r>
            <a:r>
              <a:rPr lang="en-IN" dirty="0">
                <a:latin typeface="Times New Roman" panose="02020603050405020304" pitchFamily="18" charset="0"/>
                <a:cs typeface="Times New Roman" panose="02020603050405020304" pitchFamily="18" charset="0"/>
              </a:rPr>
              <a:t> Evaluate models using metrics such as accuracy, precision, recall, F1 score, ROC-AUC, and confusion matrix.</a:t>
            </a:r>
          </a:p>
          <a:p>
            <a:endParaRPr lang="en-IN" dirty="0"/>
          </a:p>
        </p:txBody>
      </p:sp>
    </p:spTree>
    <p:extLst>
      <p:ext uri="{BB962C8B-B14F-4D97-AF65-F5344CB8AC3E}">
        <p14:creationId xmlns:p14="http://schemas.microsoft.com/office/powerpoint/2010/main" val="2654649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56867-D843-11C6-7727-F935214F7466}"/>
              </a:ext>
            </a:extLst>
          </p:cNvPr>
          <p:cNvSpPr>
            <a:spLocks noGrp="1"/>
          </p:cNvSpPr>
          <p:nvPr>
            <p:ph type="title"/>
          </p:nvPr>
        </p:nvSpPr>
        <p:spPr>
          <a:xfrm>
            <a:off x="272088" y="235527"/>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0F9D19FC-6353-E414-7397-45117D5889A8}"/>
              </a:ext>
            </a:extLst>
          </p:cNvPr>
          <p:cNvSpPr>
            <a:spLocks noGrp="1"/>
          </p:cNvSpPr>
          <p:nvPr>
            <p:ph idx="1"/>
          </p:nvPr>
        </p:nvSpPr>
        <p:spPr>
          <a:xfrm>
            <a:off x="872836" y="1204625"/>
            <a:ext cx="8697191" cy="473897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06857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80CB7-D339-193A-2D17-E7FEDC2B3C45}"/>
              </a:ext>
            </a:extLst>
          </p:cNvPr>
          <p:cNvSpPr>
            <a:spLocks noGrp="1"/>
          </p:cNvSpPr>
          <p:nvPr>
            <p:ph type="title"/>
          </p:nvPr>
        </p:nvSpPr>
        <p:spPr>
          <a:xfrm>
            <a:off x="324043" y="287481"/>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8BAC1CC3-83E8-8BF2-0721-3FB700AB76B1}"/>
              </a:ext>
            </a:extLst>
          </p:cNvPr>
          <p:cNvSpPr>
            <a:spLocks noGrp="1"/>
          </p:cNvSpPr>
          <p:nvPr>
            <p:ph idx="1"/>
          </p:nvPr>
        </p:nvSpPr>
        <p:spPr>
          <a:xfrm>
            <a:off x="696191" y="1298143"/>
            <a:ext cx="8920711" cy="5102657"/>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843956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368E8-B707-820D-AC5C-875E8F19C938}"/>
              </a:ext>
            </a:extLst>
          </p:cNvPr>
          <p:cNvSpPr>
            <a:spLocks noGrp="1"/>
          </p:cNvSpPr>
          <p:nvPr>
            <p:ph type="title"/>
          </p:nvPr>
        </p:nvSpPr>
        <p:spPr>
          <a:xfrm>
            <a:off x="209743"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497E60B3-E0C2-F6A3-AFA0-D7CAEBAC516F}"/>
              </a:ext>
            </a:extLst>
          </p:cNvPr>
          <p:cNvSpPr>
            <a:spLocks noGrp="1"/>
          </p:cNvSpPr>
          <p:nvPr>
            <p:ph idx="1"/>
          </p:nvPr>
        </p:nvSpPr>
        <p:spPr>
          <a:xfrm>
            <a:off x="583815" y="1059512"/>
            <a:ext cx="8596668" cy="4738975"/>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426075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CEF81-BC7A-1823-4B33-C23CB8344564}"/>
              </a:ext>
            </a:extLst>
          </p:cNvPr>
          <p:cNvSpPr>
            <a:spLocks noGrp="1"/>
          </p:cNvSpPr>
          <p:nvPr>
            <p:ph type="title"/>
          </p:nvPr>
        </p:nvSpPr>
        <p:spPr>
          <a:xfrm>
            <a:off x="220134"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0A35C317-E071-D062-4157-C93DB965B2A3}"/>
              </a:ext>
            </a:extLst>
          </p:cNvPr>
          <p:cNvSpPr>
            <a:spLocks noGrp="1"/>
          </p:cNvSpPr>
          <p:nvPr>
            <p:ph idx="1"/>
          </p:nvPr>
        </p:nvSpPr>
        <p:spPr>
          <a:xfrm>
            <a:off x="770852" y="1038370"/>
            <a:ext cx="8596668" cy="5102656"/>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16342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12BC6-BDE7-4B63-822A-AE461FA9E21D}"/>
              </a:ext>
            </a:extLst>
          </p:cNvPr>
          <p:cNvSpPr>
            <a:spLocks noGrp="1"/>
          </p:cNvSpPr>
          <p:nvPr>
            <p:ph type="title"/>
          </p:nvPr>
        </p:nvSpPr>
        <p:spPr>
          <a:xfrm>
            <a:off x="417561" y="370609"/>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75AD555B-8BFC-7C15-964C-7A29A04313E5}"/>
              </a:ext>
            </a:extLst>
          </p:cNvPr>
          <p:cNvSpPr>
            <a:spLocks noGrp="1"/>
          </p:cNvSpPr>
          <p:nvPr>
            <p:ph idx="1"/>
          </p:nvPr>
        </p:nvSpPr>
        <p:spPr>
          <a:xfrm>
            <a:off x="1612516" y="1204625"/>
            <a:ext cx="8596668" cy="3880773"/>
          </a:xfrm>
        </p:spPr>
        <p:txBody>
          <a:bodyPr/>
          <a:lstStyle/>
          <a:p>
            <a:pPr algn="just">
              <a:lnSpc>
                <a:spcPct val="150000"/>
              </a:lnSpc>
            </a:pPr>
            <a:endParaRPr lang="en-US" sz="1800" dirty="0">
              <a:latin typeface="Times New Roman" pitchFamily="18" charset="0"/>
              <a:cs typeface="Times New Roman" pitchFamily="18" charset="0"/>
            </a:endParaRPr>
          </a:p>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1415776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C8AD9-AE7F-57E2-80E0-B236744CEE3F}"/>
              </a:ext>
            </a:extLst>
          </p:cNvPr>
          <p:cNvSpPr>
            <a:spLocks noGrp="1"/>
          </p:cNvSpPr>
          <p:nvPr>
            <p:ph type="title"/>
          </p:nvPr>
        </p:nvSpPr>
        <p:spPr>
          <a:xfrm>
            <a:off x="303262" y="287482"/>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7C0365C9-968C-0365-A45F-759F57D92CDE}"/>
              </a:ext>
            </a:extLst>
          </p:cNvPr>
          <p:cNvSpPr>
            <a:spLocks noGrp="1"/>
          </p:cNvSpPr>
          <p:nvPr>
            <p:ph idx="1"/>
          </p:nvPr>
        </p:nvSpPr>
        <p:spPr>
          <a:xfrm>
            <a:off x="1165707" y="1204625"/>
            <a:ext cx="8596668" cy="3880773"/>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a:t>
            </a:r>
            <a:endParaRPr lang="en-IN" dirty="0"/>
          </a:p>
        </p:txBody>
      </p:sp>
    </p:spTree>
    <p:extLst>
      <p:ext uri="{BB962C8B-B14F-4D97-AF65-F5344CB8AC3E}">
        <p14:creationId xmlns:p14="http://schemas.microsoft.com/office/powerpoint/2010/main" val="27644698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E3D95-22E2-7293-4E02-664524F17D3F}"/>
              </a:ext>
            </a:extLst>
          </p:cNvPr>
          <p:cNvSpPr>
            <a:spLocks noGrp="1"/>
          </p:cNvSpPr>
          <p:nvPr>
            <p:ph type="title"/>
          </p:nvPr>
        </p:nvSpPr>
        <p:spPr>
          <a:xfrm>
            <a:off x="188962" y="15623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82F32F81-5996-3615-D944-8D42516DA7D0}"/>
              </a:ext>
            </a:extLst>
          </p:cNvPr>
          <p:cNvSpPr>
            <a:spLocks noGrp="1"/>
          </p:cNvSpPr>
          <p:nvPr>
            <p:ph idx="1"/>
          </p:nvPr>
        </p:nvSpPr>
        <p:spPr>
          <a:xfrm>
            <a:off x="677334" y="934462"/>
            <a:ext cx="8986212" cy="5185783"/>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A fraud detection system for credit card transactions was presented. The system was designed to tackle the three challenges related with fraud detection data sets, namely a strong class imbalance, the inclusion of labeled and unlabeled samples, and the ability to process a large number of transactions. </a:t>
            </a:r>
          </a:p>
          <a:p>
            <a:pPr algn="just">
              <a:lnSpc>
                <a:spcPct val="150000"/>
              </a:lnSpc>
            </a:pPr>
            <a:r>
              <a:rPr lang="en-US" dirty="0">
                <a:latin typeface="Times New Roman" panose="02020603050405020304" pitchFamily="18" charset="0"/>
                <a:cs typeface="Times New Roman" panose="02020603050405020304" pitchFamily="18" charset="0"/>
              </a:rPr>
              <a:t>The result showed that the proposed successfully overcome all the challenges. A BRF based on the Spark RF model was implemented, in order to compensate the class imbalance of the dataset and the unlabeled samples were used trough a co-training approach using the BRF model. </a:t>
            </a:r>
          </a:p>
          <a:p>
            <a:pPr algn="just">
              <a:lnSpc>
                <a:spcPct val="150000"/>
              </a:lnSpc>
            </a:pPr>
            <a:r>
              <a:rPr lang="en-US" dirty="0">
                <a:latin typeface="Times New Roman" panose="02020603050405020304" pitchFamily="18" charset="0"/>
                <a:cs typeface="Times New Roman" panose="02020603050405020304" pitchFamily="18" charset="0"/>
              </a:rPr>
              <a:t>Moreover, a proposed strategy based on a meta-classification approach that combines BRF and Co-Trained BRFs achieved the best performance. All the different strategies evaluated were implemented guaranteeing the scalability of the proposed approach.</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489660"/>
      </p:ext>
    </p:extLst>
  </p:cSld>
  <p:clrMapOvr>
    <a:masterClrMapping/>
  </p:clrMapOvr>
</p:sld>
</file>

<file path=ppt/theme/theme1.xml><?xml version="1.0" encoding="utf-8"?>
<a:theme xmlns:a="http://schemas.openxmlformats.org/drawingml/2006/main" name="Facet">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36</TotalTime>
  <Words>2336</Words>
  <Application>Microsoft Office PowerPoint</Application>
  <PresentationFormat>Widescreen</PresentationFormat>
  <Paragraphs>116</Paragraphs>
  <Slides>24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Times New Roman</vt:lpstr>
      <vt:lpstr>Trebuchet MS</vt:lpstr>
      <vt:lpstr>Wingdings 3</vt:lpstr>
      <vt:lpstr>Facet</vt:lpstr>
      <vt:lpstr>PowerPoint Presentation</vt:lpstr>
      <vt:lpstr>Abstract</vt:lpstr>
      <vt:lpstr>Objective</vt:lpstr>
      <vt:lpstr>Existing System</vt:lpstr>
      <vt:lpstr>Disadvantage</vt:lpstr>
      <vt:lpstr>PowerPoint Presentation</vt:lpstr>
      <vt:lpstr>PowerPoint Presentation</vt:lpstr>
      <vt:lpstr>PROPOSED SYSTEM :</vt:lpstr>
      <vt:lpstr>Advantage</vt:lpstr>
      <vt:lpstr>PowerPoint Presentation</vt:lpstr>
      <vt:lpstr>Introduction</vt:lpstr>
      <vt:lpstr>PowerPoint Presentation</vt:lpstr>
      <vt:lpstr>MODULES</vt:lpstr>
      <vt:lpstr>Data Collection and Ingestion</vt:lpstr>
      <vt:lpstr>Data Preprocessing </vt:lpstr>
      <vt:lpstr>Exploratory Data Analysis (EDA) </vt:lpstr>
      <vt:lpstr>Fraud Detection Models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2024-08-18T10:33:41Z</dcterms:created>
  <dcterms:modified xsi:type="dcterms:W3CDTF">2024-08-18T11:10:35Z</dcterms:modified>
</cp:coreProperties>
</file>