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1123936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2256165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21753638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43B4A1-C6DD-463B-A39F-A96EB09CEFA7}"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1095415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43B4A1-C6DD-463B-A39F-A96EB09CEFA7}" type="datetimeFigureOut">
              <a:rPr lang="en-IN" smtClean="0"/>
              <a:t>18-08-2024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2289058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3843058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500284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181506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43B4A1-C6DD-463B-A39F-A96EB09CEFA7}"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2708800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43B4A1-C6DD-463B-A39F-A96EB09CEFA7}" type="datetimeFigureOut">
              <a:rPr lang="en-IN" smtClean="0"/>
              <a:t>18-08-2024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1328154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881135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8913789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2638941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3109348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41322361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1977798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43B4A1-C6DD-463B-A39F-A96EB09CEFA7}" type="datetimeFigureOut">
              <a:rPr lang="en-IN" smtClean="0"/>
              <a:t>18-08-2024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7542E3-D4DE-435B-BBDA-E805E9E4A065}" type="slidenum">
              <a:rPr lang="en-IN" smtClean="0"/>
              <a:t>‹#›</a:t>
            </a:fld>
            <a:endParaRPr lang="en-IN"/>
          </a:p>
        </p:txBody>
      </p:sp>
    </p:spTree>
    <p:extLst>
      <p:ext uri="{BB962C8B-B14F-4D97-AF65-F5344CB8AC3E}">
        <p14:creationId xmlns:p14="http://schemas.microsoft.com/office/powerpoint/2010/main" val="1130603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D43B4A1-C6DD-463B-A39F-A96EB09CEFA7}" type="datetimeFigureOut">
              <a:rPr lang="en-IN" smtClean="0"/>
              <a:t>18-08-2024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47542E3-D4DE-435B-BBDA-E805E9E4A065}" type="slidenum">
              <a:rPr lang="en-IN" smtClean="0"/>
              <a:t>‹#›</a:t>
            </a:fld>
            <a:endParaRPr lang="en-IN"/>
          </a:p>
        </p:txBody>
      </p:sp>
    </p:spTree>
    <p:extLst>
      <p:ext uri="{BB962C8B-B14F-4D97-AF65-F5344CB8AC3E}">
        <p14:creationId xmlns:p14="http://schemas.microsoft.com/office/powerpoint/2010/main" val="1601784677"/>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85ECF1-7549-5B3A-A33F-809C128D52CE}"/>
              </a:ext>
            </a:extLst>
          </p:cNvPr>
          <p:cNvSpPr txBox="1"/>
          <p:nvPr/>
        </p:nvSpPr>
        <p:spPr>
          <a:xfrm>
            <a:off x="2109356" y="2472074"/>
            <a:ext cx="8489372" cy="1143070"/>
          </a:xfrm>
          <a:prstGeom prst="rect">
            <a:avLst/>
          </a:prstGeom>
          <a:noFill/>
        </p:spPr>
        <p:txBody>
          <a:bodyPr wrap="square">
            <a:spAutoFit/>
          </a:bodyPr>
          <a:lstStyle/>
          <a:p>
            <a:pPr lvl="0">
              <a:lnSpc>
                <a:spcPct val="150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 AND IMPLEMENTATION OF A COMPUTERIZED RECYCLING SYSTEM FOR PROTECTING THE GREEN ENVIRONMENT</a:t>
            </a:r>
          </a:p>
        </p:txBody>
      </p:sp>
    </p:spTree>
    <p:extLst>
      <p:ext uri="{BB962C8B-B14F-4D97-AF65-F5344CB8AC3E}">
        <p14:creationId xmlns:p14="http://schemas.microsoft.com/office/powerpoint/2010/main" val="3680619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3D2C-9503-03A2-1B69-F483EC939A1D}"/>
              </a:ext>
            </a:extLst>
          </p:cNvPr>
          <p:cNvSpPr>
            <a:spLocks noGrp="1"/>
          </p:cNvSpPr>
          <p:nvPr>
            <p:ph type="title"/>
          </p:nvPr>
        </p:nvSpPr>
        <p:spPr>
          <a:xfrm>
            <a:off x="194279" y="207962"/>
            <a:ext cx="9603275" cy="1049235"/>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FA41CF29-EE3A-5023-51BE-6B24461A293E}"/>
              </a:ext>
            </a:extLst>
          </p:cNvPr>
          <p:cNvSpPr>
            <a:spLocks noGrp="1"/>
          </p:cNvSpPr>
          <p:nvPr>
            <p:ph idx="1"/>
          </p:nvPr>
        </p:nvSpPr>
        <p:spPr>
          <a:xfrm>
            <a:off x="436418" y="1018309"/>
            <a:ext cx="10338956" cy="5507037"/>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Our society suffers a lot from the things that are thrown uselessly; these things may be beneficial to our society. On the other hand, communities suffer a lot of waste especially plastic waste; this has led to environmental pollution and depletion of natural resources.</a:t>
            </a:r>
          </a:p>
          <a:p>
            <a:pPr algn="just">
              <a:lnSpc>
                <a:spcPct val="150000"/>
              </a:lnSpc>
            </a:pPr>
            <a:r>
              <a:rPr lang="en-US" sz="1800" dirty="0">
                <a:latin typeface="Times New Roman" panose="02020603050405020304" pitchFamily="18" charset="0"/>
                <a:cs typeface="Times New Roman" panose="02020603050405020304" pitchFamily="18" charset="0"/>
              </a:rPr>
              <a:t> Therefore, this research aims to achieve sustainable development and achieve part of the Saudi Arabia vision 2030. </a:t>
            </a:r>
          </a:p>
          <a:p>
            <a:pPr algn="just">
              <a:lnSpc>
                <a:spcPct val="150000"/>
              </a:lnSpc>
            </a:pPr>
            <a:r>
              <a:rPr lang="en-US" sz="1800" dirty="0">
                <a:latin typeface="Times New Roman" panose="02020603050405020304" pitchFamily="18" charset="0"/>
                <a:cs typeface="Times New Roman" panose="02020603050405020304" pitchFamily="18" charset="0"/>
              </a:rPr>
              <a:t>Hence we have distributed a questionnaire to 88 responders, and based on the results of this study, which shows the importance of recycling and its impact on the environment and the extent of community interest in this subject and their supporters, The Let's Recycle site, based on the results of the questionnaire, will improve waste and plastics disposal in an environmentally positive manner.</a:t>
            </a:r>
          </a:p>
          <a:p>
            <a:pPr algn="just">
              <a:lnSpc>
                <a:spcPct val="150000"/>
              </a:lnSpc>
            </a:pPr>
            <a:r>
              <a:rPr lang="en-US" sz="1800" dirty="0">
                <a:latin typeface="Times New Roman" panose="02020603050405020304" pitchFamily="18" charset="0"/>
                <a:cs typeface="Times New Roman" panose="02020603050405020304" pitchFamily="18" charset="0"/>
              </a:rPr>
              <a:t>The proposed system was developed using the Unified Modelling Language (UML) and Microsoft Visual Studio2010 programming language</a:t>
            </a:r>
            <a:r>
              <a:rPr lang="en-US" dirty="0"/>
              <a:t>. </a:t>
            </a:r>
            <a:endParaRPr lang="en-IN" dirty="0"/>
          </a:p>
        </p:txBody>
      </p:sp>
    </p:spTree>
    <p:extLst>
      <p:ext uri="{BB962C8B-B14F-4D97-AF65-F5344CB8AC3E}">
        <p14:creationId xmlns:p14="http://schemas.microsoft.com/office/powerpoint/2010/main" val="6490860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EE341-A6A3-3E7E-44E4-188F7DBC381F}"/>
              </a:ext>
            </a:extLst>
          </p:cNvPr>
          <p:cNvSpPr>
            <a:spLocks noGrp="1"/>
          </p:cNvSpPr>
          <p:nvPr>
            <p:ph type="title"/>
          </p:nvPr>
        </p:nvSpPr>
        <p:spPr>
          <a:xfrm>
            <a:off x="198322" y="182554"/>
            <a:ext cx="9404723" cy="140053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0C3389E2-1B28-9690-A43E-FDA9306946C2}"/>
              </a:ext>
            </a:extLst>
          </p:cNvPr>
          <p:cNvSpPr>
            <a:spLocks noGrp="1"/>
          </p:cNvSpPr>
          <p:nvPr>
            <p:ph idx="1"/>
          </p:nvPr>
        </p:nvSpPr>
        <p:spPr>
          <a:xfrm>
            <a:off x="665018" y="1040313"/>
            <a:ext cx="10006446" cy="4996806"/>
          </a:xfrm>
        </p:spPr>
        <p:txBody>
          <a:bodyPr>
            <a:normAutofit/>
          </a:bodyPr>
          <a:lstStyle/>
          <a:p>
            <a:pPr marL="457200" indent="-457200" algn="just">
              <a:lnSpc>
                <a:spcPct val="200000"/>
              </a:lnSpc>
              <a:buAutoNum type="arabicPeriod"/>
            </a:pPr>
            <a:r>
              <a:rPr lang="en-US" sz="1800" dirty="0">
                <a:latin typeface="Times New Roman" panose="02020603050405020304" pitchFamily="18" charset="0"/>
                <a:cs typeface="Times New Roman" panose="02020603050405020304" pitchFamily="18" charset="0"/>
              </a:rPr>
              <a:t>Achieving part of Saudi Arabia Vision 2030 which aims to achieve environmental sustainability. </a:t>
            </a:r>
          </a:p>
          <a:p>
            <a:pPr marL="457200" indent="-457200" algn="just">
              <a:lnSpc>
                <a:spcPct val="200000"/>
              </a:lnSpc>
              <a:buAutoNum type="arabicPeriod"/>
            </a:pPr>
            <a:r>
              <a:rPr lang="en-US" sz="1800" dirty="0">
                <a:latin typeface="Times New Roman" panose="02020603050405020304" pitchFamily="18" charset="0"/>
                <a:cs typeface="Times New Roman" panose="02020603050405020304" pitchFamily="18" charset="0"/>
              </a:rPr>
              <a:t>2. Reducing environmental pollution caused by landfill and burning processes. </a:t>
            </a:r>
          </a:p>
          <a:p>
            <a:pPr marL="457200" indent="-457200" algn="just">
              <a:lnSpc>
                <a:spcPct val="200000"/>
              </a:lnSpc>
              <a:buAutoNum type="arabicPeriod"/>
            </a:pPr>
            <a:r>
              <a:rPr lang="en-US" sz="1800" dirty="0">
                <a:latin typeface="Times New Roman" panose="02020603050405020304" pitchFamily="18" charset="0"/>
                <a:cs typeface="Times New Roman" panose="02020603050405020304" pitchFamily="18" charset="0"/>
              </a:rPr>
              <a:t>3. Minimizing the human damage caused by pollution of ground and surface water and soil pollution that lead to increased desertification and air pollution by smoke burning processes. </a:t>
            </a:r>
          </a:p>
          <a:p>
            <a:pPr marL="457200" indent="-457200" algn="just">
              <a:lnSpc>
                <a:spcPct val="200000"/>
              </a:lnSpc>
              <a:buAutoNum type="arabicPeriod"/>
            </a:pPr>
            <a:r>
              <a:rPr lang="en-US" sz="1800" dirty="0">
                <a:latin typeface="Times New Roman" panose="02020603050405020304" pitchFamily="18" charset="0"/>
                <a:cs typeface="Times New Roman" panose="02020603050405020304" pitchFamily="18" charset="0"/>
              </a:rPr>
              <a:t>4. Provide additional income for the users of the system through the sale of materials that they do not need and presenting important materials to other parties.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2923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40D9A-8CA0-0AA7-F2DE-82346BB2A91C}"/>
              </a:ext>
            </a:extLst>
          </p:cNvPr>
          <p:cNvSpPr>
            <a:spLocks noGrp="1"/>
          </p:cNvSpPr>
          <p:nvPr>
            <p:ph type="title"/>
          </p:nvPr>
        </p:nvSpPr>
        <p:spPr>
          <a:xfrm>
            <a:off x="136956" y="120209"/>
            <a:ext cx="9404723" cy="140053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C61854CC-DA75-2DFE-72A5-41972603EE3A}"/>
              </a:ext>
            </a:extLst>
          </p:cNvPr>
          <p:cNvSpPr>
            <a:spLocks noGrp="1"/>
          </p:cNvSpPr>
          <p:nvPr>
            <p:ph idx="1"/>
          </p:nvPr>
        </p:nvSpPr>
        <p:spPr>
          <a:xfrm>
            <a:off x="685800" y="1055391"/>
            <a:ext cx="10203873" cy="5594791"/>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The recycled product is usually lower in quality than the primary product used for the first time; also it is not used for the same purposes as the primary product. However, the cost of manufacturing it is higher than the cost of manufacturing the primary product from its raw materials, making the recycling process economically illogical and energy wasting. </a:t>
            </a:r>
          </a:p>
          <a:p>
            <a:pPr algn="just">
              <a:lnSpc>
                <a:spcPct val="150000"/>
              </a:lnSpc>
            </a:pPr>
            <a:r>
              <a:rPr lang="en-US" sz="1800" dirty="0">
                <a:latin typeface="Times New Roman" panose="02020603050405020304" pitchFamily="18" charset="0"/>
                <a:cs typeface="Times New Roman" panose="02020603050405020304" pitchFamily="18" charset="0"/>
              </a:rPr>
              <a:t>Where, another method of waste disposal should be sought while at the same time non-renewable raw materials are not wasted. Some ideas have already begun to emerge, such as using crushed glass in waste as an alternative to sand in street paving or trying to use waste to generate clean energy.</a:t>
            </a:r>
          </a:p>
          <a:p>
            <a:pPr algn="just">
              <a:lnSpc>
                <a:spcPct val="150000"/>
              </a:lnSpc>
            </a:pPr>
            <a:r>
              <a:rPr lang="en-US" sz="1800" dirty="0">
                <a:latin typeface="Times New Roman" panose="02020603050405020304" pitchFamily="18" charset="0"/>
                <a:cs typeface="Times New Roman" panose="02020603050405020304" pitchFamily="18" charset="0"/>
              </a:rPr>
              <a:t> In the future, many other ideas are get rid of waste piles in a way that conserves the environment and does not waste energy. Green parties have emerged in many parts of the country, and many are aware of environmental awareness and a genuine desire to stop the drain of resources. </a:t>
            </a:r>
          </a:p>
          <a:p>
            <a:pPr algn="just">
              <a:lnSpc>
                <a:spcPct val="150000"/>
              </a:lnSpc>
            </a:pPr>
            <a:r>
              <a:rPr lang="en-US" sz="1800" dirty="0">
                <a:latin typeface="Times New Roman" panose="02020603050405020304" pitchFamily="18" charset="0"/>
                <a:cs typeface="Times New Roman" panose="02020603050405020304" pitchFamily="18" charset="0"/>
              </a:rPr>
              <a:t>A </a:t>
            </a:r>
            <a:r>
              <a:rPr lang="en-US" sz="1800" dirty="0" err="1">
                <a:latin typeface="Times New Roman" panose="02020603050405020304" pitchFamily="18" charset="0"/>
                <a:cs typeface="Times New Roman" panose="02020603050405020304" pitchFamily="18" charset="0"/>
              </a:rPr>
              <a:t>generat</a:t>
            </a:r>
            <a:r>
              <a:rPr lang="en-US" sz="1800" dirty="0">
                <a:latin typeface="Times New Roman" panose="02020603050405020304" pitchFamily="18" charset="0"/>
                <a:cs typeface="Times New Roman" panose="02020603050405020304" pitchFamily="18" charset="0"/>
              </a:rPr>
              <a:t> emerging that knew new vocabulary such as the Ecological System, Global Warming, the Effect Green House, the ozone hole, recycling use, the ozone hole, recycling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8261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1BAB-FD18-00A4-B253-EBB6C7C01FEE}"/>
              </a:ext>
            </a:extLst>
          </p:cNvPr>
          <p:cNvSpPr>
            <a:spLocks noGrp="1"/>
          </p:cNvSpPr>
          <p:nvPr>
            <p:ph type="title"/>
          </p:nvPr>
        </p:nvSpPr>
        <p:spPr>
          <a:xfrm>
            <a:off x="136957" y="151382"/>
            <a:ext cx="9404723" cy="140053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C1C9CA50-4DC4-9426-520E-BF49C99345C3}"/>
              </a:ext>
            </a:extLst>
          </p:cNvPr>
          <p:cNvSpPr>
            <a:spLocks noGrp="1"/>
          </p:cNvSpPr>
          <p:nvPr>
            <p:ph idx="1"/>
          </p:nvPr>
        </p:nvSpPr>
        <p:spPr>
          <a:xfrm>
            <a:off x="550718" y="1123440"/>
            <a:ext cx="9798627" cy="5111105"/>
          </a:xfrm>
        </p:spPr>
        <p:txBody>
          <a:bodyPr>
            <a:normAutofit lnSpcReduction="10000"/>
          </a:bodyPr>
          <a:lstStyle/>
          <a:p>
            <a:pPr algn="just">
              <a:lnSpc>
                <a:spcPct val="150000"/>
              </a:lnSpc>
            </a:pPr>
            <a:r>
              <a:rPr lang="en-US" sz="1800" b="1" dirty="0">
                <a:latin typeface="Times New Roman" panose="02020603050405020304" pitchFamily="18" charset="0"/>
                <a:cs typeface="Times New Roman" panose="02020603050405020304" pitchFamily="18" charset="0"/>
              </a:rPr>
              <a:t>High Initial Costs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Infrastructure Investment:</a:t>
            </a:r>
            <a:r>
              <a:rPr lang="en-US" sz="1800" dirty="0">
                <a:latin typeface="Times New Roman" panose="02020603050405020304" pitchFamily="18" charset="0"/>
                <a:cs typeface="Times New Roman" panose="02020603050405020304" pitchFamily="18" charset="0"/>
              </a:rPr>
              <a:t> Setting up a computerized recycling system requires significant investment in technology, including hardware (e.g., sensors, sorting machines) and software (e.g., data management systems).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Training and Development:</a:t>
            </a:r>
            <a:r>
              <a:rPr lang="en-US" sz="1800" dirty="0">
                <a:latin typeface="Times New Roman" panose="02020603050405020304" pitchFamily="18" charset="0"/>
                <a:cs typeface="Times New Roman" panose="02020603050405020304" pitchFamily="18" charset="0"/>
              </a:rPr>
              <a:t> Training personnel to operate and maintain the new system can also be costly.</a:t>
            </a:r>
          </a:p>
          <a:p>
            <a:pPr algn="just">
              <a:lnSpc>
                <a:spcPct val="150000"/>
              </a:lnSpc>
            </a:pPr>
            <a:r>
              <a:rPr lang="en-US" sz="1800" b="1" dirty="0">
                <a:latin typeface="Times New Roman" panose="02020603050405020304" pitchFamily="18" charset="0"/>
                <a:cs typeface="Times New Roman" panose="02020603050405020304" pitchFamily="18" charset="0"/>
              </a:rPr>
              <a:t>2. Technical Complexity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System Integration:</a:t>
            </a:r>
            <a:r>
              <a:rPr lang="en-US" sz="1800" dirty="0">
                <a:latin typeface="Times New Roman" panose="02020603050405020304" pitchFamily="18" charset="0"/>
                <a:cs typeface="Times New Roman" panose="02020603050405020304" pitchFamily="18" charset="0"/>
              </a:rPr>
              <a:t> Integrating new technology with existing recycling processes can be complex and may require extensive modifications.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Maintenance and Upgrades:</a:t>
            </a:r>
            <a:r>
              <a:rPr lang="en-US" sz="1800" dirty="0">
                <a:latin typeface="Times New Roman" panose="02020603050405020304" pitchFamily="18" charset="0"/>
                <a:cs typeface="Times New Roman" panose="02020603050405020304" pitchFamily="18" charset="0"/>
              </a:rPr>
              <a:t> The system will need regular maintenance and updates, which can be challenging and expensive.</a:t>
            </a:r>
          </a:p>
        </p:txBody>
      </p:sp>
    </p:spTree>
    <p:extLst>
      <p:ext uri="{BB962C8B-B14F-4D97-AF65-F5344CB8AC3E}">
        <p14:creationId xmlns:p14="http://schemas.microsoft.com/office/powerpoint/2010/main" val="695968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2DA6CC-FB78-0831-33EA-59F3040F7B40}"/>
              </a:ext>
            </a:extLst>
          </p:cNvPr>
          <p:cNvSpPr>
            <a:spLocks noGrp="1"/>
          </p:cNvSpPr>
          <p:nvPr>
            <p:ph idx="4294967295"/>
          </p:nvPr>
        </p:nvSpPr>
        <p:spPr>
          <a:xfrm>
            <a:off x="488373" y="577128"/>
            <a:ext cx="9030277" cy="552233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Data Privacy and Security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Sensitive Information:</a:t>
            </a:r>
            <a:r>
              <a:rPr lang="en-US" sz="1800" dirty="0">
                <a:latin typeface="Times New Roman" panose="02020603050405020304" pitchFamily="18" charset="0"/>
                <a:cs typeface="Times New Roman" panose="02020603050405020304" pitchFamily="18" charset="0"/>
              </a:rPr>
              <a:t> A computerized system may collect data on recycling patterns and waste management, which could be sensitive. Ensuring data privacy and protection is crucial.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Cybersecurity Risks:</a:t>
            </a:r>
            <a:r>
              <a:rPr lang="en-US" sz="1800" dirty="0">
                <a:latin typeface="Times New Roman" panose="02020603050405020304" pitchFamily="18" charset="0"/>
                <a:cs typeface="Times New Roman" panose="02020603050405020304" pitchFamily="18" charset="0"/>
              </a:rPr>
              <a:t> As with any computerized system, there are risks of hacking and data breaches that need to be addressed.</a:t>
            </a:r>
          </a:p>
          <a:p>
            <a:pPr algn="just">
              <a:lnSpc>
                <a:spcPct val="150000"/>
              </a:lnSpc>
            </a:pPr>
            <a:r>
              <a:rPr lang="en-US" sz="1800" b="1" dirty="0">
                <a:latin typeface="Times New Roman" panose="02020603050405020304" pitchFamily="18" charset="0"/>
                <a:cs typeface="Times New Roman" panose="02020603050405020304" pitchFamily="18" charset="0"/>
              </a:rPr>
              <a:t>4. Dependence on Technology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System Reliability:</a:t>
            </a:r>
            <a:r>
              <a:rPr lang="en-US" sz="1800" dirty="0">
                <a:latin typeface="Times New Roman" panose="02020603050405020304" pitchFamily="18" charset="0"/>
                <a:cs typeface="Times New Roman" panose="02020603050405020304" pitchFamily="18" charset="0"/>
              </a:rPr>
              <a:t> The system's effectiveness is dependent on its reliability. Technical failures or software bugs could disrupt the recycling process.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Operational Disruptions:</a:t>
            </a:r>
            <a:r>
              <a:rPr lang="en-US" sz="1800" dirty="0">
                <a:latin typeface="Times New Roman" panose="02020603050405020304" pitchFamily="18" charset="0"/>
                <a:cs typeface="Times New Roman" panose="02020603050405020304" pitchFamily="18" charset="0"/>
              </a:rPr>
              <a:t> Any downtime or malfunction in the computerized system can lead to delays or inefficiencies in recycling operations.</a:t>
            </a:r>
          </a:p>
          <a:p>
            <a:endParaRPr lang="en-IN" dirty="0"/>
          </a:p>
        </p:txBody>
      </p:sp>
    </p:spTree>
    <p:extLst>
      <p:ext uri="{BB962C8B-B14F-4D97-AF65-F5344CB8AC3E}">
        <p14:creationId xmlns:p14="http://schemas.microsoft.com/office/powerpoint/2010/main" val="3253497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E0DE1-65DE-8F97-FA26-C3DFF06F6EA6}"/>
              </a:ext>
            </a:extLst>
          </p:cNvPr>
          <p:cNvSpPr>
            <a:spLocks noGrp="1"/>
          </p:cNvSpPr>
          <p:nvPr>
            <p:ph type="title"/>
          </p:nvPr>
        </p:nvSpPr>
        <p:spPr>
          <a:xfrm>
            <a:off x="0" y="151381"/>
            <a:ext cx="9404723" cy="140053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E39AB1D2-3826-A09E-860A-D48B9E9FD746}"/>
              </a:ext>
            </a:extLst>
          </p:cNvPr>
          <p:cNvSpPr>
            <a:spLocks noGrp="1"/>
          </p:cNvSpPr>
          <p:nvPr>
            <p:ph idx="1"/>
          </p:nvPr>
        </p:nvSpPr>
        <p:spPr>
          <a:xfrm>
            <a:off x="270164" y="1216959"/>
            <a:ext cx="11055927" cy="5375360"/>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The computerized recycling system aims to transform waste management by integrating sophisticated technology to enhance both efficiency and environmental sustainability. </a:t>
            </a:r>
          </a:p>
          <a:p>
            <a:pPr algn="just">
              <a:lnSpc>
                <a:spcPct val="150000"/>
              </a:lnSpc>
            </a:pPr>
            <a:r>
              <a:rPr lang="en-US" sz="1800" dirty="0">
                <a:latin typeface="Times New Roman" panose="02020603050405020304" pitchFamily="18" charset="0"/>
                <a:cs typeface="Times New Roman" panose="02020603050405020304" pitchFamily="18" charset="0"/>
              </a:rPr>
              <a:t>This innovative system incorporates several key modules designed to optimize the recycling process. The </a:t>
            </a:r>
            <a:r>
              <a:rPr lang="en-US" sz="1800" b="1" dirty="0">
                <a:latin typeface="Times New Roman" panose="02020603050405020304" pitchFamily="18" charset="0"/>
                <a:cs typeface="Times New Roman" panose="02020603050405020304" pitchFamily="18" charset="0"/>
              </a:rPr>
              <a:t>User Interface Module</a:t>
            </a:r>
            <a:r>
              <a:rPr lang="en-US" sz="1800" dirty="0">
                <a:latin typeface="Times New Roman" panose="02020603050405020304" pitchFamily="18" charset="0"/>
                <a:cs typeface="Times New Roman" panose="02020603050405020304" pitchFamily="18" charset="0"/>
              </a:rPr>
              <a:t> provides a user-friendly platform for the public and administrators, offering access to recycling schedules, educational resources, and real-time updates. </a:t>
            </a:r>
          </a:p>
          <a:p>
            <a:pPr algn="just">
              <a:lnSpc>
                <a:spcPct val="150000"/>
              </a:lnSpc>
            </a:pPr>
            <a:r>
              <a:rPr lang="en-US" sz="1800" dirty="0">
                <a:latin typeface="Times New Roman" panose="02020603050405020304" pitchFamily="18" charset="0"/>
                <a:cs typeface="Times New Roman" panose="02020603050405020304" pitchFamily="18" charset="0"/>
              </a:rPr>
              <a:t>The </a:t>
            </a:r>
            <a:r>
              <a:rPr lang="en-US" sz="1800" b="1" dirty="0">
                <a:latin typeface="Times New Roman" panose="02020603050405020304" pitchFamily="18" charset="0"/>
                <a:cs typeface="Times New Roman" panose="02020603050405020304" pitchFamily="18" charset="0"/>
              </a:rPr>
              <a:t>Collection Management Module</a:t>
            </a:r>
            <a:r>
              <a:rPr lang="en-US" sz="1800" dirty="0">
                <a:latin typeface="Times New Roman" panose="02020603050405020304" pitchFamily="18" charset="0"/>
                <a:cs typeface="Times New Roman" panose="02020603050405020304" pitchFamily="18" charset="0"/>
              </a:rPr>
              <a:t> utilizes advanced algorithms to streamline waste collection routes and schedules, minimizing operational costs and maximizing service effectiveness.</a:t>
            </a:r>
          </a:p>
          <a:p>
            <a:pPr algn="just">
              <a:lnSpc>
                <a:spcPct val="150000"/>
              </a:lnSpc>
            </a:pPr>
            <a:r>
              <a:rPr lang="en-US" sz="1800" dirty="0">
                <a:latin typeface="Times New Roman" panose="02020603050405020304" pitchFamily="18" charset="0"/>
                <a:cs typeface="Times New Roman" panose="02020603050405020304" pitchFamily="18" charset="0"/>
              </a:rPr>
              <a:t>A core component of the system is the </a:t>
            </a:r>
            <a:r>
              <a:rPr lang="en-US" sz="1800" b="1" dirty="0">
                <a:latin typeface="Times New Roman" panose="02020603050405020304" pitchFamily="18" charset="0"/>
                <a:cs typeface="Times New Roman" panose="02020603050405020304" pitchFamily="18" charset="0"/>
              </a:rPr>
              <a:t>Material Identification and Sorting Module</a:t>
            </a:r>
            <a:r>
              <a:rPr lang="en-US" sz="1800" dirty="0">
                <a:latin typeface="Times New Roman" panose="02020603050405020304" pitchFamily="18" charset="0"/>
                <a:cs typeface="Times New Roman" panose="02020603050405020304" pitchFamily="18" charset="0"/>
              </a:rPr>
              <a:t>, which leverages state-of-the-art sensors and artificial intelligence to accurately identify and sort recyclables. </a:t>
            </a:r>
          </a:p>
          <a:p>
            <a:pPr algn="just">
              <a:lnSpc>
                <a:spcPct val="150000"/>
              </a:lnSpc>
            </a:pPr>
            <a:r>
              <a:rPr lang="en-US" sz="1800" dirty="0">
                <a:latin typeface="Times New Roman" panose="02020603050405020304" pitchFamily="18" charset="0"/>
                <a:cs typeface="Times New Roman" panose="02020603050405020304" pitchFamily="18" charset="0"/>
              </a:rPr>
              <a:t>This automation enhances sorting precision, reduces manual labor, and ensures high-quality material separation. The </a:t>
            </a:r>
            <a:r>
              <a:rPr lang="en-US" sz="1800" b="1" dirty="0">
                <a:latin typeface="Times New Roman" panose="02020603050405020304" pitchFamily="18" charset="0"/>
                <a:cs typeface="Times New Roman" panose="02020603050405020304" pitchFamily="18" charset="0"/>
              </a:rPr>
              <a:t>Data Management and Analytics Module</a:t>
            </a:r>
            <a:r>
              <a:rPr lang="en-US" sz="1800" dirty="0">
                <a:latin typeface="Times New Roman" panose="02020603050405020304" pitchFamily="18" charset="0"/>
                <a:cs typeface="Times New Roman" panose="02020603050405020304" pitchFamily="18" charset="0"/>
              </a:rPr>
              <a:t> gathers and analyzes data from various sources to generate insights, optimize processes, and track performance metrics.</a:t>
            </a:r>
          </a:p>
          <a:p>
            <a:endParaRPr lang="en-IN" dirty="0"/>
          </a:p>
        </p:txBody>
      </p:sp>
    </p:spTree>
    <p:extLst>
      <p:ext uri="{BB962C8B-B14F-4D97-AF65-F5344CB8AC3E}">
        <p14:creationId xmlns:p14="http://schemas.microsoft.com/office/powerpoint/2010/main" val="3607149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63E5D-C23D-B5A0-4172-4BDFA529EADE}"/>
              </a:ext>
            </a:extLst>
          </p:cNvPr>
          <p:cNvSpPr>
            <a:spLocks noGrp="1"/>
          </p:cNvSpPr>
          <p:nvPr>
            <p:ph type="title"/>
          </p:nvPr>
        </p:nvSpPr>
        <p:spPr>
          <a:xfrm>
            <a:off x="116174" y="151382"/>
            <a:ext cx="9404723" cy="1400530"/>
          </a:xfrm>
        </p:spPr>
        <p:txBody>
          <a:bodyPr/>
          <a:lstStyle/>
          <a:p>
            <a:r>
              <a:rPr lang="en-US" sz="4400" dirty="0"/>
              <a:t>Advantage</a:t>
            </a:r>
            <a:endParaRPr lang="en-IN" dirty="0"/>
          </a:p>
        </p:txBody>
      </p:sp>
      <p:sp>
        <p:nvSpPr>
          <p:cNvPr id="3" name="Content Placeholder 2">
            <a:extLst>
              <a:ext uri="{FF2B5EF4-FFF2-40B4-BE49-F238E27FC236}">
                <a16:creationId xmlns:a16="http://schemas.microsoft.com/office/drawing/2014/main" id="{5A9C4C4D-D948-B10B-05BD-B4065A81ADDF}"/>
              </a:ext>
            </a:extLst>
          </p:cNvPr>
          <p:cNvSpPr>
            <a:spLocks noGrp="1"/>
          </p:cNvSpPr>
          <p:nvPr>
            <p:ph idx="1"/>
          </p:nvPr>
        </p:nvSpPr>
        <p:spPr>
          <a:xfrm>
            <a:off x="498764" y="1232035"/>
            <a:ext cx="10733809" cy="539145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Improved Efficiency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Automated Sorting:</a:t>
            </a:r>
            <a:r>
              <a:rPr lang="en-US" sz="1800" dirty="0">
                <a:latin typeface="Times New Roman" panose="02020603050405020304" pitchFamily="18" charset="0"/>
                <a:cs typeface="Times New Roman" panose="02020603050405020304" pitchFamily="18" charset="0"/>
              </a:rPr>
              <a:t> Computerized systems can automate the sorting process, significantly increasing the speed and accuracy of separating different types of recyclables.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Human Error:</a:t>
            </a:r>
            <a:r>
              <a:rPr lang="en-US" sz="1800" dirty="0">
                <a:latin typeface="Times New Roman" panose="02020603050405020304" pitchFamily="18" charset="0"/>
                <a:cs typeface="Times New Roman" panose="02020603050405020304" pitchFamily="18" charset="0"/>
              </a:rPr>
              <a:t> Automation reduces the risk of errors associated with manual sorting and handling, leading to higher quality and consistency in recycling.</a:t>
            </a:r>
          </a:p>
          <a:p>
            <a:pPr algn="just">
              <a:lnSpc>
                <a:spcPct val="150000"/>
              </a:lnSpc>
            </a:pPr>
            <a:r>
              <a:rPr lang="en-US" sz="1800" b="1" dirty="0">
                <a:latin typeface="Times New Roman" panose="02020603050405020304" pitchFamily="18" charset="0"/>
                <a:cs typeface="Times New Roman" panose="02020603050405020304" pitchFamily="18" charset="0"/>
              </a:rPr>
              <a:t>2. Enhanced Accuracy and Data Management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Precise Sorting:</a:t>
            </a:r>
            <a:r>
              <a:rPr lang="en-US" sz="1800" dirty="0">
                <a:latin typeface="Times New Roman" panose="02020603050405020304" pitchFamily="18" charset="0"/>
                <a:cs typeface="Times New Roman" panose="02020603050405020304" pitchFamily="18" charset="0"/>
              </a:rPr>
              <a:t> Advanced technologies like sensors and AI can precisely identify and sort materials, ensuring that recyclables are correctly processed.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Analytics:</a:t>
            </a:r>
            <a:r>
              <a:rPr lang="en-US" sz="1800" dirty="0">
                <a:latin typeface="Times New Roman" panose="02020603050405020304" pitchFamily="18" charset="0"/>
                <a:cs typeface="Times New Roman" panose="02020603050405020304" pitchFamily="18" charset="0"/>
              </a:rPr>
              <a:t> The system can collect and analyze data on recycling patterns, helping to optimize processes and improve overall efficiency.</a:t>
            </a:r>
          </a:p>
          <a:p>
            <a:endParaRPr lang="en-IN" dirty="0"/>
          </a:p>
        </p:txBody>
      </p:sp>
    </p:spTree>
    <p:extLst>
      <p:ext uri="{BB962C8B-B14F-4D97-AF65-F5344CB8AC3E}">
        <p14:creationId xmlns:p14="http://schemas.microsoft.com/office/powerpoint/2010/main" val="2824563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99EB8A-6012-4639-9581-672D9715F4FA}"/>
              </a:ext>
            </a:extLst>
          </p:cNvPr>
          <p:cNvSpPr>
            <a:spLocks noGrp="1"/>
          </p:cNvSpPr>
          <p:nvPr>
            <p:ph idx="4294967295"/>
          </p:nvPr>
        </p:nvSpPr>
        <p:spPr>
          <a:xfrm>
            <a:off x="602673" y="514783"/>
            <a:ext cx="8936760" cy="5459989"/>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Increased Recycling Rates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Optimized Collection:</a:t>
            </a:r>
            <a:r>
              <a:rPr lang="en-US" sz="1800" dirty="0">
                <a:latin typeface="Times New Roman" panose="02020603050405020304" pitchFamily="18" charset="0"/>
                <a:cs typeface="Times New Roman" panose="02020603050405020304" pitchFamily="18" charset="0"/>
              </a:rPr>
              <a:t> Computerized systems can optimize collection schedules and routes, reducing operational costs and increasing the volume of materials collected for recycling.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Public Engagement:</a:t>
            </a:r>
            <a:r>
              <a:rPr lang="en-US" sz="1800" dirty="0">
                <a:latin typeface="Times New Roman" panose="02020603050405020304" pitchFamily="18" charset="0"/>
                <a:cs typeface="Times New Roman" panose="02020603050405020304" pitchFamily="18" charset="0"/>
              </a:rPr>
              <a:t> Digital platforms can engage and educate the public, promoting better recycling habits and increasing participation rates.</a:t>
            </a:r>
          </a:p>
          <a:p>
            <a:pPr algn="just">
              <a:lnSpc>
                <a:spcPct val="150000"/>
              </a:lnSpc>
            </a:pPr>
            <a:r>
              <a:rPr lang="en-US" sz="1800" b="1" dirty="0">
                <a:latin typeface="Times New Roman" panose="02020603050405020304" pitchFamily="18" charset="0"/>
                <a:cs typeface="Times New Roman" panose="02020603050405020304" pitchFamily="18" charset="0"/>
              </a:rPr>
              <a:t>4. Environmental Protection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Waste:</a:t>
            </a:r>
            <a:r>
              <a:rPr lang="en-US" sz="1800" dirty="0">
                <a:latin typeface="Times New Roman" panose="02020603050405020304" pitchFamily="18" charset="0"/>
                <a:cs typeface="Times New Roman" panose="02020603050405020304" pitchFamily="18" charset="0"/>
              </a:rPr>
              <a:t> By improving recycling rates and accuracy, the system helps divert more waste from landfills, reducing environmental impact.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Conservation:</a:t>
            </a:r>
            <a:r>
              <a:rPr lang="en-US" sz="1800" dirty="0">
                <a:latin typeface="Times New Roman" panose="02020603050405020304" pitchFamily="18" charset="0"/>
                <a:cs typeface="Times New Roman" panose="02020603050405020304" pitchFamily="18" charset="0"/>
              </a:rPr>
              <a:t> Efficient recycling conserves natural resources and reduces the need for raw material extraction, supporting a circular economy.</a:t>
            </a:r>
          </a:p>
        </p:txBody>
      </p:sp>
    </p:spTree>
    <p:extLst>
      <p:ext uri="{BB962C8B-B14F-4D97-AF65-F5344CB8AC3E}">
        <p14:creationId xmlns:p14="http://schemas.microsoft.com/office/powerpoint/2010/main" val="33217262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ED4D4-E3F6-0668-4FEA-2E70AE0F8629}"/>
              </a:ext>
            </a:extLst>
          </p:cNvPr>
          <p:cNvSpPr>
            <a:spLocks noGrp="1"/>
          </p:cNvSpPr>
          <p:nvPr>
            <p:ph type="title"/>
          </p:nvPr>
        </p:nvSpPr>
        <p:spPr>
          <a:xfrm>
            <a:off x="136956" y="203336"/>
            <a:ext cx="9404723" cy="140053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74365547-8E59-85D1-634B-8C9ADE4A10AF}"/>
              </a:ext>
            </a:extLst>
          </p:cNvPr>
          <p:cNvSpPr>
            <a:spLocks noGrp="1"/>
          </p:cNvSpPr>
          <p:nvPr>
            <p:ph idx="1"/>
          </p:nvPr>
        </p:nvSpPr>
        <p:spPr>
          <a:xfrm>
            <a:off x="604548" y="1071486"/>
            <a:ext cx="10378643" cy="5323405"/>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According to Roch man, Browne [1], in the year 2012 alone, it was estimated that about 280 million tons of plastic has been produced worldwide. From that amount, about 130 million tons of the plastics were land filled or recycled. Of the remaining 150 million tons, plastic will find their place in daily lives of human being. </a:t>
            </a:r>
          </a:p>
          <a:p>
            <a:pPr algn="just">
              <a:lnSpc>
                <a:spcPct val="150000"/>
              </a:lnSpc>
            </a:pPr>
            <a:r>
              <a:rPr lang="en-US" sz="1800" dirty="0">
                <a:latin typeface="Times New Roman" panose="02020603050405020304" pitchFamily="18" charset="0"/>
                <a:cs typeface="Times New Roman" panose="02020603050405020304" pitchFamily="18" charset="0"/>
              </a:rPr>
              <a:t>Meanwhile, the rest of the plastic fraction find their final way as litters in the oceans or land filled. Consequently, the plastic waste brings serious environmental threat to modern society because it is made up from several toxic chemicals, and therefore plastic pollutes soil, air and water if not properly managed or treated [2, 3].</a:t>
            </a:r>
          </a:p>
          <a:p>
            <a:pPr algn="just">
              <a:lnSpc>
                <a:spcPct val="150000"/>
              </a:lnSpc>
            </a:pPr>
            <a:r>
              <a:rPr lang="en-US" sz="1800" dirty="0">
                <a:latin typeface="Times New Roman" panose="02020603050405020304" pitchFamily="18" charset="0"/>
                <a:cs typeface="Times New Roman" panose="02020603050405020304" pitchFamily="18" charset="0"/>
              </a:rPr>
              <a:t> Accordingly, when most of the available plastic today is made up from non-biodegradable sources, land-filling by using plastic would mean burying the harmful material for over a period until it naturally degrades. In their original condition, any plastic materials would increase the waste volume during land filling. However, their degradation rate and bulky in nature creates environmental risks tremendously.</a:t>
            </a:r>
            <a:r>
              <a:rPr lang="en-US" dirty="0"/>
              <a:t>  </a:t>
            </a:r>
            <a:endParaRPr lang="en-IN" dirty="0"/>
          </a:p>
        </p:txBody>
      </p:sp>
    </p:spTree>
    <p:extLst>
      <p:ext uri="{BB962C8B-B14F-4D97-AF65-F5344CB8AC3E}">
        <p14:creationId xmlns:p14="http://schemas.microsoft.com/office/powerpoint/2010/main" val="1048805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A38A3B1-0F3B-03DB-0BB7-E645827ADA9D}"/>
              </a:ext>
            </a:extLst>
          </p:cNvPr>
          <p:cNvSpPr>
            <a:spLocks noGrp="1"/>
          </p:cNvSpPr>
          <p:nvPr>
            <p:ph idx="4294967295"/>
          </p:nvPr>
        </p:nvSpPr>
        <p:spPr>
          <a:xfrm>
            <a:off x="280556" y="976744"/>
            <a:ext cx="10619508" cy="5995556"/>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Besides, the plastic waste mass may hinder the ground water movement [4]. Plastic waste may usually in the form of film and hard plastic may contains harmful metal based elements such heavy metal, at which when mixed up with water or rain water can impede soil and receive water.</a:t>
            </a:r>
          </a:p>
          <a:p>
            <a:pPr algn="just">
              <a:lnSpc>
                <a:spcPct val="150000"/>
              </a:lnSpc>
            </a:pPr>
            <a:r>
              <a:rPr lang="en-US" sz="1800" dirty="0">
                <a:latin typeface="Times New Roman" panose="02020603050405020304" pitchFamily="18" charset="0"/>
                <a:cs typeface="Times New Roman" panose="02020603050405020304" pitchFamily="18" charset="0"/>
              </a:rPr>
              <a:t> Besides, plastic garbage can impede the rate of percolation and in turns would deteriorate the soil fertility if it is mixed with soil [4]. Moreover, plastic waste which is mostly disposed into surface water, public drain, river or sea water can create imbalance of the water and aquatic life [5].</a:t>
            </a:r>
          </a:p>
          <a:p>
            <a:pPr algn="just">
              <a:lnSpc>
                <a:spcPct val="150000"/>
              </a:lnSpc>
            </a:pPr>
            <a:r>
              <a:rPr lang="en-US" sz="1800" dirty="0">
                <a:latin typeface="Times New Roman" panose="02020603050405020304" pitchFamily="18" charset="0"/>
                <a:cs typeface="Times New Roman" panose="02020603050405020304" pitchFamily="18" charset="0"/>
              </a:rPr>
              <a:t>The idea of recycling began during the First and Second World Wars, when countries suffered from a severe shortage of some basic materials such as rubber, which led to the collection of these waste materials for reuse. </a:t>
            </a:r>
          </a:p>
          <a:p>
            <a:pPr algn="just">
              <a:lnSpc>
                <a:spcPct val="150000"/>
              </a:lnSpc>
            </a:pPr>
            <a:r>
              <a:rPr lang="en-US" sz="1800" dirty="0">
                <a:latin typeface="Times New Roman" panose="02020603050405020304" pitchFamily="18" charset="0"/>
                <a:cs typeface="Times New Roman" panose="02020603050405020304" pitchFamily="18" charset="0"/>
              </a:rPr>
              <a:t>After years, recycling became one </a:t>
            </a:r>
            <a:r>
              <a:rPr lang="en-US" sz="1800" dirty="0" err="1">
                <a:latin typeface="Times New Roman" panose="02020603050405020304" pitchFamily="18" charset="0"/>
                <a:cs typeface="Times New Roman" panose="02020603050405020304" pitchFamily="18" charset="0"/>
              </a:rPr>
              <a:t>ofthe</a:t>
            </a:r>
            <a:r>
              <a:rPr lang="en-US" sz="1800" dirty="0">
                <a:latin typeface="Times New Roman" panose="02020603050405020304" pitchFamily="18" charset="0"/>
                <a:cs typeface="Times New Roman" panose="02020603050405020304" pitchFamily="18" charset="0"/>
              </a:rPr>
              <a:t> most important methods for waste management; For many years, direct recycling by scrap producers was the basic form of recycling, but by the early 1990s, the focus was on indirect recycling, </a:t>
            </a:r>
            <a:r>
              <a:rPr lang="en-US" sz="1800" dirty="0" err="1">
                <a:latin typeface="Times New Roman" panose="02020603050405020304" pitchFamily="18" charset="0"/>
                <a:cs typeface="Times New Roman" panose="02020603050405020304" pitchFamily="18" charset="0"/>
              </a:rPr>
              <a:t>ie</a:t>
            </a:r>
            <a:r>
              <a:rPr lang="en-US" sz="1800" dirty="0">
                <a:latin typeface="Times New Roman" panose="02020603050405020304" pitchFamily="18" charset="0"/>
                <a:cs typeface="Times New Roman" panose="02020603050405020304" pitchFamily="18" charset="0"/>
              </a:rPr>
              <a:t>, the manufacture of waste materials to produce other products based on the same raw material as recycling of glass, paper, plastics, aluminum and other materials. </a:t>
            </a:r>
          </a:p>
        </p:txBody>
      </p:sp>
    </p:spTree>
    <p:extLst>
      <p:ext uri="{BB962C8B-B14F-4D97-AF65-F5344CB8AC3E}">
        <p14:creationId xmlns:p14="http://schemas.microsoft.com/office/powerpoint/2010/main" val="2952044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91F9F-806D-8152-9EB0-B30573A4D6EA}"/>
              </a:ext>
            </a:extLst>
          </p:cNvPr>
          <p:cNvSpPr>
            <a:spLocks noGrp="1"/>
          </p:cNvSpPr>
          <p:nvPr>
            <p:ph type="title"/>
          </p:nvPr>
        </p:nvSpPr>
        <p:spPr>
          <a:xfrm>
            <a:off x="199302" y="265682"/>
            <a:ext cx="9404723" cy="1400530"/>
          </a:xfrm>
        </p:spPr>
        <p:txBody>
          <a:bodyPr/>
          <a:lstStyle/>
          <a:p>
            <a:r>
              <a:rPr lang="en-IN" dirty="0"/>
              <a:t>MODULES</a:t>
            </a:r>
          </a:p>
        </p:txBody>
      </p:sp>
      <p:sp>
        <p:nvSpPr>
          <p:cNvPr id="3" name="Content Placeholder 2">
            <a:extLst>
              <a:ext uri="{FF2B5EF4-FFF2-40B4-BE49-F238E27FC236}">
                <a16:creationId xmlns:a16="http://schemas.microsoft.com/office/drawing/2014/main" id="{48B3B63C-AF22-479B-CC8C-F6BA6EE94A53}"/>
              </a:ext>
            </a:extLst>
          </p:cNvPr>
          <p:cNvSpPr>
            <a:spLocks noGrp="1"/>
          </p:cNvSpPr>
          <p:nvPr>
            <p:ph idx="1"/>
          </p:nvPr>
        </p:nvSpPr>
        <p:spPr>
          <a:xfrm>
            <a:off x="968230" y="1414386"/>
            <a:ext cx="8946541" cy="4195481"/>
          </a:xfrm>
        </p:spPr>
        <p:txBody>
          <a:bodyPr>
            <a:normAutofit/>
          </a:bodyPr>
          <a:lstStyle/>
          <a:p>
            <a:pPr>
              <a:lnSpc>
                <a:spcPct val="150000"/>
              </a:lnSpc>
            </a:pPr>
            <a:r>
              <a:rPr lang="en-IN" sz="3000" b="1" dirty="0">
                <a:latin typeface="Times New Roman" panose="02020603050405020304" pitchFamily="18" charset="0"/>
                <a:cs typeface="Times New Roman" panose="02020603050405020304" pitchFamily="18" charset="0"/>
              </a:rPr>
              <a:t>User Interface Module</a:t>
            </a:r>
          </a:p>
          <a:p>
            <a:pPr>
              <a:lnSpc>
                <a:spcPct val="150000"/>
              </a:lnSpc>
            </a:pPr>
            <a:r>
              <a:rPr lang="en-IN" sz="3000" b="1" dirty="0">
                <a:latin typeface="Times New Roman" panose="02020603050405020304" pitchFamily="18" charset="0"/>
                <a:cs typeface="Times New Roman" panose="02020603050405020304" pitchFamily="18" charset="0"/>
              </a:rPr>
              <a:t>Collection Management Module</a:t>
            </a:r>
          </a:p>
          <a:p>
            <a:pPr>
              <a:lnSpc>
                <a:spcPct val="150000"/>
              </a:lnSpc>
            </a:pPr>
            <a:r>
              <a:rPr lang="en-US" sz="3000" b="1" dirty="0">
                <a:latin typeface="Times New Roman" panose="02020603050405020304" pitchFamily="18" charset="0"/>
                <a:cs typeface="Times New Roman" panose="02020603050405020304" pitchFamily="18" charset="0"/>
              </a:rPr>
              <a:t>Material Identification and Sorting Module</a:t>
            </a:r>
          </a:p>
          <a:p>
            <a:pPr>
              <a:lnSpc>
                <a:spcPct val="150000"/>
              </a:lnSpc>
            </a:pPr>
            <a:r>
              <a:rPr lang="en-US" sz="3000" b="1" dirty="0">
                <a:latin typeface="Times New Roman" panose="02020603050405020304" pitchFamily="18" charset="0"/>
                <a:cs typeface="Times New Roman" panose="02020603050405020304" pitchFamily="18" charset="0"/>
              </a:rPr>
              <a:t>Data Management and Analytics Module</a:t>
            </a:r>
            <a:endParaRPr lang="en-IN"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50115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C3AD6-46BA-2143-F959-93629DF7635F}"/>
              </a:ext>
            </a:extLst>
          </p:cNvPr>
          <p:cNvSpPr>
            <a:spLocks noGrp="1"/>
          </p:cNvSpPr>
          <p:nvPr>
            <p:ph type="title"/>
          </p:nvPr>
        </p:nvSpPr>
        <p:spPr>
          <a:xfrm>
            <a:off x="334384" y="328027"/>
            <a:ext cx="9404723" cy="1400530"/>
          </a:xfrm>
        </p:spPr>
        <p:txBody>
          <a:bodyPr/>
          <a:lstStyle/>
          <a:p>
            <a:r>
              <a:rPr lang="en-IN" sz="3300" dirty="0">
                <a:latin typeface="Times New Roman" panose="02020603050405020304" pitchFamily="18" charset="0"/>
                <a:cs typeface="Times New Roman" panose="02020603050405020304" pitchFamily="18" charset="0"/>
              </a:rPr>
              <a:t>User Interface Module</a:t>
            </a:r>
          </a:p>
        </p:txBody>
      </p:sp>
      <p:sp>
        <p:nvSpPr>
          <p:cNvPr id="3" name="Content Placeholder 2">
            <a:extLst>
              <a:ext uri="{FF2B5EF4-FFF2-40B4-BE49-F238E27FC236}">
                <a16:creationId xmlns:a16="http://schemas.microsoft.com/office/drawing/2014/main" id="{1152466B-D189-38B1-8586-C4A55D6E1868}"/>
              </a:ext>
            </a:extLst>
          </p:cNvPr>
          <p:cNvSpPr>
            <a:spLocks noGrp="1"/>
          </p:cNvSpPr>
          <p:nvPr>
            <p:ph idx="1"/>
          </p:nvPr>
        </p:nvSpPr>
        <p:spPr>
          <a:xfrm>
            <a:off x="1082530" y="653408"/>
            <a:ext cx="8383588" cy="4334228"/>
          </a:xfrm>
        </p:spPr>
        <p:txBody>
          <a:bodyPr/>
          <a:lstStyle/>
          <a:p>
            <a:pPr marL="0" indent="0">
              <a:lnSpc>
                <a:spcPct val="200000"/>
              </a:lnSpc>
              <a:buNone/>
            </a:pPr>
            <a:endParaRPr lang="en-US" b="1" dirty="0"/>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Public Portal:</a:t>
            </a:r>
            <a:r>
              <a:rPr lang="en-US" dirty="0">
                <a:latin typeface="Times New Roman" panose="02020603050405020304" pitchFamily="18" charset="0"/>
                <a:cs typeface="Times New Roman" panose="02020603050405020304" pitchFamily="18" charset="0"/>
              </a:rPr>
              <a:t> Provides information to users on recycling practices, schedules, and locations. May include features like notifications, educational resources, and recycling tips.</a:t>
            </a:r>
          </a:p>
          <a:p>
            <a:pPr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Admin Dashboard: Allows administrators to monitor system performance, manage operations, and access reports and analytics.</a:t>
            </a:r>
          </a:p>
          <a:p>
            <a:pPr lvl="1"/>
            <a:endParaRPr lang="en-IN" dirty="0"/>
          </a:p>
        </p:txBody>
      </p:sp>
    </p:spTree>
    <p:extLst>
      <p:ext uri="{BB962C8B-B14F-4D97-AF65-F5344CB8AC3E}">
        <p14:creationId xmlns:p14="http://schemas.microsoft.com/office/powerpoint/2010/main" val="1075348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31C5A-4C5B-7AF9-3944-AB1725E58AA7}"/>
              </a:ext>
            </a:extLst>
          </p:cNvPr>
          <p:cNvSpPr>
            <a:spLocks noGrp="1"/>
          </p:cNvSpPr>
          <p:nvPr>
            <p:ph type="title"/>
          </p:nvPr>
        </p:nvSpPr>
        <p:spPr>
          <a:xfrm>
            <a:off x="230474" y="276072"/>
            <a:ext cx="9404723" cy="1400530"/>
          </a:xfrm>
        </p:spPr>
        <p:txBody>
          <a:bodyPr/>
          <a:lstStyle/>
          <a:p>
            <a:r>
              <a:rPr lang="en-IN" sz="3300" b="1" dirty="0">
                <a:latin typeface="Times New Roman" panose="02020603050405020304" pitchFamily="18" charset="0"/>
                <a:cs typeface="Times New Roman" panose="02020603050405020304" pitchFamily="18" charset="0"/>
              </a:rPr>
              <a:t>Collection Management Module</a:t>
            </a:r>
            <a:br>
              <a:rPr lang="en-IN"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26D212DC-439E-CC24-C364-E790CDE3D5DB}"/>
              </a:ext>
            </a:extLst>
          </p:cNvPr>
          <p:cNvSpPr>
            <a:spLocks noGrp="1"/>
          </p:cNvSpPr>
          <p:nvPr>
            <p:ph idx="1"/>
          </p:nvPr>
        </p:nvSpPr>
        <p:spPr>
          <a:xfrm>
            <a:off x="978622" y="889136"/>
            <a:ext cx="8175770" cy="4368664"/>
          </a:xfrm>
        </p:spPr>
        <p:txBody>
          <a:bodyPr/>
          <a:lstStyle/>
          <a:p>
            <a:pPr marL="0" indent="0">
              <a:buNone/>
            </a:pPr>
            <a:endParaRPr lang="en-US" b="1" dirty="0"/>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Route Optimization:</a:t>
            </a:r>
            <a:r>
              <a:rPr lang="en-US" dirty="0">
                <a:latin typeface="Times New Roman" panose="02020603050405020304" pitchFamily="18" charset="0"/>
                <a:cs typeface="Times New Roman" panose="02020603050405020304" pitchFamily="18" charset="0"/>
              </a:rPr>
              <a:t> Uses algorithms to plan and optimize waste collection routes, reducing fuel consumption and operational costs.</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Scheduling System:</a:t>
            </a:r>
            <a:r>
              <a:rPr lang="en-US" dirty="0">
                <a:latin typeface="Times New Roman" panose="02020603050405020304" pitchFamily="18" charset="0"/>
                <a:cs typeface="Times New Roman" panose="02020603050405020304" pitchFamily="18" charset="0"/>
              </a:rPr>
              <a:t> Manages collection schedules, sends reminders to users, and adjusts based on real-time data and needs.</a:t>
            </a:r>
          </a:p>
          <a:p>
            <a:endParaRPr lang="en-IN" dirty="0"/>
          </a:p>
        </p:txBody>
      </p:sp>
    </p:spTree>
    <p:extLst>
      <p:ext uri="{BB962C8B-B14F-4D97-AF65-F5344CB8AC3E}">
        <p14:creationId xmlns:p14="http://schemas.microsoft.com/office/powerpoint/2010/main" val="723750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25A76-BC3E-69F2-8C77-781FBA390A22}"/>
              </a:ext>
            </a:extLst>
          </p:cNvPr>
          <p:cNvSpPr>
            <a:spLocks noGrp="1"/>
          </p:cNvSpPr>
          <p:nvPr>
            <p:ph type="title"/>
          </p:nvPr>
        </p:nvSpPr>
        <p:spPr>
          <a:xfrm>
            <a:off x="209693" y="244900"/>
            <a:ext cx="9404723" cy="1400530"/>
          </a:xfrm>
        </p:spPr>
        <p:txBody>
          <a:bodyPr/>
          <a:lstStyle/>
          <a:p>
            <a:r>
              <a:rPr lang="en-US" sz="3300" b="1" dirty="0">
                <a:latin typeface="Times New Roman" panose="02020603050405020304" pitchFamily="18" charset="0"/>
                <a:cs typeface="Times New Roman" panose="02020603050405020304" pitchFamily="18" charset="0"/>
              </a:rPr>
              <a:t>Material Identification and Sorting Module</a:t>
            </a:r>
            <a:br>
              <a:rPr lang="en-US"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A415481B-83C0-2ACD-3DCC-836A2CB5A17E}"/>
              </a:ext>
            </a:extLst>
          </p:cNvPr>
          <p:cNvSpPr>
            <a:spLocks noGrp="1"/>
          </p:cNvSpPr>
          <p:nvPr>
            <p:ph idx="1"/>
          </p:nvPr>
        </p:nvSpPr>
        <p:spPr>
          <a:xfrm>
            <a:off x="978621" y="1055391"/>
            <a:ext cx="8946541" cy="4195481"/>
          </a:xfrm>
        </p:spPr>
        <p:txBody>
          <a:bodyPr/>
          <a:lstStyle/>
          <a:p>
            <a:pPr marL="0" indent="0">
              <a:buNone/>
            </a:pPr>
            <a:endParaRPr lang="en-US" b="1" dirty="0"/>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Sensors and Cameras:</a:t>
            </a:r>
            <a:r>
              <a:rPr lang="en-US" dirty="0">
                <a:latin typeface="Times New Roman" panose="02020603050405020304" pitchFamily="18" charset="0"/>
                <a:cs typeface="Times New Roman" panose="02020603050405020304" pitchFamily="18" charset="0"/>
              </a:rPr>
              <a:t> Utilizes technologies like RFID, barcode readers, and visual recognition systems to identify and categorize recyclable materials.</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Automated Sorting:</a:t>
            </a:r>
            <a:r>
              <a:rPr lang="en-US" dirty="0">
                <a:latin typeface="Times New Roman" panose="02020603050405020304" pitchFamily="18" charset="0"/>
                <a:cs typeface="Times New Roman" panose="02020603050405020304" pitchFamily="18" charset="0"/>
              </a:rPr>
              <a:t> Implements mechanical and robotic systems to sort materials accurately based on type, size, and quality.</a:t>
            </a:r>
          </a:p>
          <a:p>
            <a:endParaRPr lang="en-IN" dirty="0"/>
          </a:p>
        </p:txBody>
      </p:sp>
    </p:spTree>
    <p:extLst>
      <p:ext uri="{BB962C8B-B14F-4D97-AF65-F5344CB8AC3E}">
        <p14:creationId xmlns:p14="http://schemas.microsoft.com/office/powerpoint/2010/main" val="3436270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E7F18-2620-6BCA-40E5-8B7CBB48A566}"/>
              </a:ext>
            </a:extLst>
          </p:cNvPr>
          <p:cNvSpPr>
            <a:spLocks noGrp="1"/>
          </p:cNvSpPr>
          <p:nvPr>
            <p:ph type="title"/>
          </p:nvPr>
        </p:nvSpPr>
        <p:spPr>
          <a:xfrm>
            <a:off x="365557" y="307245"/>
            <a:ext cx="9404723" cy="1400530"/>
          </a:xfrm>
        </p:spPr>
        <p:txBody>
          <a:bodyPr/>
          <a:lstStyle/>
          <a:p>
            <a:r>
              <a:rPr lang="en-US" sz="3300" b="1" dirty="0">
                <a:latin typeface="Times New Roman" panose="02020603050405020304" pitchFamily="18" charset="0"/>
                <a:cs typeface="Times New Roman" panose="02020603050405020304" pitchFamily="18" charset="0"/>
              </a:rPr>
              <a:t>Data Management and Analytics Module</a:t>
            </a:r>
            <a:br>
              <a:rPr lang="en-IN" sz="44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7B3D62B2-54BB-A413-CEE4-7E45AE7D8EEA}"/>
              </a:ext>
            </a:extLst>
          </p:cNvPr>
          <p:cNvSpPr>
            <a:spLocks noGrp="1"/>
          </p:cNvSpPr>
          <p:nvPr>
            <p:ph idx="1"/>
          </p:nvPr>
        </p:nvSpPr>
        <p:spPr>
          <a:xfrm>
            <a:off x="1386692" y="926014"/>
            <a:ext cx="8383588" cy="4144750"/>
          </a:xfrm>
        </p:spPr>
        <p:txBody>
          <a:bodyPr/>
          <a:lstStyle/>
          <a:p>
            <a:pPr marL="0" indent="0">
              <a:buNone/>
            </a:pPr>
            <a:endParaRPr lang="en-US" b="1" dirty="0"/>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Collection:</a:t>
            </a:r>
            <a:r>
              <a:rPr lang="en-US" dirty="0">
                <a:latin typeface="Times New Roman" panose="02020603050405020304" pitchFamily="18" charset="0"/>
                <a:cs typeface="Times New Roman" panose="02020603050405020304" pitchFamily="18" charset="0"/>
              </a:rPr>
              <a:t> Gathers data from various sources, including collection points, sorting facilities, and user interactions.</a:t>
            </a:r>
          </a:p>
          <a:p>
            <a:pPr algn="just">
              <a:lnSpc>
                <a:spcPct val="20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Analytics Engine:</a:t>
            </a:r>
            <a:r>
              <a:rPr lang="en-US" dirty="0">
                <a:latin typeface="Times New Roman" panose="02020603050405020304" pitchFamily="18" charset="0"/>
                <a:cs typeface="Times New Roman" panose="02020603050405020304" pitchFamily="18" charset="0"/>
              </a:rPr>
              <a:t> Analyzes data to provide insights into recycling patterns, system performance, and areas for improvement.</a:t>
            </a:r>
          </a:p>
          <a:p>
            <a:endParaRPr lang="en-IN" dirty="0"/>
          </a:p>
        </p:txBody>
      </p:sp>
    </p:spTree>
    <p:extLst>
      <p:ext uri="{BB962C8B-B14F-4D97-AF65-F5344CB8AC3E}">
        <p14:creationId xmlns:p14="http://schemas.microsoft.com/office/powerpoint/2010/main" val="3567585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B8E5C-FA17-46DD-483F-E4FC7623EE2F}"/>
              </a:ext>
            </a:extLst>
          </p:cNvPr>
          <p:cNvSpPr>
            <a:spLocks noGrp="1"/>
          </p:cNvSpPr>
          <p:nvPr>
            <p:ph type="title"/>
          </p:nvPr>
        </p:nvSpPr>
        <p:spPr>
          <a:xfrm>
            <a:off x="396729" y="317636"/>
            <a:ext cx="9404723" cy="1400530"/>
          </a:xfrm>
        </p:spPr>
        <p:txBody>
          <a:bodyPr/>
          <a:lstStyle/>
          <a:p>
            <a:r>
              <a:rPr lang="en-IN" dirty="0"/>
              <a:t>Software Details</a:t>
            </a:r>
          </a:p>
        </p:txBody>
      </p:sp>
      <p:sp>
        <p:nvSpPr>
          <p:cNvPr id="3" name="Content Placeholder 2">
            <a:extLst>
              <a:ext uri="{FF2B5EF4-FFF2-40B4-BE49-F238E27FC236}">
                <a16:creationId xmlns:a16="http://schemas.microsoft.com/office/drawing/2014/main" id="{F6D638C3-233C-8563-67FF-AF6AE0C860BE}"/>
              </a:ext>
            </a:extLst>
          </p:cNvPr>
          <p:cNvSpPr>
            <a:spLocks noGrp="1"/>
          </p:cNvSpPr>
          <p:nvPr>
            <p:ph idx="1"/>
          </p:nvPr>
        </p:nvSpPr>
        <p:spPr>
          <a:xfrm>
            <a:off x="989013" y="1283991"/>
            <a:ext cx="9848706" cy="4898600"/>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6263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A3D32-65B7-2AF0-A948-2F3562A62AAF}"/>
              </a:ext>
            </a:extLst>
          </p:cNvPr>
          <p:cNvSpPr>
            <a:spLocks noGrp="1"/>
          </p:cNvSpPr>
          <p:nvPr>
            <p:ph type="title"/>
          </p:nvPr>
        </p:nvSpPr>
        <p:spPr>
          <a:xfrm>
            <a:off x="292820" y="224118"/>
            <a:ext cx="9404723" cy="1400530"/>
          </a:xfrm>
        </p:spPr>
        <p:txBody>
          <a:bodyPr/>
          <a:lstStyle/>
          <a:p>
            <a:r>
              <a:rPr lang="en-IN" dirty="0"/>
              <a:t>Front End</a:t>
            </a:r>
          </a:p>
        </p:txBody>
      </p:sp>
      <p:sp>
        <p:nvSpPr>
          <p:cNvPr id="3" name="Content Placeholder 2">
            <a:extLst>
              <a:ext uri="{FF2B5EF4-FFF2-40B4-BE49-F238E27FC236}">
                <a16:creationId xmlns:a16="http://schemas.microsoft.com/office/drawing/2014/main" id="{7C9D8B21-A849-C308-A7D4-54C7DD2EE955}"/>
              </a:ext>
            </a:extLst>
          </p:cNvPr>
          <p:cNvSpPr>
            <a:spLocks noGrp="1"/>
          </p:cNvSpPr>
          <p:nvPr>
            <p:ph idx="1"/>
          </p:nvPr>
        </p:nvSpPr>
        <p:spPr>
          <a:xfrm>
            <a:off x="810492" y="1242427"/>
            <a:ext cx="9104280" cy="5168764"/>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881528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E56B1-D7A6-275B-1710-A85051A550BC}"/>
              </a:ext>
            </a:extLst>
          </p:cNvPr>
          <p:cNvSpPr>
            <a:spLocks noGrp="1"/>
          </p:cNvSpPr>
          <p:nvPr>
            <p:ph type="title"/>
          </p:nvPr>
        </p:nvSpPr>
        <p:spPr>
          <a:xfrm>
            <a:off x="375948" y="255291"/>
            <a:ext cx="9404723" cy="1400530"/>
          </a:xfrm>
        </p:spPr>
        <p:txBody>
          <a:bodyPr/>
          <a:lstStyle/>
          <a:p>
            <a:r>
              <a:rPr lang="en-IN" dirty="0"/>
              <a:t>Database </a:t>
            </a:r>
          </a:p>
        </p:txBody>
      </p:sp>
      <p:sp>
        <p:nvSpPr>
          <p:cNvPr id="3" name="Content Placeholder 2">
            <a:extLst>
              <a:ext uri="{FF2B5EF4-FFF2-40B4-BE49-F238E27FC236}">
                <a16:creationId xmlns:a16="http://schemas.microsoft.com/office/drawing/2014/main" id="{E8436158-D7BB-2270-196B-2B061B61B959}"/>
              </a:ext>
            </a:extLst>
          </p:cNvPr>
          <p:cNvSpPr>
            <a:spLocks noGrp="1"/>
          </p:cNvSpPr>
          <p:nvPr>
            <p:ph idx="1"/>
          </p:nvPr>
        </p:nvSpPr>
        <p:spPr>
          <a:xfrm>
            <a:off x="841664" y="1190472"/>
            <a:ext cx="8939007" cy="4701173"/>
          </a:xfrm>
        </p:spPr>
        <p:txBody>
          <a:bodyPr>
            <a:normAutofit lnSpcReduction="10000"/>
          </a:bodyPr>
          <a:lstStyle/>
          <a:p>
            <a:pPr algn="just">
              <a:lnSpc>
                <a:spcPct val="150000"/>
              </a:lnSpc>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471586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E4322-EC72-50E7-4EEF-2EC79286B480}"/>
              </a:ext>
            </a:extLst>
          </p:cNvPr>
          <p:cNvSpPr>
            <a:spLocks noGrp="1"/>
          </p:cNvSpPr>
          <p:nvPr>
            <p:ph type="title"/>
          </p:nvPr>
        </p:nvSpPr>
        <p:spPr>
          <a:xfrm>
            <a:off x="292820" y="224118"/>
            <a:ext cx="9404723" cy="1400530"/>
          </a:xfrm>
        </p:spPr>
        <p:txBody>
          <a:bodyPr/>
          <a:lstStyle/>
          <a:p>
            <a:r>
              <a:rPr lang="en-IN" dirty="0"/>
              <a:t>Cloud Web Server</a:t>
            </a:r>
          </a:p>
        </p:txBody>
      </p:sp>
      <p:sp>
        <p:nvSpPr>
          <p:cNvPr id="3" name="Content Placeholder 2">
            <a:extLst>
              <a:ext uri="{FF2B5EF4-FFF2-40B4-BE49-F238E27FC236}">
                <a16:creationId xmlns:a16="http://schemas.microsoft.com/office/drawing/2014/main" id="{73B033A8-CB15-AA06-694C-A81C4CE02461}"/>
              </a:ext>
            </a:extLst>
          </p:cNvPr>
          <p:cNvSpPr>
            <a:spLocks noGrp="1"/>
          </p:cNvSpPr>
          <p:nvPr>
            <p:ph idx="1"/>
          </p:nvPr>
        </p:nvSpPr>
        <p:spPr>
          <a:xfrm>
            <a:off x="935182" y="1216959"/>
            <a:ext cx="9114671" cy="5121496"/>
          </a:xfrm>
        </p:spPr>
        <p:txBody>
          <a:bodyPr>
            <a:normAutofit/>
          </a:bodyPr>
          <a:lstStyle/>
          <a:p>
            <a:pPr algn="just"/>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endParaRPr lang="en-US" dirty="0">
              <a:latin typeface="Times New Roman" panose="02020603050405020304" pitchFamily="18" charset="0"/>
              <a:cs typeface="Times New Roman" panose="02020603050405020304" pitchFamily="18" charset="0"/>
            </a:endParaRPr>
          </a:p>
          <a:p>
            <a:pPr algn="just"/>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90719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76C8E-F5C8-16A3-8B24-058CBCEFFD5E}"/>
              </a:ext>
            </a:extLst>
          </p:cNvPr>
          <p:cNvSpPr>
            <a:spLocks noGrp="1"/>
          </p:cNvSpPr>
          <p:nvPr>
            <p:ph type="title"/>
          </p:nvPr>
        </p:nvSpPr>
        <p:spPr>
          <a:xfrm>
            <a:off x="479856" y="348809"/>
            <a:ext cx="9404723" cy="140053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C40EE55D-F5C5-2232-4090-346A4483AFF1}"/>
              </a:ext>
            </a:extLst>
          </p:cNvPr>
          <p:cNvSpPr>
            <a:spLocks noGrp="1"/>
          </p:cNvSpPr>
          <p:nvPr>
            <p:ph idx="1"/>
          </p:nvPr>
        </p:nvSpPr>
        <p:spPr>
          <a:xfrm>
            <a:off x="1363084" y="1502199"/>
            <a:ext cx="8946541" cy="4195481"/>
          </a:xfrm>
        </p:spPr>
        <p:txBody>
          <a:bodyPr/>
          <a:lstStyle/>
          <a:p>
            <a:pPr lvl="0" algn="just">
              <a:lnSpc>
                <a:spcPct val="150000"/>
              </a:lnSpc>
            </a:pPr>
            <a:r>
              <a:rPr lang="en-US" sz="2000" dirty="0">
                <a:latin typeface="Times New Roman" pitchFamily="18" charset="0"/>
                <a:cs typeface="Times New Roman" pitchFamily="18" charset="0"/>
              </a:rPr>
              <a:t>Operating System	: Windows 10</a:t>
            </a:r>
          </a:p>
          <a:p>
            <a:pPr lvl="0" algn="just">
              <a:lnSpc>
                <a:spcPct val="150000"/>
              </a:lnSpc>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pPr marL="0" indent="0">
              <a:buNone/>
            </a:pPr>
            <a:endParaRPr lang="en-IN" dirty="0"/>
          </a:p>
        </p:txBody>
      </p:sp>
    </p:spTree>
    <p:extLst>
      <p:ext uri="{BB962C8B-B14F-4D97-AF65-F5344CB8AC3E}">
        <p14:creationId xmlns:p14="http://schemas.microsoft.com/office/powerpoint/2010/main" val="1326139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02F1C-C349-D0E6-5BDB-CDDDFD048725}"/>
              </a:ext>
            </a:extLst>
          </p:cNvPr>
          <p:cNvSpPr>
            <a:spLocks noGrp="1"/>
          </p:cNvSpPr>
          <p:nvPr>
            <p:ph type="title"/>
          </p:nvPr>
        </p:nvSpPr>
        <p:spPr>
          <a:xfrm>
            <a:off x="407120" y="286463"/>
            <a:ext cx="9404723" cy="140053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F9132C96-E9E8-20ED-3AB9-F5F39E03CE1F}"/>
              </a:ext>
            </a:extLst>
          </p:cNvPr>
          <p:cNvSpPr>
            <a:spLocks noGrp="1"/>
          </p:cNvSpPr>
          <p:nvPr>
            <p:ph idx="1"/>
          </p:nvPr>
        </p:nvSpPr>
        <p:spPr>
          <a:xfrm>
            <a:off x="1144876" y="1471027"/>
            <a:ext cx="8946541" cy="4195481"/>
          </a:xfrm>
        </p:spPr>
        <p:txBody>
          <a:bodyPr/>
          <a:lstStyle/>
          <a:p>
            <a:pPr algn="just">
              <a:lnSpc>
                <a:spcPct val="150000"/>
              </a:lnSpc>
            </a:pPr>
            <a:r>
              <a:rPr lang="en-US" sz="2000" dirty="0">
                <a:latin typeface="Times New Roman" pitchFamily="18" charset="0"/>
                <a:cs typeface="Times New Roman" pitchFamily="18" charset="0"/>
              </a:rPr>
              <a:t>Keyboard</a:t>
            </a:r>
          </a:p>
          <a:p>
            <a:pPr algn="just">
              <a:lnSpc>
                <a:spcPct val="150000"/>
              </a:lnSpc>
            </a:pPr>
            <a:r>
              <a:rPr lang="en-US" sz="2000" dirty="0">
                <a:latin typeface="Times New Roman" pitchFamily="18" charset="0"/>
                <a:cs typeface="Times New Roman" pitchFamily="18" charset="0"/>
              </a:rPr>
              <a:t>Mouse </a:t>
            </a:r>
          </a:p>
          <a:p>
            <a:pPr algn="just">
              <a:lnSpc>
                <a:spcPct val="150000"/>
              </a:lnSpc>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3813012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C2ECC-71DC-6B05-7C21-3B5C9FF6EB99}"/>
              </a:ext>
            </a:extLst>
          </p:cNvPr>
          <p:cNvSpPr>
            <a:spLocks noGrp="1"/>
          </p:cNvSpPr>
          <p:nvPr>
            <p:ph type="title"/>
          </p:nvPr>
        </p:nvSpPr>
        <p:spPr>
          <a:xfrm>
            <a:off x="136956" y="161772"/>
            <a:ext cx="9404723" cy="140053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A1B9D503-1EA0-696B-35C4-16523CB2D696}"/>
              </a:ext>
            </a:extLst>
          </p:cNvPr>
          <p:cNvSpPr>
            <a:spLocks noGrp="1"/>
          </p:cNvSpPr>
          <p:nvPr>
            <p:ph idx="1"/>
          </p:nvPr>
        </p:nvSpPr>
        <p:spPr>
          <a:xfrm>
            <a:off x="789709" y="1081877"/>
            <a:ext cx="9197798" cy="5069541"/>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results of this study show the importance of recycling and its impact on the environment and the extent of community interest in this issue and their support. We have analyzed the use </a:t>
            </a:r>
            <a:r>
              <a:rPr lang="en-US" dirty="0" err="1">
                <a:latin typeface="Times New Roman" panose="02020603050405020304" pitchFamily="18" charset="0"/>
                <a:cs typeface="Times New Roman" panose="02020603050405020304" pitchFamily="18" charset="0"/>
              </a:rPr>
              <a:t>cas</a:t>
            </a:r>
            <a:r>
              <a:rPr lang="en-US" dirty="0">
                <a:latin typeface="Times New Roman" panose="02020603050405020304" pitchFamily="18" charset="0"/>
                <a:cs typeface="Times New Roman" panose="02020603050405020304" pitchFamily="18" charset="0"/>
              </a:rPr>
              <a:t> context and ER diagrams. </a:t>
            </a:r>
          </a:p>
          <a:p>
            <a:pPr algn="just">
              <a:lnSpc>
                <a:spcPct val="150000"/>
              </a:lnSpc>
            </a:pPr>
            <a:r>
              <a:rPr lang="en-US" dirty="0">
                <a:latin typeface="Times New Roman" panose="02020603050405020304" pitchFamily="18" charset="0"/>
                <a:cs typeface="Times New Roman" panose="02020603050405020304" pitchFamily="18" charset="0"/>
              </a:rPr>
              <a:t>We also designed the pages for the site (Home, Login, Registration, Products, etc.) for Let's Recycle system, this site combines the seller and the buyer through several </a:t>
            </a:r>
            <a:r>
              <a:rPr lang="en-US" dirty="0" err="1">
                <a:latin typeface="Times New Roman" panose="02020603050405020304" pitchFamily="18" charset="0"/>
                <a:cs typeface="Times New Roman" panose="02020603050405020304" pitchFamily="18" charset="0"/>
              </a:rPr>
              <a:t>specifications.The</a:t>
            </a:r>
            <a:r>
              <a:rPr lang="en-US" dirty="0">
                <a:latin typeface="Times New Roman" panose="02020603050405020304" pitchFamily="18" charset="0"/>
                <a:cs typeface="Times New Roman" panose="02020603050405020304" pitchFamily="18" charset="0"/>
              </a:rPr>
              <a:t> Let's Recycle site, based on the result improve waste and plastics disposal in an environmentally positive manner.</a:t>
            </a:r>
          </a:p>
          <a:p>
            <a:pPr algn="just">
              <a:lnSpc>
                <a:spcPct val="150000"/>
              </a:lnSpc>
            </a:pPr>
            <a:r>
              <a:rPr lang="en-US" dirty="0">
                <a:latin typeface="Times New Roman" panose="02020603050405020304" pitchFamily="18" charset="0"/>
                <a:cs typeface="Times New Roman" panose="02020603050405020304" pitchFamily="18" charset="0"/>
              </a:rPr>
              <a:t>The proposed system was developed using the Unified Modeling Language (UML) and Microsoft Visual Studio2010 programming language.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15239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43</TotalTime>
  <Words>2312</Words>
  <Application>Microsoft Office PowerPoint</Application>
  <PresentationFormat>Widescreen</PresentationFormat>
  <Paragraphs>106</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Century Gothic</vt:lpstr>
      <vt:lpstr>Times New Roman</vt:lpstr>
      <vt:lpstr>Wingdings 3</vt:lpstr>
      <vt:lpstr>Ion</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Interface Module</vt:lpstr>
      <vt:lpstr>Collection Management Module </vt:lpstr>
      <vt:lpstr>Material Identification and Sorting Module </vt:lpstr>
      <vt:lpstr>Data Management and Analytics Module </vt:lpstr>
      <vt:lpstr>Software Details</vt:lpstr>
      <vt:lpstr>Front End</vt:lpstr>
      <vt:lpstr>Database </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2024-08-18T11:18:12Z</dcterms:created>
  <dcterms:modified xsi:type="dcterms:W3CDTF">2024-08-18T12:01:33Z</dcterms:modified>
</cp:coreProperties>
</file>