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0554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66756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839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923388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19-08-2024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24717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19-08-2024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13090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23C765A-790E-4DDD-B720-A3DC44661A02}" type="datetimeFigureOut">
              <a:rPr lang="en-IN" smtClean="0"/>
              <a:t>19-08-2024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56788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A23C765A-790E-4DDD-B720-A3DC44661A02}" type="datetimeFigureOut">
              <a:rPr lang="en-IN" smtClean="0"/>
              <a:t>19-08-2024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299274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94683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843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014867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A23C765A-790E-4DDD-B720-A3DC44661A02}" type="datetimeFigureOut">
              <a:rPr lang="en-IN" smtClean="0"/>
              <a:t>19-08-2024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34AA5E-9EEF-4675-9141-69214F07058E}"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50045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278234DA-CD77-76B3-1D04-F8D9EBF3BDB7}"/>
              </a:ext>
            </a:extLst>
          </p:cNvPr>
          <p:cNvSpPr txBox="1"/>
          <p:nvPr/>
        </p:nvSpPr>
        <p:spPr>
          <a:xfrm>
            <a:off x="3452379" y="3018104"/>
            <a:ext cx="609426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Analysis of Stock Market Prediction </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E9BA13-2AF7-84DC-65D1-C4C3B7C0C749}"/>
              </a:ext>
            </a:extLst>
          </p:cNvPr>
          <p:cNvSpPr>
            <a:spLocks noGrp="1"/>
          </p:cNvSpPr>
          <p:nvPr>
            <p:ph type="title" idx="4294967295"/>
          </p:nvPr>
        </p:nvSpPr>
        <p:spPr>
          <a:xfrm>
            <a:off x="0" y="-460375"/>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8DF4D067-6FD0-2E4A-1C4E-F43EBB113764}"/>
              </a:ext>
            </a:extLst>
          </p:cNvPr>
          <p:cNvSpPr>
            <a:spLocks noGrp="1"/>
          </p:cNvSpPr>
          <p:nvPr>
            <p:ph idx="4294967295"/>
          </p:nvPr>
        </p:nvSpPr>
        <p:spPr>
          <a:xfrm>
            <a:off x="374074" y="1094581"/>
            <a:ext cx="11149444" cy="517113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Stock marketplace is a complicated and demanding system in which people make more money or lose their entire savings. The stock market prediction having high accuracy yields more profit for stock investors.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Stock market data is generated in a very large amount and it varies quickly every second. The decision making in stock marketplace is a very challenging and strenuous task of financial stock market. The development of efficient models for prediction decisions is very difficult because of the convolution of stock market financial data and should have high accuracy.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study attempts to compare existing models for the stock market. Various Machine learning methods like Long Short Term Memory (LSTM), Convolution Neural Networks (CNN) and Convolution Neural Networks – Long Term Short Memory (CNN-LSTM) have been used for the comparison.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models are estimated using conventional strategic measure: MAE (Mean Absolute Error). The measured low values indicates that the models are effective in predicting stock prices.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9D928C-F909-75A1-3CD7-3B85F4BD2DDD}"/>
              </a:ext>
            </a:extLst>
          </p:cNvPr>
          <p:cNvSpPr>
            <a:spLocks noGrp="1"/>
          </p:cNvSpPr>
          <p:nvPr>
            <p:ph type="title" idx="4294967295"/>
          </p:nvPr>
        </p:nvSpPr>
        <p:spPr>
          <a:xfrm>
            <a:off x="0" y="-460375"/>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4447C9E6-31C6-5BA7-814B-893322AB1FF9}"/>
              </a:ext>
            </a:extLst>
          </p:cNvPr>
          <p:cNvSpPr>
            <a:spLocks noGrp="1"/>
          </p:cNvSpPr>
          <p:nvPr>
            <p:ph idx="4294967295"/>
          </p:nvPr>
        </p:nvSpPr>
        <p:spPr>
          <a:xfrm>
            <a:off x="564572" y="1243591"/>
            <a:ext cx="8652164" cy="4346718"/>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aims of this project are as to identify factors affecting share market, To generate the pattern from large set of data of stock market for prediction of NEPSE and to predict an approximate value of share price to provide analysis for users through web application The objective of the system is to give a approximate idea of where the stock market might be headed.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does not give a long term forecasting of a stock value. There are way too many reasons to acknowledge for the long term output of a current stock.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Many things and parameters may affect it on the way due to which long term forecasting is just not feasible.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A4B41F-4A49-06D9-0FB8-C334373E838A}"/>
              </a:ext>
            </a:extLst>
          </p:cNvPr>
          <p:cNvSpPr>
            <a:spLocks noGrp="1"/>
          </p:cNvSpPr>
          <p:nvPr>
            <p:ph type="title" idx="4294967295"/>
          </p:nvPr>
        </p:nvSpPr>
        <p:spPr>
          <a:xfrm>
            <a:off x="0" y="-460375"/>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46FB43AD-85E8-1BFB-B855-BDCC3EEC3E48}"/>
              </a:ext>
            </a:extLst>
          </p:cNvPr>
          <p:cNvSpPr>
            <a:spLocks noGrp="1"/>
          </p:cNvSpPr>
          <p:nvPr>
            <p:ph idx="4294967295"/>
          </p:nvPr>
        </p:nvSpPr>
        <p:spPr>
          <a:xfrm>
            <a:off x="644236" y="1098118"/>
            <a:ext cx="11139055" cy="5032517"/>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intrinsic value of a company’s stock is the value determined by estimating the expected future cash flows of a stock and discounting them to the present, which is known as the book value. This is distinct from the market value of the stock, that is determined by the company’s stock price.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market value of a stock can deviate from the intrinsic value due to reasons unrelated to the company’s fundamental operations, such as market sentiment. The fluctuation of stock market is violent and there are many complicated financial indicators.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Only few people with extensive experience and knowledge can understand the meaning of the indicators and use them to make good prediction to get fortune. Most people have to rely solely on luck to earn money from stock trading.</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However, the advancement in technology, provides an opportunity to gain steady fortune from stock market and also can help experts to find out the most informative indicators to make better prediction.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BB1902-BDAA-9B03-1F29-A53360BE5E2A}"/>
              </a:ext>
            </a:extLst>
          </p:cNvPr>
          <p:cNvSpPr>
            <a:spLocks noGrp="1"/>
          </p:cNvSpPr>
          <p:nvPr>
            <p:ph type="title" idx="4294967295"/>
          </p:nvPr>
        </p:nvSpPr>
        <p:spPr>
          <a:xfrm>
            <a:off x="0" y="-460375"/>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59A00DC6-2B53-AD33-9CF9-2A2C8E0D7DCF}"/>
              </a:ext>
            </a:extLst>
          </p:cNvPr>
          <p:cNvSpPr>
            <a:spLocks noGrp="1"/>
          </p:cNvSpPr>
          <p:nvPr>
            <p:ph idx="4294967295"/>
          </p:nvPr>
        </p:nvSpPr>
        <p:spPr>
          <a:xfrm>
            <a:off x="540327" y="1243590"/>
            <a:ext cx="10342418" cy="4959783"/>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Uncertainty and Volatility</a:t>
            </a:r>
            <a:r>
              <a:rPr lang="en-US" sz="1800" dirty="0">
                <a:latin typeface="Times New Roman" panose="02020603050405020304" pitchFamily="18" charset="0"/>
                <a:cs typeface="Times New Roman" panose="02020603050405020304" pitchFamily="18" charset="0"/>
              </a:rPr>
              <a:t>: The stock market is inherently volatile and influenced by numerous unpredictable factors, including economic data, geopolitical events, and market sentiment. This makes accurate prediction extremely challenging.</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Overreliance on Historical Data</a:t>
            </a:r>
            <a:r>
              <a:rPr lang="en-US" sz="1800" dirty="0">
                <a:latin typeface="Times New Roman" panose="02020603050405020304" pitchFamily="18" charset="0"/>
                <a:cs typeface="Times New Roman" panose="02020603050405020304" pitchFamily="18" charset="0"/>
              </a:rPr>
              <a:t>: Many prediction models rely heavily on historical data. While past performance can provide insights, it does not guarantee future results. Market conditions and behaviors can change, making historical data less reliable.</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Model Risk</a:t>
            </a:r>
            <a:r>
              <a:rPr lang="en-US" sz="1800" dirty="0">
                <a:latin typeface="Times New Roman" panose="02020603050405020304" pitchFamily="18" charset="0"/>
                <a:cs typeface="Times New Roman" panose="02020603050405020304" pitchFamily="18" charset="0"/>
              </a:rPr>
              <a:t>: Predictive models are based on certain assumptions and methodologies. If these assumptions are flawed or if the models are not updated to reflect new information, predictions can be misleading or incorrect.</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Model Risk</a:t>
            </a:r>
            <a:r>
              <a:rPr lang="en-US" sz="1800" dirty="0">
                <a:latin typeface="Times New Roman" panose="02020603050405020304" pitchFamily="18" charset="0"/>
                <a:cs typeface="Times New Roman" panose="02020603050405020304" pitchFamily="18" charset="0"/>
              </a:rPr>
              <a:t>: Predictive models are based on certain assumptions and methodologies. If these assumptions are flawed or if the models are not updated to reflect new information, predictions can be misleading or incorrect.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1AAEF1-5D31-6B5A-B739-52377D5A46BB}"/>
              </a:ext>
            </a:extLst>
          </p:cNvPr>
          <p:cNvSpPr>
            <a:spLocks noGrp="1"/>
          </p:cNvSpPr>
          <p:nvPr>
            <p:ph type="title" idx="4294967295"/>
          </p:nvPr>
        </p:nvSpPr>
        <p:spPr>
          <a:xfrm>
            <a:off x="0" y="-543935"/>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8CB787A7-0C8D-683D-E7A2-5E8836CFAB2A}"/>
              </a:ext>
            </a:extLst>
          </p:cNvPr>
          <p:cNvSpPr>
            <a:spLocks noGrp="1"/>
          </p:cNvSpPr>
          <p:nvPr>
            <p:ph idx="4294967295"/>
          </p:nvPr>
        </p:nvSpPr>
        <p:spPr>
          <a:xfrm>
            <a:off x="689264" y="1150072"/>
            <a:ext cx="9805554" cy="4076555"/>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recent times stock market predictions is gaining more attention, maybe due to the fact that if the trend of the market is successfully predicted the investors may be better guided.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profits gained by investing and trading in the stock market greatly depends on the predictability.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there is a system that can consistently predict the direction of the dynamic stock market will enable the users of the system to make informed decisions.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More over the predicted trends of the market will help the regulators of the market in taking corrective measures.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4A2289-E354-FF60-A728-C5141EDFC700}"/>
              </a:ext>
            </a:extLst>
          </p:cNvPr>
          <p:cNvSpPr>
            <a:spLocks noGrp="1"/>
          </p:cNvSpPr>
          <p:nvPr>
            <p:ph type="title" idx="4294967295"/>
          </p:nvPr>
        </p:nvSpPr>
        <p:spPr>
          <a:xfrm>
            <a:off x="0" y="-460375"/>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23D26C47-0968-8D73-88A8-951D61FB667A}"/>
              </a:ext>
            </a:extLst>
          </p:cNvPr>
          <p:cNvSpPr>
            <a:spLocks noGrp="1"/>
          </p:cNvSpPr>
          <p:nvPr>
            <p:ph idx="4294967295"/>
          </p:nvPr>
        </p:nvSpPr>
        <p:spPr>
          <a:xfrm>
            <a:off x="761999" y="1233200"/>
            <a:ext cx="10948555" cy="503251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Informed Decision-Making</a:t>
            </a:r>
            <a:r>
              <a:rPr lang="en-US" sz="1800" dirty="0">
                <a:latin typeface="Times New Roman" panose="02020603050405020304" pitchFamily="18" charset="0"/>
                <a:cs typeface="Times New Roman" panose="02020603050405020304" pitchFamily="18" charset="0"/>
              </a:rPr>
              <a:t>: Accurate predictions can help investors make more informed decisions by providing insights into potential future market movements. This can lead to better investment strategies and portfolio management.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Risk Management</a:t>
            </a:r>
            <a:r>
              <a:rPr lang="en-US" sz="1800" dirty="0">
                <a:latin typeface="Times New Roman" panose="02020603050405020304" pitchFamily="18" charset="0"/>
                <a:cs typeface="Times New Roman" panose="02020603050405020304" pitchFamily="18" charset="0"/>
              </a:rPr>
              <a:t>: Predictive models can help in identifying potential risks and opportunities. By forecasting market trends, investors can implement strategies to mitigate risks and capitalize on potential gains.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Optimized Trading Strategies</a:t>
            </a:r>
            <a:r>
              <a:rPr lang="en-US" sz="1800" dirty="0">
                <a:latin typeface="Times New Roman" panose="02020603050405020304" pitchFamily="18" charset="0"/>
                <a:cs typeface="Times New Roman" panose="02020603050405020304" pitchFamily="18" charset="0"/>
              </a:rPr>
              <a:t>: Algorithmic trading systems that rely on predictive models can optimize trading strategies by executing trades at the most favorable times, potentially increasing profitability and efficiency.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Market Efficiency</a:t>
            </a:r>
            <a:r>
              <a:rPr lang="en-US" sz="1800" dirty="0">
                <a:latin typeface="Times New Roman" panose="02020603050405020304" pitchFamily="18" charset="0"/>
                <a:cs typeface="Times New Roman" panose="02020603050405020304" pitchFamily="18" charset="0"/>
              </a:rPr>
              <a:t>: Predictions can contribute to market efficiency by integrating new information into asset prices. This helps ensure that prices reflect available information and that markets function smoothly.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7340B6-3714-D840-78C5-F0705D262952}"/>
              </a:ext>
            </a:extLst>
          </p:cNvPr>
          <p:cNvSpPr>
            <a:spLocks noGrp="1"/>
          </p:cNvSpPr>
          <p:nvPr>
            <p:ph type="title" idx="4294967295"/>
          </p:nvPr>
        </p:nvSpPr>
        <p:spPr>
          <a:xfrm>
            <a:off x="3464" y="-564717"/>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EA8B1101-19E3-C0FC-9A04-1A113CFF17FF}"/>
              </a:ext>
            </a:extLst>
          </p:cNvPr>
          <p:cNvSpPr>
            <a:spLocks noGrp="1"/>
          </p:cNvSpPr>
          <p:nvPr>
            <p:ph idx="4294967295"/>
          </p:nvPr>
        </p:nvSpPr>
        <p:spPr>
          <a:xfrm>
            <a:off x="592282" y="1056554"/>
            <a:ext cx="10248899" cy="501173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Stock market forecasts are very crucial as it is utilized by many business people and general public. People will both benefit cash or lose their whole existence financial savings in stock market.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Building precise models is tough as it relies upon more than one element along with news, social media information, fundamentals, manufacturing of the company, authorities bonds and country’ s economics.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Prediction model which consists only one factor might not be precise. There are several theories regarding stock market that have been conceptualizing over the years. Those theories try to </a:t>
            </a:r>
            <a:r>
              <a:rPr lang="en-US" sz="1800" dirty="0" err="1">
                <a:latin typeface="Times New Roman" panose="02020603050405020304" pitchFamily="18" charset="0"/>
                <a:cs typeface="Times New Roman" panose="02020603050405020304" pitchFamily="18" charset="0"/>
              </a:rPr>
              <a:t>expalin</a:t>
            </a:r>
            <a:r>
              <a:rPr lang="en-US" sz="1800" dirty="0">
                <a:latin typeface="Times New Roman" panose="02020603050405020304" pitchFamily="18" charset="0"/>
                <a:cs typeface="Times New Roman" panose="02020603050405020304" pitchFamily="18" charset="0"/>
              </a:rPr>
              <a:t> whether the market can be beaten or try to explain stock market nature.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market price of the stock integrates all the information about that stock in that particular time frame. The changing tendency of the stock prices has been regularly recognized as a total hassle inside the financial field [1].</a:t>
            </a:r>
          </a:p>
          <a:p>
            <a:pPr>
              <a:buFont typeface="Arial" panose="020B0604020202020204" pitchFamily="34" charset="0"/>
              <a:buChar char="•"/>
            </a:pPr>
            <a:endParaRPr lang="en-IN" dirty="0"/>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98DC49E-EFF3-066E-B2D6-F2798C537B1A}"/>
              </a:ext>
            </a:extLst>
          </p:cNvPr>
          <p:cNvSpPr>
            <a:spLocks noGrp="1"/>
          </p:cNvSpPr>
          <p:nvPr>
            <p:ph idx="4294967295"/>
          </p:nvPr>
        </p:nvSpPr>
        <p:spPr>
          <a:xfrm>
            <a:off x="436418" y="453881"/>
            <a:ext cx="10525991" cy="563519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Stock prices are suffering from diverse inner and outside factors, which includes home and overseas financial environment, global situation, enterprise prospect, economic information of indexed companies, and stock market operation [2, 3].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conventional analysis is primarily based on finance and economics which uses basic and technical analytical methods.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Firstly, the fundamental analysis focuses on the inherent stock values and qualitatively analyses the external factors like interest rates, exchanged rates, inflation, industrial policy, listed companies finances and international relations,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which affects the stocks. Secondly, the technical analysis mostly focuses on the stock price direction, trading volumes and psychological expectation of investors that focuses mostly on stock market by using tools like k-line chart or by analyzing individual stock directions in the stock indexes.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2FF58E-A04A-EEE6-0BF4-764251107DA0}"/>
              </a:ext>
            </a:extLst>
          </p:cNvPr>
          <p:cNvSpPr>
            <a:spLocks noGrp="1"/>
          </p:cNvSpPr>
          <p:nvPr>
            <p:ph type="title" idx="4294967295"/>
          </p:nvPr>
        </p:nvSpPr>
        <p:spPr>
          <a:xfrm>
            <a:off x="273627" y="-377680"/>
            <a:ext cx="10058400" cy="1449387"/>
          </a:xfrm>
        </p:spPr>
        <p:txBody>
          <a:bodyPr/>
          <a:lstStyle/>
          <a:p>
            <a:r>
              <a:rPr lang="en-IN" dirty="0"/>
              <a:t>MODULES</a:t>
            </a:r>
          </a:p>
        </p:txBody>
      </p:sp>
      <p:sp>
        <p:nvSpPr>
          <p:cNvPr id="3" name="Content Placeholder 2">
            <a:extLst>
              <a:ext uri="{FF2B5EF4-FFF2-40B4-BE49-F238E27FC236}">
                <a16:creationId xmlns:a16="http://schemas.microsoft.com/office/drawing/2014/main" xmlns="" id="{A04BFE57-A035-9503-2968-D41208C8F3BF}"/>
              </a:ext>
            </a:extLst>
          </p:cNvPr>
          <p:cNvSpPr>
            <a:spLocks noGrp="1"/>
          </p:cNvSpPr>
          <p:nvPr>
            <p:ph idx="4294967295"/>
          </p:nvPr>
        </p:nvSpPr>
        <p:spPr>
          <a:xfrm>
            <a:off x="1302328" y="1417637"/>
            <a:ext cx="10058400" cy="4022725"/>
          </a:xfrm>
        </p:spPr>
        <p:txBody>
          <a:bodyPr>
            <a:normAutofit/>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Time Series Analysis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Machine Learning Models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Fundamental Analysis Models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Technical Analysis Models</a:t>
            </a: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8912F1-4655-D6F0-BCEB-FA6C4D3EB195}"/>
              </a:ext>
            </a:extLst>
          </p:cNvPr>
          <p:cNvSpPr>
            <a:spLocks noGrp="1"/>
          </p:cNvSpPr>
          <p:nvPr>
            <p:ph type="title" idx="4294967295"/>
          </p:nvPr>
        </p:nvSpPr>
        <p:spPr>
          <a:xfrm>
            <a:off x="180109" y="0"/>
            <a:ext cx="10058400" cy="1449387"/>
          </a:xfrm>
        </p:spPr>
        <p:txBody>
          <a:bodyPr/>
          <a:lstStyle/>
          <a:p>
            <a:r>
              <a:rPr lang="en-IN" sz="3300" b="1" dirty="0">
                <a:latin typeface="Times New Roman" panose="02020603050405020304" pitchFamily="18" charset="0"/>
                <a:cs typeface="Times New Roman" panose="02020603050405020304" pitchFamily="18" charset="0"/>
              </a:rPr>
              <a:t>Time Series Analysis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91BE7953-73D4-EAA4-EFCC-A3C5C6355F37}"/>
              </a:ext>
            </a:extLst>
          </p:cNvPr>
          <p:cNvSpPr>
            <a:spLocks noGrp="1"/>
          </p:cNvSpPr>
          <p:nvPr>
            <p:ph idx="4294967295"/>
          </p:nvPr>
        </p:nvSpPr>
        <p:spPr>
          <a:xfrm>
            <a:off x="564572" y="865981"/>
            <a:ext cx="11229110" cy="5316610"/>
          </a:xfrm>
        </p:spPr>
        <p:txBody>
          <a:bodyPr>
            <a:normAutofit fontScale="92500"/>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Methodologies: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ARIMA (</a:t>
            </a:r>
            <a:r>
              <a:rPr lang="en-US" sz="1800" b="1" dirty="0" err="1">
                <a:latin typeface="Times New Roman" panose="02020603050405020304" pitchFamily="18" charset="0"/>
                <a:cs typeface="Times New Roman" panose="02020603050405020304" pitchFamily="18" charset="0"/>
              </a:rPr>
              <a:t>AutoRegressive</a:t>
            </a:r>
            <a:r>
              <a:rPr lang="en-US" sz="1800" b="1" dirty="0">
                <a:latin typeface="Times New Roman" panose="02020603050405020304" pitchFamily="18" charset="0"/>
                <a:cs typeface="Times New Roman" panose="02020603050405020304" pitchFamily="18" charset="0"/>
              </a:rPr>
              <a:t> Integrated Moving Average)</a:t>
            </a:r>
            <a:r>
              <a:rPr lang="en-US" sz="1800" dirty="0">
                <a:latin typeface="Times New Roman" panose="02020603050405020304" pitchFamily="18" charset="0"/>
                <a:cs typeface="Times New Roman" panose="02020603050405020304" pitchFamily="18" charset="0"/>
              </a:rPr>
              <a:t>: Models the future value of a stock based on its past values and lags.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Exponential Smoothing</a:t>
            </a:r>
            <a:r>
              <a:rPr lang="en-US" sz="1800" dirty="0">
                <a:latin typeface="Times New Roman" panose="02020603050405020304" pitchFamily="18" charset="0"/>
                <a:cs typeface="Times New Roman" panose="02020603050405020304" pitchFamily="18" charset="0"/>
              </a:rPr>
              <a:t>: Applies weighted averages to past observations to forecast future values.</a:t>
            </a:r>
          </a:p>
          <a:p>
            <a:pPr algn="just">
              <a:lnSpc>
                <a:spcPct val="150000"/>
              </a:lnSpc>
            </a:pPr>
            <a:r>
              <a:rPr lang="en-US" sz="1800" b="1" dirty="0">
                <a:latin typeface="Times New Roman" panose="02020603050405020304" pitchFamily="18" charset="0"/>
                <a:cs typeface="Times New Roman" panose="02020603050405020304" pitchFamily="18" charset="0"/>
              </a:rPr>
              <a:t>Advantages: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Simplicity</a:t>
            </a:r>
            <a:r>
              <a:rPr lang="en-US" sz="1800" dirty="0">
                <a:latin typeface="Times New Roman" panose="02020603050405020304" pitchFamily="18" charset="0"/>
                <a:cs typeface="Times New Roman" panose="02020603050405020304" pitchFamily="18" charset="0"/>
              </a:rPr>
              <a:t>: Easier to implement and understand compared to more complex models.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Historical Data</a:t>
            </a:r>
            <a:r>
              <a:rPr lang="en-US" sz="1800" dirty="0">
                <a:latin typeface="Times New Roman" panose="02020603050405020304" pitchFamily="18" charset="0"/>
                <a:cs typeface="Times New Roman" panose="02020603050405020304" pitchFamily="18" charset="0"/>
              </a:rPr>
              <a:t>: Utilizes historical data effectively to identify trends and seasonal patterns.</a:t>
            </a:r>
          </a:p>
          <a:p>
            <a:pPr algn="just">
              <a:lnSpc>
                <a:spcPct val="150000"/>
              </a:lnSpc>
            </a:pPr>
            <a:r>
              <a:rPr lang="en-US" sz="1800" b="1" dirty="0">
                <a:latin typeface="Times New Roman" panose="02020603050405020304" pitchFamily="18" charset="0"/>
                <a:cs typeface="Times New Roman" panose="02020603050405020304" pitchFamily="18" charset="0"/>
              </a:rPr>
              <a:t>Limitations: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Assumptions</a:t>
            </a:r>
            <a:r>
              <a:rPr lang="en-US" sz="1800" dirty="0">
                <a:latin typeface="Times New Roman" panose="02020603050405020304" pitchFamily="18" charset="0"/>
                <a:cs typeface="Times New Roman" panose="02020603050405020304" pitchFamily="18" charset="0"/>
              </a:rPr>
              <a:t>: Assumes that historical patterns will continue, which may not always be true.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Scope</a:t>
            </a:r>
            <a:r>
              <a:rPr lang="en-US" sz="1800" dirty="0">
                <a:latin typeface="Times New Roman" panose="02020603050405020304" pitchFamily="18" charset="0"/>
                <a:cs typeface="Times New Roman" panose="02020603050405020304" pitchFamily="18" charset="0"/>
              </a:rPr>
              <a:t>: Often struggles with incorporating external variables and sudden market changes.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0283CC5-657A-3D09-DB1B-577B1829AF57}"/>
              </a:ext>
            </a:extLst>
          </p:cNvPr>
          <p:cNvSpPr>
            <a:spLocks noGrp="1"/>
          </p:cNvSpPr>
          <p:nvPr>
            <p:ph type="title" idx="4294967295"/>
          </p:nvPr>
        </p:nvSpPr>
        <p:spPr>
          <a:xfrm>
            <a:off x="96981" y="-107516"/>
            <a:ext cx="10058400" cy="1449387"/>
          </a:xfrm>
        </p:spPr>
        <p:txBody>
          <a:bodyPr/>
          <a:lstStyle/>
          <a:p>
            <a:r>
              <a:rPr lang="en-IN" sz="3300" b="1" dirty="0">
                <a:latin typeface="Times New Roman" panose="02020603050405020304" pitchFamily="18" charset="0"/>
                <a:cs typeface="Times New Roman" panose="02020603050405020304" pitchFamily="18" charset="0"/>
              </a:rPr>
              <a:t>Machine Learning Models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FE1FE50C-2AC5-9763-5AA4-C8ADE9B67032}"/>
              </a:ext>
            </a:extLst>
          </p:cNvPr>
          <p:cNvSpPr>
            <a:spLocks noGrp="1"/>
          </p:cNvSpPr>
          <p:nvPr>
            <p:ph idx="4294967295"/>
          </p:nvPr>
        </p:nvSpPr>
        <p:spPr>
          <a:xfrm>
            <a:off x="477983" y="850395"/>
            <a:ext cx="11440390" cy="5467278"/>
          </a:xfrm>
        </p:spPr>
        <p:txBody>
          <a:bodyPr>
            <a:normAutofit fontScale="62500" lnSpcReduction="20000"/>
          </a:bodyPr>
          <a:lstStyle/>
          <a:p>
            <a:pPr marL="0" indent="0">
              <a:lnSpc>
                <a:spcPct val="120000"/>
              </a:lnSpc>
              <a:buNone/>
            </a:pPr>
            <a:r>
              <a:rPr lang="en-US" sz="2900" b="1" dirty="0">
                <a:latin typeface="Times New Roman" panose="02020603050405020304" pitchFamily="18" charset="0"/>
                <a:cs typeface="Times New Roman" panose="02020603050405020304" pitchFamily="18" charset="0"/>
              </a:rPr>
              <a:t>Methodologies: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Regression Algorithms</a:t>
            </a:r>
            <a:r>
              <a:rPr lang="en-US" sz="2900" dirty="0">
                <a:latin typeface="Times New Roman" panose="02020603050405020304" pitchFamily="18" charset="0"/>
                <a:cs typeface="Times New Roman" panose="02020603050405020304" pitchFamily="18" charset="0"/>
              </a:rPr>
              <a:t>: Linear Regression, Support Vector Regression (SVR) for predicting continuous values.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Classification Algorithms</a:t>
            </a:r>
            <a:r>
              <a:rPr lang="en-US" sz="2900" dirty="0">
                <a:latin typeface="Times New Roman" panose="02020603050405020304" pitchFamily="18" charset="0"/>
                <a:cs typeface="Times New Roman" panose="02020603050405020304" pitchFamily="18" charset="0"/>
              </a:rPr>
              <a:t>: Decision Trees, Random Forests, and Neural Networks for classifying market states or predicting price movements.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Deep Learning</a:t>
            </a:r>
            <a:r>
              <a:rPr lang="en-US" sz="2900" dirty="0">
                <a:latin typeface="Times New Roman" panose="02020603050405020304" pitchFamily="18" charset="0"/>
                <a:cs typeface="Times New Roman" panose="02020603050405020304" pitchFamily="18" charset="0"/>
              </a:rPr>
              <a:t>: Uses complex neural networks, such as Long Short-Term Memory (LSTM) networks, to capture intricate patterns in data.</a:t>
            </a:r>
          </a:p>
          <a:p>
            <a:pPr>
              <a:lnSpc>
                <a:spcPct val="120000"/>
              </a:lnSpc>
            </a:pPr>
            <a:r>
              <a:rPr lang="en-US" sz="2900" b="1" dirty="0">
                <a:latin typeface="Times New Roman" panose="02020603050405020304" pitchFamily="18" charset="0"/>
                <a:cs typeface="Times New Roman" panose="02020603050405020304" pitchFamily="18" charset="0"/>
              </a:rPr>
              <a:t>Advantages: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Flexibility</a:t>
            </a:r>
            <a:r>
              <a:rPr lang="en-US" sz="2900" dirty="0">
                <a:latin typeface="Times New Roman" panose="02020603050405020304" pitchFamily="18" charset="0"/>
                <a:cs typeface="Times New Roman" panose="02020603050405020304" pitchFamily="18" charset="0"/>
              </a:rPr>
              <a:t>: Can handle a large variety of data types and complex patterns.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Adaptability</a:t>
            </a:r>
            <a:r>
              <a:rPr lang="en-US" sz="2900" dirty="0">
                <a:latin typeface="Times New Roman" panose="02020603050405020304" pitchFamily="18" charset="0"/>
                <a:cs typeface="Times New Roman" panose="02020603050405020304" pitchFamily="18" charset="0"/>
              </a:rPr>
              <a:t>: Models can be trained to adapt to new data and evolving market conditions.</a:t>
            </a:r>
          </a:p>
          <a:p>
            <a:pPr>
              <a:lnSpc>
                <a:spcPct val="120000"/>
              </a:lnSpc>
            </a:pPr>
            <a:r>
              <a:rPr lang="en-US" sz="2900" b="1" dirty="0">
                <a:latin typeface="Times New Roman" panose="02020603050405020304" pitchFamily="18" charset="0"/>
                <a:cs typeface="Times New Roman" panose="02020603050405020304" pitchFamily="18" charset="0"/>
              </a:rPr>
              <a:t>Limitations:</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Complexity</a:t>
            </a:r>
            <a:r>
              <a:rPr lang="en-US" sz="2900" dirty="0">
                <a:latin typeface="Times New Roman" panose="02020603050405020304" pitchFamily="18" charset="0"/>
                <a:cs typeface="Times New Roman" panose="02020603050405020304" pitchFamily="18" charset="0"/>
              </a:rPr>
              <a:t>: Requires substantial computational resources and expertise.</a:t>
            </a:r>
          </a:p>
          <a:p>
            <a:pPr>
              <a:lnSpc>
                <a:spcPct val="12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Overfitting</a:t>
            </a:r>
            <a:r>
              <a:rPr lang="en-US" sz="2900" dirty="0">
                <a:latin typeface="Times New Roman" panose="02020603050405020304" pitchFamily="18" charset="0"/>
                <a:cs typeface="Times New Roman" panose="02020603050405020304" pitchFamily="18" charset="0"/>
              </a:rPr>
              <a:t>: Risk of overfitting to historical data, which may not generalize well to future conditions.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47D0D5-7AAB-43E7-28F9-4EAA862F64F7}"/>
              </a:ext>
            </a:extLst>
          </p:cNvPr>
          <p:cNvSpPr>
            <a:spLocks noGrp="1"/>
          </p:cNvSpPr>
          <p:nvPr>
            <p:ph type="title" idx="4294967295"/>
          </p:nvPr>
        </p:nvSpPr>
        <p:spPr>
          <a:xfrm>
            <a:off x="0" y="-201035"/>
            <a:ext cx="10058400" cy="1449387"/>
          </a:xfrm>
        </p:spPr>
        <p:txBody>
          <a:bodyPr/>
          <a:lstStyle/>
          <a:p>
            <a:r>
              <a:rPr lang="en-IN" sz="3300" b="1" dirty="0">
                <a:latin typeface="Times New Roman" panose="02020603050405020304" pitchFamily="18" charset="0"/>
                <a:cs typeface="Times New Roman" panose="02020603050405020304" pitchFamily="18" charset="0"/>
              </a:rPr>
              <a:t>Fundamental Analysis Models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D8D3C916-2FD3-E64F-AF57-F378A0F14625}"/>
              </a:ext>
            </a:extLst>
          </p:cNvPr>
          <p:cNvSpPr>
            <a:spLocks noGrp="1"/>
          </p:cNvSpPr>
          <p:nvPr>
            <p:ph idx="4294967295"/>
          </p:nvPr>
        </p:nvSpPr>
        <p:spPr>
          <a:xfrm>
            <a:off x="644236" y="786390"/>
            <a:ext cx="10217727" cy="5510501"/>
          </a:xfrm>
        </p:spPr>
        <p:txBody>
          <a:bodyPr>
            <a:normAutofit/>
          </a:bodyPr>
          <a:lstStyle/>
          <a:p>
            <a:pPr marL="0" indent="0" algn="just">
              <a:lnSpc>
                <a:spcPct val="120000"/>
              </a:lnSpc>
              <a:buNone/>
            </a:pPr>
            <a:r>
              <a:rPr lang="en-US" sz="1800" b="1" dirty="0">
                <a:latin typeface="Times New Roman" panose="02020603050405020304" pitchFamily="18" charset="0"/>
                <a:cs typeface="Times New Roman" panose="02020603050405020304" pitchFamily="18" charset="0"/>
              </a:rPr>
              <a:t>Methodologies:</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Valuation Models</a:t>
            </a:r>
            <a:r>
              <a:rPr lang="en-US" sz="1800" dirty="0">
                <a:latin typeface="Times New Roman" panose="02020603050405020304" pitchFamily="18" charset="0"/>
                <a:cs typeface="Times New Roman" panose="02020603050405020304" pitchFamily="18" charset="0"/>
              </a:rPr>
              <a:t>: Discounted Cash Flow (DCF), Price-to-Earnings (P/E) ratios, and other financial metrics to estimate the intrinsic value of stocks.</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Economic Indicators</a:t>
            </a:r>
            <a:r>
              <a:rPr lang="en-US" sz="1800" dirty="0">
                <a:latin typeface="Times New Roman" panose="02020603050405020304" pitchFamily="18" charset="0"/>
                <a:cs typeface="Times New Roman" panose="02020603050405020304" pitchFamily="18" charset="0"/>
              </a:rPr>
              <a:t>: Incorporates macroeconomic data such as GDP growth, inflation rates, and interest rates.</a:t>
            </a:r>
          </a:p>
          <a:p>
            <a:pPr algn="just">
              <a:lnSpc>
                <a:spcPct val="120000"/>
              </a:lnSpc>
            </a:pPr>
            <a:r>
              <a:rPr lang="en-US" sz="1800" b="1" dirty="0">
                <a:latin typeface="Times New Roman" panose="02020603050405020304" pitchFamily="18" charset="0"/>
                <a:cs typeface="Times New Roman" panose="02020603050405020304" pitchFamily="18" charset="0"/>
              </a:rPr>
              <a:t>Advantages:</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a:t>
            </a:r>
            <a:r>
              <a:rPr lang="en-US" sz="1800" dirty="0">
                <a:latin typeface="Times New Roman" panose="02020603050405020304" pitchFamily="18" charset="0"/>
                <a:cs typeface="Times New Roman" panose="02020603050405020304" pitchFamily="18" charset="0"/>
              </a:rPr>
              <a:t>: Considers a wide range of factors affecting a company's value.</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Long-Term Focus</a:t>
            </a:r>
            <a:r>
              <a:rPr lang="en-US" sz="1800" dirty="0">
                <a:latin typeface="Times New Roman" panose="02020603050405020304" pitchFamily="18" charset="0"/>
                <a:cs typeface="Times New Roman" panose="02020603050405020304" pitchFamily="18" charset="0"/>
              </a:rPr>
              <a:t>: Useful for long-term investment strategies.</a:t>
            </a:r>
          </a:p>
          <a:p>
            <a:pPr algn="just">
              <a:lnSpc>
                <a:spcPct val="120000"/>
              </a:lnSpc>
            </a:pPr>
            <a:r>
              <a:rPr lang="en-US" sz="1800" b="1" dirty="0">
                <a:latin typeface="Times New Roman" panose="02020603050405020304" pitchFamily="18" charset="0"/>
                <a:cs typeface="Times New Roman" panose="02020603050405020304" pitchFamily="18" charset="0"/>
              </a:rPr>
              <a:t>Limitations:</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Slow to React</a:t>
            </a:r>
            <a:r>
              <a:rPr lang="en-US" sz="1800" dirty="0">
                <a:latin typeface="Times New Roman" panose="02020603050405020304" pitchFamily="18" charset="0"/>
                <a:cs typeface="Times New Roman" panose="02020603050405020304" pitchFamily="18" charset="0"/>
              </a:rPr>
              <a:t>: May not capture short-term market fluctuations effectively.</a:t>
            </a:r>
          </a:p>
          <a:p>
            <a:pPr algn="just">
              <a:lnSpc>
                <a:spcPct val="12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Subjectivity</a:t>
            </a:r>
            <a:r>
              <a:rPr lang="en-US" sz="1800" dirty="0">
                <a:latin typeface="Times New Roman" panose="02020603050405020304" pitchFamily="18" charset="0"/>
                <a:cs typeface="Times New Roman" panose="02020603050405020304" pitchFamily="18" charset="0"/>
              </a:rPr>
              <a:t>: Interpretation of financial metrics can be subjective and vary among analysts.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5175FA-5A3A-7B92-790C-808B61D1241C}"/>
              </a:ext>
            </a:extLst>
          </p:cNvPr>
          <p:cNvSpPr>
            <a:spLocks noGrp="1"/>
          </p:cNvSpPr>
          <p:nvPr>
            <p:ph type="title" idx="4294967295"/>
          </p:nvPr>
        </p:nvSpPr>
        <p:spPr>
          <a:xfrm>
            <a:off x="24245" y="-211425"/>
            <a:ext cx="10058400" cy="1449387"/>
          </a:xfrm>
        </p:spPr>
        <p:txBody>
          <a:bodyPr/>
          <a:lstStyle/>
          <a:p>
            <a:r>
              <a:rPr lang="en-IN" sz="3300" b="1" dirty="0">
                <a:latin typeface="Times New Roman" panose="02020603050405020304" pitchFamily="18" charset="0"/>
                <a:cs typeface="Times New Roman" panose="02020603050405020304" pitchFamily="18" charset="0"/>
              </a:rPr>
              <a:t>Technical Analysis Models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435DE7D8-93D5-39E8-5E3D-27A7B75F04B8}"/>
              </a:ext>
            </a:extLst>
          </p:cNvPr>
          <p:cNvSpPr>
            <a:spLocks noGrp="1"/>
          </p:cNvSpPr>
          <p:nvPr>
            <p:ph idx="4294967295"/>
          </p:nvPr>
        </p:nvSpPr>
        <p:spPr>
          <a:xfrm>
            <a:off x="623455" y="817563"/>
            <a:ext cx="10186554" cy="4866264"/>
          </a:xfrm>
        </p:spPr>
        <p:txBody>
          <a:bodyPr>
            <a:normAutofit/>
          </a:bodyPr>
          <a:lstStyle/>
          <a:p>
            <a:pPr algn="just">
              <a:lnSpc>
                <a:spcPct val="100000"/>
              </a:lnSpc>
            </a:pPr>
            <a:r>
              <a:rPr lang="en-US" sz="1800" b="1" dirty="0">
                <a:latin typeface="Times New Roman" panose="02020603050405020304" pitchFamily="18" charset="0"/>
                <a:cs typeface="Times New Roman" panose="02020603050405020304" pitchFamily="18" charset="0"/>
              </a:rPr>
              <a:t>Methodologies: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Chart Patterns</a:t>
            </a:r>
            <a:r>
              <a:rPr lang="en-US" sz="1800" dirty="0">
                <a:latin typeface="Times New Roman" panose="02020603050405020304" pitchFamily="18" charset="0"/>
                <a:cs typeface="Times New Roman" panose="02020603050405020304" pitchFamily="18" charset="0"/>
              </a:rPr>
              <a:t>: Analyzes price charts and patterns like Head and Shoulders, and Double Tops.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Technical Indicators</a:t>
            </a:r>
            <a:r>
              <a:rPr lang="en-US" sz="1800" dirty="0">
                <a:latin typeface="Times New Roman" panose="02020603050405020304" pitchFamily="18" charset="0"/>
                <a:cs typeface="Times New Roman" panose="02020603050405020304" pitchFamily="18" charset="0"/>
              </a:rPr>
              <a:t>: Uses indicators such as Moving Averages, Relative Strength Index (RSI), and Bollinger Bands to forecast price movements.</a:t>
            </a:r>
          </a:p>
          <a:p>
            <a:pPr algn="just">
              <a:lnSpc>
                <a:spcPct val="100000"/>
              </a:lnSpc>
            </a:pPr>
            <a:r>
              <a:rPr lang="en-US" sz="1800" b="1" dirty="0">
                <a:latin typeface="Times New Roman" panose="02020603050405020304" pitchFamily="18" charset="0"/>
                <a:cs typeface="Times New Roman" panose="02020603050405020304" pitchFamily="18" charset="0"/>
              </a:rPr>
              <a:t>Advantages: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Short-Term Trading</a:t>
            </a:r>
            <a:r>
              <a:rPr lang="en-US" sz="1800" dirty="0">
                <a:latin typeface="Times New Roman" panose="02020603050405020304" pitchFamily="18" charset="0"/>
                <a:cs typeface="Times New Roman" panose="02020603050405020304" pitchFamily="18" charset="0"/>
              </a:rPr>
              <a:t>: Effective for identifying short-term trading opportunities.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Historical Data</a:t>
            </a:r>
            <a:r>
              <a:rPr lang="en-US" sz="1800" dirty="0">
                <a:latin typeface="Times New Roman" panose="02020603050405020304" pitchFamily="18" charset="0"/>
                <a:cs typeface="Times New Roman" panose="02020603050405020304" pitchFamily="18" charset="0"/>
              </a:rPr>
              <a:t>: Leverages historical price data to identify patterns and trends.</a:t>
            </a:r>
          </a:p>
          <a:p>
            <a:pPr algn="just">
              <a:lnSpc>
                <a:spcPct val="100000"/>
              </a:lnSpc>
            </a:pPr>
            <a:r>
              <a:rPr lang="en-US" sz="1800" b="1" dirty="0">
                <a:latin typeface="Times New Roman" panose="02020603050405020304" pitchFamily="18" charset="0"/>
                <a:cs typeface="Times New Roman" panose="02020603050405020304" pitchFamily="18" charset="0"/>
              </a:rPr>
              <a:t>Limitations: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Limited Predictive Power</a:t>
            </a:r>
            <a:r>
              <a:rPr lang="en-US" sz="1800" dirty="0">
                <a:latin typeface="Times New Roman" panose="02020603050405020304" pitchFamily="18" charset="0"/>
                <a:cs typeface="Times New Roman" panose="02020603050405020304" pitchFamily="18" charset="0"/>
              </a:rPr>
              <a:t>: May not account for fundamental factors or external events.</a:t>
            </a:r>
          </a:p>
          <a:p>
            <a:pPr algn="just">
              <a:lnSpc>
                <a:spcPct val="1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Dependence on Patterns</a:t>
            </a:r>
            <a:r>
              <a:rPr lang="en-US" sz="1800" dirty="0">
                <a:latin typeface="Times New Roman" panose="02020603050405020304" pitchFamily="18" charset="0"/>
                <a:cs typeface="Times New Roman" panose="02020603050405020304" pitchFamily="18" charset="0"/>
              </a:rPr>
              <a:t>: Relies on historical patterns which may not always repeat.</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DD2DD7-D182-DC0B-419B-74BB6864944E}"/>
              </a:ext>
            </a:extLst>
          </p:cNvPr>
          <p:cNvSpPr>
            <a:spLocks noGrp="1"/>
          </p:cNvSpPr>
          <p:nvPr>
            <p:ph type="title" idx="4294967295"/>
          </p:nvPr>
        </p:nvSpPr>
        <p:spPr>
          <a:xfrm>
            <a:off x="24245" y="-575107"/>
            <a:ext cx="10058400" cy="1449387"/>
          </a:xfrm>
        </p:spPr>
        <p:txBody>
          <a:bodyPr/>
          <a:lstStyle/>
          <a:p>
            <a:r>
              <a:rPr lang="en-IN" dirty="0"/>
              <a:t>Software Details</a:t>
            </a:r>
          </a:p>
        </p:txBody>
      </p:sp>
      <p:sp>
        <p:nvSpPr>
          <p:cNvPr id="3" name="Content Placeholder 2">
            <a:extLst>
              <a:ext uri="{FF2B5EF4-FFF2-40B4-BE49-F238E27FC236}">
                <a16:creationId xmlns:a16="http://schemas.microsoft.com/office/drawing/2014/main" xmlns="" id="{636CBC3A-715C-07AE-7F69-126DCE1F319A}"/>
              </a:ext>
            </a:extLst>
          </p:cNvPr>
          <p:cNvSpPr>
            <a:spLocks noGrp="1"/>
          </p:cNvSpPr>
          <p:nvPr>
            <p:ph idx="4294967295"/>
          </p:nvPr>
        </p:nvSpPr>
        <p:spPr>
          <a:xfrm>
            <a:off x="696190" y="1098118"/>
            <a:ext cx="9590810" cy="449219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F8AF3E-29E2-E389-8C6B-7F22354DE799}"/>
              </a:ext>
            </a:extLst>
          </p:cNvPr>
          <p:cNvSpPr>
            <a:spLocks noGrp="1"/>
          </p:cNvSpPr>
          <p:nvPr>
            <p:ph type="title" idx="4294967295"/>
          </p:nvPr>
        </p:nvSpPr>
        <p:spPr>
          <a:xfrm>
            <a:off x="107372" y="-564716"/>
            <a:ext cx="10058400" cy="1449387"/>
          </a:xfrm>
        </p:spPr>
        <p:txBody>
          <a:bodyPr/>
          <a:lstStyle/>
          <a:p>
            <a:r>
              <a:rPr lang="en-IN" dirty="0"/>
              <a:t>Front End</a:t>
            </a:r>
          </a:p>
        </p:txBody>
      </p:sp>
      <p:sp>
        <p:nvSpPr>
          <p:cNvPr id="3" name="Content Placeholder 2">
            <a:extLst>
              <a:ext uri="{FF2B5EF4-FFF2-40B4-BE49-F238E27FC236}">
                <a16:creationId xmlns:a16="http://schemas.microsoft.com/office/drawing/2014/main" xmlns="" id="{558C517E-684B-6917-77EC-67EC70447F0E}"/>
              </a:ext>
            </a:extLst>
          </p:cNvPr>
          <p:cNvSpPr>
            <a:spLocks noGrp="1"/>
          </p:cNvSpPr>
          <p:nvPr>
            <p:ph idx="4294967295"/>
          </p:nvPr>
        </p:nvSpPr>
        <p:spPr>
          <a:xfrm>
            <a:off x="782782" y="1077337"/>
            <a:ext cx="9161318" cy="423241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4DE54-EB6F-29DA-279B-45DEF712FB96}"/>
              </a:ext>
            </a:extLst>
          </p:cNvPr>
          <p:cNvSpPr>
            <a:spLocks noGrp="1"/>
          </p:cNvSpPr>
          <p:nvPr>
            <p:ph type="title" idx="4294967295"/>
          </p:nvPr>
        </p:nvSpPr>
        <p:spPr>
          <a:xfrm>
            <a:off x="0" y="-460375"/>
            <a:ext cx="10058400" cy="1449387"/>
          </a:xfrm>
        </p:spPr>
        <p:txBody>
          <a:bodyPr/>
          <a:lstStyle/>
          <a:p>
            <a:r>
              <a:rPr lang="en-IN" dirty="0"/>
              <a:t>Database</a:t>
            </a:r>
          </a:p>
        </p:txBody>
      </p:sp>
      <p:sp>
        <p:nvSpPr>
          <p:cNvPr id="3" name="Content Placeholder 2">
            <a:extLst>
              <a:ext uri="{FF2B5EF4-FFF2-40B4-BE49-F238E27FC236}">
                <a16:creationId xmlns:a16="http://schemas.microsoft.com/office/drawing/2014/main" xmlns="" id="{4D08F02A-EA92-97C9-7FB0-3F89626CB4C5}"/>
              </a:ext>
            </a:extLst>
          </p:cNvPr>
          <p:cNvSpPr>
            <a:spLocks noGrp="1"/>
          </p:cNvSpPr>
          <p:nvPr>
            <p:ph idx="4294967295"/>
          </p:nvPr>
        </p:nvSpPr>
        <p:spPr>
          <a:xfrm>
            <a:off x="793173" y="1233199"/>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6EB23C-DFBC-07F0-D8E2-733451EE856F}"/>
              </a:ext>
            </a:extLst>
          </p:cNvPr>
          <p:cNvSpPr>
            <a:spLocks noGrp="1"/>
          </p:cNvSpPr>
          <p:nvPr>
            <p:ph type="title" idx="4294967295"/>
          </p:nvPr>
        </p:nvSpPr>
        <p:spPr>
          <a:xfrm>
            <a:off x="86591" y="-575107"/>
            <a:ext cx="10058400" cy="1449387"/>
          </a:xfrm>
        </p:spPr>
        <p:txBody>
          <a:bodyPr/>
          <a:lstStyle/>
          <a:p>
            <a:r>
              <a:rPr lang="en-IN" dirty="0"/>
              <a:t>Cloud Web Server</a:t>
            </a:r>
          </a:p>
        </p:txBody>
      </p:sp>
      <p:sp>
        <p:nvSpPr>
          <p:cNvPr id="3" name="Content Placeholder 2">
            <a:extLst>
              <a:ext uri="{FF2B5EF4-FFF2-40B4-BE49-F238E27FC236}">
                <a16:creationId xmlns:a16="http://schemas.microsoft.com/office/drawing/2014/main" xmlns="" id="{4808F221-6B8F-F347-7971-D1064E9E1C3B}"/>
              </a:ext>
            </a:extLst>
          </p:cNvPr>
          <p:cNvSpPr>
            <a:spLocks noGrp="1"/>
          </p:cNvSpPr>
          <p:nvPr>
            <p:ph idx="4294967295"/>
          </p:nvPr>
        </p:nvSpPr>
        <p:spPr>
          <a:xfrm>
            <a:off x="983672" y="1206789"/>
            <a:ext cx="10058400" cy="4871893"/>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F66E50-C1DA-CAD3-62FA-A339F332CA9E}"/>
              </a:ext>
            </a:extLst>
          </p:cNvPr>
          <p:cNvSpPr>
            <a:spLocks noGrp="1"/>
          </p:cNvSpPr>
          <p:nvPr>
            <p:ph type="title" idx="4294967295"/>
          </p:nvPr>
        </p:nvSpPr>
        <p:spPr>
          <a:xfrm>
            <a:off x="0" y="-46037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214F7A0F-AB04-9D9E-B582-C47760B7A19F}"/>
              </a:ext>
            </a:extLst>
          </p:cNvPr>
          <p:cNvSpPr>
            <a:spLocks noGrp="1"/>
          </p:cNvSpPr>
          <p:nvPr>
            <p:ph idx="4294967295"/>
          </p:nvPr>
        </p:nvSpPr>
        <p:spPr>
          <a:xfrm>
            <a:off x="1066800" y="98901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B34E0F-1CAA-1BFF-61C2-D338CE0EF440}"/>
              </a:ext>
            </a:extLst>
          </p:cNvPr>
          <p:cNvSpPr>
            <a:spLocks noGrp="1"/>
          </p:cNvSpPr>
          <p:nvPr>
            <p:ph type="title" idx="4294967295"/>
          </p:nvPr>
        </p:nvSpPr>
        <p:spPr>
          <a:xfrm>
            <a:off x="13855" y="-367290"/>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3E411FD9-583D-31D8-1779-E08C7AB1B422}"/>
              </a:ext>
            </a:extLst>
          </p:cNvPr>
          <p:cNvSpPr>
            <a:spLocks noGrp="1"/>
          </p:cNvSpPr>
          <p:nvPr>
            <p:ph idx="4294967295"/>
          </p:nvPr>
        </p:nvSpPr>
        <p:spPr>
          <a:xfrm>
            <a:off x="1066800" y="141763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4ED166-9586-2619-9A54-B5E298470AE0}"/>
              </a:ext>
            </a:extLst>
          </p:cNvPr>
          <p:cNvSpPr>
            <a:spLocks noGrp="1"/>
          </p:cNvSpPr>
          <p:nvPr>
            <p:ph type="title" idx="4294967295"/>
          </p:nvPr>
        </p:nvSpPr>
        <p:spPr>
          <a:xfrm>
            <a:off x="0" y="-460375"/>
            <a:ext cx="10058400" cy="144938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9A13F28A-8BE4-B296-D662-B603448AEF8B}"/>
              </a:ext>
            </a:extLst>
          </p:cNvPr>
          <p:cNvSpPr>
            <a:spLocks noGrp="1"/>
          </p:cNvSpPr>
          <p:nvPr>
            <p:ph idx="4294967295"/>
          </p:nvPr>
        </p:nvSpPr>
        <p:spPr>
          <a:xfrm>
            <a:off x="737755" y="1233199"/>
            <a:ext cx="10155381" cy="4450628"/>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report proposes a CNN, LSTM and CNN-LSTM based models to forecast the stock prices data according to the sequential traits of the stock prices data.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models uses stock datasets parameters such as close price, open price, high price, low price, previous closed price, turnover and volume.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These parameters are used as the input to the models for training and testing for stock price prediction. The experimental results shows that in most of the cases, the CNN-LSTM performs very much better than CNN and LSTM models.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40</TotalTime>
  <Words>2217</Words>
  <Application>Microsoft Office PowerPoint</Application>
  <PresentationFormat>Custom</PresentationFormat>
  <Paragraphs>112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Time Series Analysis </vt:lpstr>
      <vt:lpstr>Machine Learning Models </vt:lpstr>
      <vt:lpstr>Fundamental Analysis Models </vt:lpstr>
      <vt:lpstr>Technical Analysis Models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2024-08-14T12:13:16Z</dcterms:created>
  <dcterms:modified xsi:type="dcterms:W3CDTF">2024-08-19T08:36:11Z</dcterms:modified>
</cp:coreProperties>
</file>