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7" r:id="rId2"/>
    <p:sldId id="270" r:id="rId3"/>
    <p:sldId id="258" r:id="rId4"/>
    <p:sldId id="259" r:id="rId5"/>
    <p:sldId id="269" r:id="rId6"/>
    <p:sldId id="268" r:id="rId7"/>
    <p:sldId id="260" r:id="rId8"/>
    <p:sldId id="284" r:id="rId9"/>
    <p:sldId id="285" r:id="rId10"/>
    <p:sldId id="262" r:id="rId11"/>
    <p:sldId id="263" r:id="rId12"/>
    <p:sldId id="273" r:id="rId13"/>
    <p:sldId id="271" r:id="rId14"/>
    <p:sldId id="274" r:id="rId15"/>
    <p:sldId id="275" r:id="rId16"/>
    <p:sldId id="277" r:id="rId17"/>
    <p:sldId id="278" r:id="rId18"/>
    <p:sldId id="279" r:id="rId19"/>
    <p:sldId id="280" r:id="rId20"/>
    <p:sldId id="281" r:id="rId21"/>
    <p:sldId id="282" r:id="rId22"/>
    <p:sldId id="283" r:id="rId23"/>
    <p:sldId id="286" r:id="rId24"/>
    <p:sldId id="264" r:id="rId25"/>
    <p:sldId id="287" r:id="rId26"/>
    <p:sldId id="265" r:id="rId27"/>
    <p:sldId id="267" r:id="rId28"/>
    <p:sldId id="266"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B0FDBF-8C38-4F16-900E-A499F6C0FC26}" type="datetimeFigureOut">
              <a:rPr lang="en-US" smtClean="0"/>
              <a:pPr/>
              <a:t>10/30/2019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EE1F664-4C52-4AAC-994D-C8B1B792EB7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EE1F664-4C52-4AAC-994D-C8B1B792EB76}"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1701917-6AC3-464D-9131-606A78297D86}" type="datetimeFigureOut">
              <a:rPr lang="en-US" smtClean="0"/>
              <a:pPr/>
              <a:t>10/30/2019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301FDA-2797-419A-BF46-7C20E93D4CB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701917-6AC3-464D-9131-606A78297D86}" type="datetimeFigureOut">
              <a:rPr lang="en-US" smtClean="0"/>
              <a:pPr/>
              <a:t>10/30/2019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301FDA-2797-419A-BF46-7C20E93D4CB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701917-6AC3-464D-9131-606A78297D86}" type="datetimeFigureOut">
              <a:rPr lang="en-US" smtClean="0"/>
              <a:pPr/>
              <a:t>10/30/2019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301FDA-2797-419A-BF46-7C20E93D4CB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1701917-6AC3-464D-9131-606A78297D86}" type="datetimeFigureOut">
              <a:rPr lang="en-US" smtClean="0"/>
              <a:pPr/>
              <a:t>10/30/2019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301FDA-2797-419A-BF46-7C20E93D4CB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1701917-6AC3-464D-9131-606A78297D86}" type="datetimeFigureOut">
              <a:rPr lang="en-US" smtClean="0"/>
              <a:pPr/>
              <a:t>10/30/2019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301FDA-2797-419A-BF46-7C20E93D4CB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1701917-6AC3-464D-9131-606A78297D86}" type="datetimeFigureOut">
              <a:rPr lang="en-US" smtClean="0"/>
              <a:pPr/>
              <a:t>10/30/2019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301FDA-2797-419A-BF46-7C20E93D4CB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701917-6AC3-464D-9131-606A78297D86}" type="datetimeFigureOut">
              <a:rPr lang="en-US" smtClean="0"/>
              <a:pPr/>
              <a:t>10/30/2019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B301FDA-2797-419A-BF46-7C20E93D4CB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701917-6AC3-464D-9131-606A78297D86}" type="datetimeFigureOut">
              <a:rPr lang="en-US" smtClean="0"/>
              <a:pPr/>
              <a:t>10/30/2019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301FDA-2797-419A-BF46-7C20E93D4CB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701917-6AC3-464D-9131-606A78297D86}" type="datetimeFigureOut">
              <a:rPr lang="en-US" smtClean="0"/>
              <a:pPr/>
              <a:t>10/30/2019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301FDA-2797-419A-BF46-7C20E93D4CB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701917-6AC3-464D-9131-606A78297D86}" type="datetimeFigureOut">
              <a:rPr lang="en-US" smtClean="0"/>
              <a:pPr/>
              <a:t>10/30/2019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301FDA-2797-419A-BF46-7C20E93D4CB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701917-6AC3-464D-9131-606A78297D86}" type="datetimeFigureOut">
              <a:rPr lang="en-US" smtClean="0"/>
              <a:pPr/>
              <a:t>10/30/2019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301FDA-2797-419A-BF46-7C20E93D4CB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701917-6AC3-464D-9131-606A78297D86}" type="datetimeFigureOut">
              <a:rPr lang="en-US" smtClean="0"/>
              <a:pPr/>
              <a:t>10/30/2019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301FDA-2797-419A-BF46-7C20E93D4CB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270838"/>
            <a:ext cx="8763000" cy="3090238"/>
          </a:xfrm>
        </p:spPr>
        <p:txBody>
          <a:bodyPr>
            <a:noAutofit/>
          </a:bodyPr>
          <a:lstStyle/>
          <a:p>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smtClean="0"/>
              <a:t> </a:t>
            </a:r>
            <a:r>
              <a:rPr lang="en-US" sz="2400" b="1" dirty="0" smtClean="0">
                <a:latin typeface="Times New Roman" pitchFamily="18" charset="0"/>
                <a:cs typeface="Times New Roman" pitchFamily="18" charset="0"/>
              </a:rPr>
              <a:t>TOWARDS A SMART SUSTAINABLE CITY AIR POLLUTION DETECTION AND CONTROL USING INTERNET OF THINGS</a:t>
            </a:r>
            <a:endParaRPr lang="en-US" sz="2400" b="1" dirty="0">
              <a:latin typeface="Times New Roman" pitchFamily="18" charset="0"/>
              <a:cs typeface="Times New Roman" pitchFamily="18" charset="0"/>
            </a:endParaRPr>
          </a:p>
        </p:txBody>
      </p:sp>
    </p:spTree>
    <p:extLst>
      <p:ext uri="{BB962C8B-B14F-4D97-AF65-F5344CB8AC3E}">
        <p14:creationId xmlns:p14="http://schemas.microsoft.com/office/powerpoint/2010/main" xmlns="" val="3572537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96483" y="206514"/>
            <a:ext cx="2347117" cy="707886"/>
          </a:xfrm>
          <a:prstGeom prst="rect">
            <a:avLst/>
          </a:prstGeom>
        </p:spPr>
        <p:txBody>
          <a:bodyPr wrap="none">
            <a:spAutoFit/>
          </a:bodyPr>
          <a:lstStyle/>
          <a:p>
            <a:r>
              <a:rPr lang="en-US" sz="4000" dirty="0" smtClean="0">
                <a:latin typeface="Times New Roman" pitchFamily="18" charset="0"/>
                <a:cs typeface="Times New Roman" pitchFamily="18" charset="0"/>
              </a:rPr>
              <a:t>DOMAIN</a:t>
            </a:r>
            <a:r>
              <a:rPr lang="en-US" dirty="0" smtClean="0"/>
              <a:t> </a:t>
            </a:r>
            <a:endParaRPr lang="en-US" dirty="0"/>
          </a:p>
        </p:txBody>
      </p:sp>
      <p:sp>
        <p:nvSpPr>
          <p:cNvPr id="5" name="Rectangle 4"/>
          <p:cNvSpPr/>
          <p:nvPr/>
        </p:nvSpPr>
        <p:spPr>
          <a:xfrm>
            <a:off x="228600" y="1295400"/>
            <a:ext cx="8534400" cy="1704569"/>
          </a:xfrm>
          <a:prstGeom prst="rect">
            <a:avLst/>
          </a:prstGeom>
        </p:spPr>
        <p:txBody>
          <a:bodyPr wrap="square">
            <a:spAutoFit/>
          </a:bodyPr>
          <a:lstStyle/>
          <a:p>
            <a:pPr algn="just">
              <a:lnSpc>
                <a:spcPct val="150000"/>
              </a:lnSpc>
              <a:buFont typeface="Wingdings" pitchFamily="2" charset="2"/>
              <a:buChar char="Ø"/>
            </a:pPr>
            <a:r>
              <a:rPr lang="en-US" dirty="0" smtClean="0">
                <a:latin typeface="Times New Roman" pitchFamily="18" charset="0"/>
                <a:cs typeface="Times New Roman" pitchFamily="18" charset="0"/>
              </a:rPr>
              <a:t>An embedded system is a controller with a dedicated function within a larger mechanical or electrical system, often with real-time computing constraints.</a:t>
            </a:r>
          </a:p>
          <a:p>
            <a:pPr algn="just">
              <a:lnSpc>
                <a:spcPct val="150000"/>
              </a:lnSpc>
              <a:buFont typeface="Wingdings" pitchFamily="2" charset="2"/>
              <a:buChar char="Ø"/>
            </a:pPr>
            <a:r>
              <a:rPr lang="en-US" dirty="0" smtClean="0">
                <a:latin typeface="Times New Roman" pitchFamily="18" charset="0"/>
                <a:cs typeface="Times New Roman" pitchFamily="18" charset="0"/>
              </a:rPr>
              <a:t> It </a:t>
            </a:r>
            <a:r>
              <a:rPr lang="en-US" dirty="0" err="1" smtClean="0">
                <a:latin typeface="Times New Roman" pitchFamily="18" charset="0"/>
                <a:cs typeface="Times New Roman" pitchFamily="18" charset="0"/>
              </a:rPr>
              <a:t>isembedded</a:t>
            </a:r>
            <a:r>
              <a:rPr lang="en-US" dirty="0" smtClean="0">
                <a:latin typeface="Times New Roman" pitchFamily="18" charset="0"/>
                <a:cs typeface="Times New Roman" pitchFamily="18" charset="0"/>
              </a:rPr>
              <a:t> as part of a complete device often including hardware and mechanical parts. Embedded </a:t>
            </a:r>
            <a:r>
              <a:rPr lang="en-US" dirty="0" err="1" smtClean="0">
                <a:latin typeface="Times New Roman" pitchFamily="18" charset="0"/>
                <a:cs typeface="Times New Roman" pitchFamily="18" charset="0"/>
              </a:rPr>
              <a:t>systemscontrol</a:t>
            </a:r>
            <a:r>
              <a:rPr lang="en-US" dirty="0" smtClean="0">
                <a:latin typeface="Times New Roman" pitchFamily="18" charset="0"/>
                <a:cs typeface="Times New Roman" pitchFamily="18" charset="0"/>
              </a:rPr>
              <a:t> many devices in common use today.</a:t>
            </a:r>
            <a:endParaRPr lang="en-US"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pPr algn="ctr"/>
            <a:r>
              <a:rPr lang="en-US" sz="4000" b="1" dirty="0" smtClean="0">
                <a:latin typeface="Times New Roman" pitchFamily="18" charset="0"/>
                <a:cs typeface="Times New Roman" pitchFamily="18" charset="0"/>
              </a:rPr>
              <a:t>ABSTRACT</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0" y="1066800"/>
            <a:ext cx="9144000" cy="4525963"/>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The air quality in cities is degrading as a result of a complex interaction between natural and artificial environmental conditions. </a:t>
            </a:r>
          </a:p>
          <a:p>
            <a:pPr algn="just">
              <a:lnSpc>
                <a:spcPct val="150000"/>
              </a:lnSpc>
              <a:buFont typeface="Wingdings" pitchFamily="2" charset="2"/>
              <a:buChar char="Ø"/>
            </a:pPr>
            <a:r>
              <a:rPr lang="en-US" sz="1800" dirty="0" smtClean="0">
                <a:latin typeface="Times New Roman" pitchFamily="18" charset="0"/>
                <a:cs typeface="Times New Roman" pitchFamily="18" charset="0"/>
              </a:rPr>
              <a:t>With the increase in urbanization and industrialization and lack of control on emissions and use of catalytic converters, a great amount of particulate and toxic gases are produced.</a:t>
            </a:r>
          </a:p>
          <a:p>
            <a:pPr algn="just">
              <a:lnSpc>
                <a:spcPct val="150000"/>
              </a:lnSpc>
              <a:buFont typeface="Wingdings" pitchFamily="2" charset="2"/>
              <a:buChar char="Ø"/>
            </a:pPr>
            <a:r>
              <a:rPr lang="en-US" sz="1800" dirty="0" smtClean="0">
                <a:latin typeface="Times New Roman" pitchFamily="18" charset="0"/>
                <a:cs typeface="Times New Roman" pitchFamily="18" charset="0"/>
              </a:rPr>
              <a:t> The objective of this project is to monitor air pollution on roads and track vehicles which cause pollution over a specified limit.</a:t>
            </a:r>
          </a:p>
          <a:p>
            <a:pPr algn="just">
              <a:lnSpc>
                <a:spcPct val="150000"/>
              </a:lnSpc>
              <a:buFont typeface="Wingdings" pitchFamily="2" charset="2"/>
              <a:buChar char="Ø"/>
            </a:pPr>
            <a:r>
              <a:rPr lang="en-US" sz="1800" dirty="0" smtClean="0">
                <a:latin typeface="Times New Roman" pitchFamily="18" charset="0"/>
                <a:cs typeface="Times New Roman" pitchFamily="18" charset="0"/>
              </a:rPr>
              <a:t> Increased use of automobiles is a serious problem that has been around for a very long time. </a:t>
            </a:r>
          </a:p>
          <a:p>
            <a:pPr algn="just">
              <a:lnSpc>
                <a:spcPct val="150000"/>
              </a:lnSpc>
              <a:buFont typeface="Wingdings" pitchFamily="2" charset="2"/>
              <a:buChar char="Ø"/>
            </a:pPr>
            <a:r>
              <a:rPr lang="en-US" sz="1800" dirty="0" smtClean="0">
                <a:latin typeface="Times New Roman" pitchFamily="18" charset="0"/>
                <a:cs typeface="Times New Roman" pitchFamily="18" charset="0"/>
              </a:rPr>
              <a:t>This paper gives survey of different systems used to monitor vehicular pollution and proposes use IOT to address this problem.</a:t>
            </a:r>
          </a:p>
          <a:p>
            <a:pPr algn="just">
              <a:lnSpc>
                <a:spcPct val="150000"/>
              </a:lnSpc>
              <a:buFont typeface="Wingdings" pitchFamily="2" charset="2"/>
              <a:buChar char="Ø"/>
            </a:pPr>
            <a:r>
              <a:rPr lang="en-US" sz="1800" dirty="0" smtClean="0">
                <a:latin typeface="Times New Roman" pitchFamily="18" charset="0"/>
                <a:cs typeface="Times New Roman" pitchFamily="18" charset="0"/>
              </a:rPr>
              <a:t>Air </a:t>
            </a:r>
            <a:r>
              <a:rPr lang="en-US" sz="1800" dirty="0" err="1" smtClean="0">
                <a:latin typeface="Times New Roman" pitchFamily="18" charset="0"/>
                <a:cs typeface="Times New Roman" pitchFamily="18" charset="0"/>
              </a:rPr>
              <a:t>purf</a:t>
            </a:r>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xmlns="" val="5707688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04800"/>
            <a:ext cx="8050655" cy="1325563"/>
          </a:xfrm>
        </p:spPr>
        <p:txBody>
          <a:bodyPr>
            <a:normAutofit/>
          </a:bodyPr>
          <a:lstStyle/>
          <a:p>
            <a:pPr algn="ctr"/>
            <a:r>
              <a:rPr lang="en-US" sz="3600" b="1" dirty="0" smtClean="0">
                <a:latin typeface="Times New Roman" panose="02020603050405020304" pitchFamily="18" charset="0"/>
                <a:cs typeface="Times New Roman" panose="02020603050405020304" pitchFamily="18" charset="0"/>
              </a:rPr>
              <a:t>PROBLEM STATEMENT</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838200"/>
            <a:ext cx="9144000" cy="5021704"/>
          </a:xfrm>
        </p:spPr>
        <p:txBody>
          <a:bodyPr>
            <a:normAutofit/>
          </a:bodyPr>
          <a:lstStyle/>
          <a:p>
            <a:pPr algn="just">
              <a:lnSpc>
                <a:spcPct val="170000"/>
              </a:lnSpc>
              <a:buFont typeface="Wingdings" pitchFamily="2" charset="2"/>
              <a:buChar char="Ø"/>
            </a:pPr>
            <a:r>
              <a:rPr lang="en-US" sz="1800" dirty="0">
                <a:latin typeface="Times New Roman" panose="02020603050405020304" pitchFamily="18" charset="0"/>
                <a:cs typeface="Times New Roman" panose="02020603050405020304" pitchFamily="18" charset="0"/>
              </a:rPr>
              <a:t>Environmental problems in Delhi, India, are a threat to the well-being of the city's and area's inhabitants as well as the flora and fauna</a:t>
            </a:r>
            <a:r>
              <a:rPr lang="en-US" sz="1800" dirty="0" smtClean="0">
                <a:latin typeface="Times New Roman" panose="02020603050405020304" pitchFamily="18" charset="0"/>
                <a:cs typeface="Times New Roman" panose="02020603050405020304" pitchFamily="18" charset="0"/>
              </a:rPr>
              <a:t>.</a:t>
            </a:r>
          </a:p>
          <a:p>
            <a:pPr algn="just">
              <a:lnSpc>
                <a:spcPct val="170000"/>
              </a:lnSpc>
              <a:buFont typeface="Wingdings" pitchFamily="2" charset="2"/>
              <a:buChar char="Ø"/>
            </a:pPr>
            <a:r>
              <a:rPr lang="en-US" sz="1800" dirty="0" smtClean="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The city suffers from air pollution caused by road dust and industry with comparatively smaller contributions from unclean engines in transportation, especially diesel-powered city buses and trucks, and 2-wheelers and 3-wheelers with two-stroke engines.</a:t>
            </a:r>
          </a:p>
          <a:p>
            <a:pPr algn="just">
              <a:lnSpc>
                <a:spcPct val="170000"/>
              </a:lnSpc>
              <a:buFont typeface="Wingdings" pitchFamily="2" charset="2"/>
              <a:buChar char="Ø"/>
            </a:pPr>
            <a:r>
              <a:rPr lang="en-US" sz="1800" dirty="0">
                <a:latin typeface="Times New Roman" panose="02020603050405020304" pitchFamily="18" charset="0"/>
                <a:cs typeface="Times New Roman" panose="02020603050405020304" pitchFamily="18" charset="0"/>
              </a:rPr>
              <a:t>To tackle rising air pollution in Delhi, the Government of Delhi has come up with a controversial odd-even traffic scheme</a:t>
            </a:r>
            <a:r>
              <a:rPr lang="en-US" sz="1800" dirty="0" smtClean="0">
                <a:latin typeface="Times New Roman" panose="02020603050405020304" pitchFamily="18" charset="0"/>
                <a:cs typeface="Times New Roman" panose="02020603050405020304" pitchFamily="18" charset="0"/>
              </a:rPr>
              <a:t>.</a:t>
            </a:r>
          </a:p>
          <a:p>
            <a:pPr algn="just">
              <a:lnSpc>
                <a:spcPct val="170000"/>
              </a:lnSpc>
              <a:buFont typeface="Wingdings" pitchFamily="2" charset="2"/>
              <a:buChar char="Ø"/>
            </a:pPr>
            <a:r>
              <a:rPr lang="en-US" sz="1800" dirty="0" smtClean="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So because of that new rule people suffers a lot in their daily work plan schedule. This decision will never give the permanent solution against the air pollution.</a:t>
            </a:r>
          </a:p>
          <a:p>
            <a:pPr algn="just">
              <a:lnSpc>
                <a:spcPct val="170000"/>
              </a:lnSpc>
              <a:buFont typeface="Wingdings" pitchFamily="2" charset="2"/>
              <a:buChar char="Ø"/>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061800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447800"/>
            <a:ext cx="9144000" cy="2169825"/>
          </a:xfrm>
          <a:prstGeom prst="rect">
            <a:avLst/>
          </a:prstGeom>
        </p:spPr>
        <p:txBody>
          <a:bodyPr wrap="square">
            <a:spAutoFit/>
          </a:bodyPr>
          <a:lstStyle/>
          <a:p>
            <a:pPr algn="just">
              <a:lnSpc>
                <a:spcPct val="150000"/>
              </a:lnSpc>
              <a:buFont typeface="Wingdings" pitchFamily="2" charset="2"/>
              <a:buChar char="Ø"/>
            </a:pPr>
            <a:r>
              <a:rPr lang="en-US" dirty="0" smtClean="0">
                <a:latin typeface="Times New Roman" pitchFamily="18" charset="0"/>
                <a:cs typeface="Times New Roman" pitchFamily="18" charset="0"/>
              </a:rPr>
              <a:t>Our air pollution monitoring System is an automated version of monitoring the quality of air and sending the information to a distant database wirelessly.</a:t>
            </a:r>
          </a:p>
          <a:p>
            <a:pPr algn="just">
              <a:lnSpc>
                <a:spcPct val="150000"/>
              </a:lnSpc>
              <a:buFont typeface="Wingdings" pitchFamily="2" charset="2"/>
              <a:buChar char="Ø"/>
            </a:pPr>
            <a:r>
              <a:rPr lang="en-US" dirty="0" smtClean="0">
                <a:latin typeface="Times New Roman" pitchFamily="18" charset="0"/>
                <a:cs typeface="Times New Roman" pitchFamily="18" charset="0"/>
              </a:rPr>
              <a:t> Our system has got almost all things automated so that we get an advantage of this concept </a:t>
            </a:r>
            <a:r>
              <a:rPr lang="en-US" dirty="0" err="1" smtClean="0">
                <a:latin typeface="Times New Roman" pitchFamily="18" charset="0"/>
                <a:cs typeface="Times New Roman" pitchFamily="18" charset="0"/>
              </a:rPr>
              <a:t>ie</a:t>
            </a:r>
            <a:r>
              <a:rPr lang="en-US" dirty="0" smtClean="0">
                <a:latin typeface="Times New Roman" pitchFamily="18" charset="0"/>
                <a:cs typeface="Times New Roman" pitchFamily="18" charset="0"/>
              </a:rPr>
              <a:t> the real time direct measurement of the parameters (here air quality) through GSM/PC.</a:t>
            </a:r>
          </a:p>
          <a:p>
            <a:pPr algn="just">
              <a:lnSpc>
                <a:spcPct val="150000"/>
              </a:lnSpc>
              <a:buFont typeface="Wingdings" pitchFamily="2" charset="2"/>
              <a:buChar char="Ø"/>
            </a:pPr>
            <a:r>
              <a:rPr lang="en-US" dirty="0" smtClean="0">
                <a:latin typeface="Times New Roman" pitchFamily="18" charset="0"/>
                <a:cs typeface="Times New Roman" pitchFamily="18" charset="0"/>
              </a:rPr>
              <a:t> Maintaining backup of sent data is easy and can be done within a few seconds. </a:t>
            </a:r>
            <a:endParaRPr lang="en-US" dirty="0">
              <a:latin typeface="Times New Roman" pitchFamily="18" charset="0"/>
              <a:cs typeface="Times New Roman" pitchFamily="18" charset="0"/>
            </a:endParaRPr>
          </a:p>
        </p:txBody>
      </p:sp>
      <p:sp>
        <p:nvSpPr>
          <p:cNvPr id="5" name="Rectangle 4"/>
          <p:cNvSpPr/>
          <p:nvPr/>
        </p:nvSpPr>
        <p:spPr>
          <a:xfrm>
            <a:off x="3242104" y="381000"/>
            <a:ext cx="2549096" cy="707886"/>
          </a:xfrm>
          <a:prstGeom prst="rect">
            <a:avLst/>
          </a:prstGeom>
        </p:spPr>
        <p:txBody>
          <a:bodyPr wrap="none">
            <a:spAutoFit/>
          </a:bodyPr>
          <a:lstStyle/>
          <a:p>
            <a:r>
              <a:rPr lang="en-US" sz="4000" dirty="0" smtClean="0">
                <a:latin typeface="Times New Roman" pitchFamily="18" charset="0"/>
                <a:cs typeface="Times New Roman" pitchFamily="18" charset="0"/>
              </a:rPr>
              <a:t>EXISTING</a:t>
            </a:r>
            <a:endParaRPr lang="en-US" sz="4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676400" y="1676400"/>
            <a:ext cx="5486400" cy="38100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4" name="Rectangle 13"/>
          <p:cNvSpPr/>
          <p:nvPr/>
        </p:nvSpPr>
        <p:spPr>
          <a:xfrm>
            <a:off x="4114800" y="3200400"/>
            <a:ext cx="990600" cy="1752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err="1"/>
              <a:t>Pic</a:t>
            </a:r>
            <a:r>
              <a:rPr lang="en-US" dirty="0"/>
              <a:t> </a:t>
            </a:r>
          </a:p>
          <a:p>
            <a:pPr algn="ctr">
              <a:defRPr/>
            </a:pPr>
            <a:r>
              <a:rPr lang="en-US" dirty="0"/>
              <a:t>16f877a</a:t>
            </a:r>
          </a:p>
        </p:txBody>
      </p:sp>
      <p:sp>
        <p:nvSpPr>
          <p:cNvPr id="16" name="Rectangle 15"/>
          <p:cNvSpPr/>
          <p:nvPr/>
        </p:nvSpPr>
        <p:spPr>
          <a:xfrm>
            <a:off x="1981200" y="3810000"/>
            <a:ext cx="13716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co2</a:t>
            </a:r>
            <a:endParaRPr lang="en-US" dirty="0"/>
          </a:p>
        </p:txBody>
      </p:sp>
      <p:sp>
        <p:nvSpPr>
          <p:cNvPr id="17" name="Rectangle 16"/>
          <p:cNvSpPr/>
          <p:nvPr/>
        </p:nvSpPr>
        <p:spPr>
          <a:xfrm>
            <a:off x="5562600" y="1752600"/>
            <a:ext cx="12192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LCD</a:t>
            </a:r>
            <a:endParaRPr lang="en-US" dirty="0"/>
          </a:p>
        </p:txBody>
      </p:sp>
      <p:sp>
        <p:nvSpPr>
          <p:cNvPr id="18" name="Rectangle 17"/>
          <p:cNvSpPr/>
          <p:nvPr/>
        </p:nvSpPr>
        <p:spPr>
          <a:xfrm>
            <a:off x="5867400" y="3505200"/>
            <a:ext cx="12192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GSM</a:t>
            </a:r>
            <a:endParaRPr lang="en-US" dirty="0"/>
          </a:p>
        </p:txBody>
      </p:sp>
      <p:cxnSp>
        <p:nvCxnSpPr>
          <p:cNvPr id="20" name="Elbow Connector 19"/>
          <p:cNvCxnSpPr>
            <a:stCxn id="16" idx="3"/>
            <a:endCxn id="14" idx="1"/>
          </p:cNvCxnSpPr>
          <p:nvPr/>
        </p:nvCxnSpPr>
        <p:spPr>
          <a:xfrm flipV="1">
            <a:off x="3352800" y="4076700"/>
            <a:ext cx="762000" cy="381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Elbow Connector 20"/>
          <p:cNvCxnSpPr>
            <a:stCxn id="14" idx="3"/>
            <a:endCxn id="18" idx="1"/>
          </p:cNvCxnSpPr>
          <p:nvPr/>
        </p:nvCxnSpPr>
        <p:spPr>
          <a:xfrm flipV="1">
            <a:off x="5105400" y="3810000"/>
            <a:ext cx="762000" cy="2667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Elbow Connector 21"/>
          <p:cNvCxnSpPr>
            <a:endCxn id="17" idx="2"/>
          </p:cNvCxnSpPr>
          <p:nvPr/>
        </p:nvCxnSpPr>
        <p:spPr>
          <a:xfrm rot="5400000" flipH="1" flipV="1">
            <a:off x="5067300" y="2400300"/>
            <a:ext cx="1143000" cy="10668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1143000" y="381000"/>
            <a:ext cx="12192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Power </a:t>
            </a:r>
          </a:p>
          <a:p>
            <a:pPr algn="ctr">
              <a:defRPr/>
            </a:pPr>
            <a:r>
              <a:rPr lang="en-US" dirty="0"/>
              <a:t>Supply </a:t>
            </a:r>
          </a:p>
        </p:txBody>
      </p:sp>
      <p:cxnSp>
        <p:nvCxnSpPr>
          <p:cNvPr id="25" name="Straight Arrow Connector 24"/>
          <p:cNvCxnSpPr>
            <a:stCxn id="23" idx="2"/>
          </p:cNvCxnSpPr>
          <p:nvPr/>
        </p:nvCxnSpPr>
        <p:spPr>
          <a:xfrm rot="5400000">
            <a:off x="1409700" y="1333500"/>
            <a:ext cx="685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2" name="Rectangle 11"/>
          <p:cNvSpPr/>
          <p:nvPr/>
        </p:nvSpPr>
        <p:spPr>
          <a:xfrm>
            <a:off x="2819400" y="228600"/>
            <a:ext cx="6248400" cy="584775"/>
          </a:xfrm>
          <a:prstGeom prst="rect">
            <a:avLst/>
          </a:prstGeom>
        </p:spPr>
        <p:txBody>
          <a:bodyPr wrap="square">
            <a:spAutoFit/>
          </a:bodyPr>
          <a:lstStyle/>
          <a:p>
            <a:r>
              <a:rPr lang="en-US" sz="3200" b="1" dirty="0" smtClean="0">
                <a:latin typeface="Times New Roman" pitchFamily="18" charset="0"/>
                <a:cs typeface="Times New Roman" pitchFamily="18" charset="0"/>
              </a:rPr>
              <a:t>EXISTING </a:t>
            </a:r>
            <a:r>
              <a:rPr lang="en-IN" sz="3200" b="1" dirty="0" smtClean="0">
                <a:latin typeface="Times New Roman" pitchFamily="18" charset="0"/>
                <a:cs typeface="Times New Roman" pitchFamily="18" charset="0"/>
              </a:rPr>
              <a:t>BLOCK DIAGRAM </a:t>
            </a:r>
            <a:endParaRPr lang="en-US" sz="3200"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8229600" cy="1143000"/>
          </a:xfrm>
        </p:spPr>
        <p:txBody>
          <a:bodyPr>
            <a:normAutofit/>
          </a:bodyPr>
          <a:lstStyle/>
          <a:p>
            <a:r>
              <a:rPr lang="en-US" sz="3600" b="1" dirty="0" smtClean="0">
                <a:latin typeface="Times New Roman" pitchFamily="18" charset="0"/>
                <a:cs typeface="Times New Roman" pitchFamily="18" charset="0"/>
              </a:rPr>
              <a:t>PROPOSED SYSTEMS  </a:t>
            </a:r>
            <a:endParaRPr lang="en-US" sz="3600" b="1" dirty="0">
              <a:latin typeface="Times New Roman" pitchFamily="18" charset="0"/>
              <a:cs typeface="Times New Roman" pitchFamily="18" charset="0"/>
            </a:endParaRPr>
          </a:p>
        </p:txBody>
      </p:sp>
      <p:sp>
        <p:nvSpPr>
          <p:cNvPr id="5" name="Rectangle 4"/>
          <p:cNvSpPr/>
          <p:nvPr/>
        </p:nvSpPr>
        <p:spPr>
          <a:xfrm>
            <a:off x="2971800" y="2133600"/>
            <a:ext cx="1066800" cy="19812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err="1" smtClean="0"/>
              <a:t>Atmag</a:t>
            </a:r>
            <a:endParaRPr lang="en-US" dirty="0" smtClean="0"/>
          </a:p>
          <a:p>
            <a:pPr algn="ctr">
              <a:defRPr/>
            </a:pPr>
            <a:r>
              <a:rPr lang="en-US" dirty="0" smtClean="0"/>
              <a:t>328p_pu</a:t>
            </a:r>
            <a:endParaRPr lang="en-US" dirty="0"/>
          </a:p>
        </p:txBody>
      </p:sp>
      <p:sp>
        <p:nvSpPr>
          <p:cNvPr id="6" name="Rectangle 5"/>
          <p:cNvSpPr/>
          <p:nvPr/>
        </p:nvSpPr>
        <p:spPr>
          <a:xfrm>
            <a:off x="4724400" y="55626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IOT</a:t>
            </a:r>
            <a:endParaRPr lang="en-US" dirty="0"/>
          </a:p>
        </p:txBody>
      </p:sp>
      <p:sp>
        <p:nvSpPr>
          <p:cNvPr id="7" name="Rectangle 6"/>
          <p:cNvSpPr/>
          <p:nvPr/>
        </p:nvSpPr>
        <p:spPr>
          <a:xfrm>
            <a:off x="4800600" y="1828800"/>
            <a:ext cx="1295400" cy="5334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LCD</a:t>
            </a:r>
          </a:p>
        </p:txBody>
      </p:sp>
      <p:sp>
        <p:nvSpPr>
          <p:cNvPr id="8" name="Rectangle 7"/>
          <p:cNvSpPr/>
          <p:nvPr/>
        </p:nvSpPr>
        <p:spPr>
          <a:xfrm>
            <a:off x="4724400" y="32766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Relay </a:t>
            </a:r>
          </a:p>
          <a:p>
            <a:pPr algn="ctr">
              <a:defRPr/>
            </a:pPr>
            <a:r>
              <a:rPr lang="en-US" dirty="0"/>
              <a:t>Derive  </a:t>
            </a:r>
          </a:p>
        </p:txBody>
      </p:sp>
      <p:sp>
        <p:nvSpPr>
          <p:cNvPr id="9" name="Rectangle 8"/>
          <p:cNvSpPr/>
          <p:nvPr/>
        </p:nvSpPr>
        <p:spPr>
          <a:xfrm>
            <a:off x="533400" y="35814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GPS</a:t>
            </a:r>
            <a:endParaRPr lang="en-US" dirty="0"/>
          </a:p>
        </p:txBody>
      </p:sp>
      <p:sp>
        <p:nvSpPr>
          <p:cNvPr id="10" name="Rectangle 9"/>
          <p:cNvSpPr/>
          <p:nvPr/>
        </p:nvSpPr>
        <p:spPr>
          <a:xfrm>
            <a:off x="7162800" y="16002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12v dc</a:t>
            </a:r>
            <a:endParaRPr lang="en-US" dirty="0"/>
          </a:p>
        </p:txBody>
      </p:sp>
      <p:sp>
        <p:nvSpPr>
          <p:cNvPr id="12" name="Rectangle 11"/>
          <p:cNvSpPr/>
          <p:nvPr/>
        </p:nvSpPr>
        <p:spPr>
          <a:xfrm>
            <a:off x="7162800" y="36576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Relay </a:t>
            </a:r>
          </a:p>
        </p:txBody>
      </p:sp>
      <p:sp>
        <p:nvSpPr>
          <p:cNvPr id="13" name="Rectangle 12"/>
          <p:cNvSpPr/>
          <p:nvPr/>
        </p:nvSpPr>
        <p:spPr>
          <a:xfrm>
            <a:off x="7162800" y="26670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Relay </a:t>
            </a:r>
          </a:p>
          <a:p>
            <a:pPr algn="ctr">
              <a:defRPr/>
            </a:pPr>
            <a:r>
              <a:rPr lang="en-US" dirty="0" smtClean="0"/>
              <a:t>deriver</a:t>
            </a:r>
            <a:endParaRPr lang="en-US" dirty="0"/>
          </a:p>
        </p:txBody>
      </p:sp>
      <p:sp>
        <p:nvSpPr>
          <p:cNvPr id="14" name="Rectangle 13"/>
          <p:cNvSpPr/>
          <p:nvPr/>
        </p:nvSpPr>
        <p:spPr>
          <a:xfrm>
            <a:off x="7162800" y="48768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motor </a:t>
            </a:r>
            <a:endParaRPr lang="en-US" dirty="0"/>
          </a:p>
        </p:txBody>
      </p:sp>
      <p:cxnSp>
        <p:nvCxnSpPr>
          <p:cNvPr id="15" name="Straight Arrow Connector 14"/>
          <p:cNvCxnSpPr>
            <a:stCxn id="10" idx="2"/>
            <a:endCxn id="13" idx="0"/>
          </p:cNvCxnSpPr>
          <p:nvPr/>
        </p:nvCxnSpPr>
        <p:spPr>
          <a:xfrm rot="5400000">
            <a:off x="7581901" y="2438400"/>
            <a:ext cx="4572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13" idx="2"/>
            <a:endCxn id="12" idx="0"/>
          </p:cNvCxnSpPr>
          <p:nvPr/>
        </p:nvCxnSpPr>
        <p:spPr>
          <a:xfrm rot="5400000">
            <a:off x="7620001" y="3467100"/>
            <a:ext cx="3810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12" idx="2"/>
            <a:endCxn id="14" idx="0"/>
          </p:cNvCxnSpPr>
          <p:nvPr/>
        </p:nvCxnSpPr>
        <p:spPr>
          <a:xfrm rot="5400000">
            <a:off x="7505701" y="4572000"/>
            <a:ext cx="6096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Elbow Connector 17"/>
          <p:cNvCxnSpPr>
            <a:stCxn id="5" idx="3"/>
            <a:endCxn id="8" idx="1"/>
          </p:cNvCxnSpPr>
          <p:nvPr/>
        </p:nvCxnSpPr>
        <p:spPr>
          <a:xfrm>
            <a:off x="4038600" y="3124200"/>
            <a:ext cx="685800" cy="4953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hape 18"/>
          <p:cNvCxnSpPr>
            <a:endCxn id="7" idx="2"/>
          </p:cNvCxnSpPr>
          <p:nvPr/>
        </p:nvCxnSpPr>
        <p:spPr>
          <a:xfrm flipV="1">
            <a:off x="4038600" y="2362200"/>
            <a:ext cx="1409700" cy="3810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609600" y="152400"/>
            <a:ext cx="12192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Power </a:t>
            </a:r>
          </a:p>
          <a:p>
            <a:pPr algn="ctr">
              <a:defRPr/>
            </a:pPr>
            <a:r>
              <a:rPr lang="en-US" dirty="0"/>
              <a:t>Supply  </a:t>
            </a:r>
          </a:p>
        </p:txBody>
      </p:sp>
      <p:cxnSp>
        <p:nvCxnSpPr>
          <p:cNvPr id="22" name="Elbow Connector 21"/>
          <p:cNvCxnSpPr>
            <a:stCxn id="8" idx="3"/>
            <a:endCxn id="13" idx="1"/>
          </p:cNvCxnSpPr>
          <p:nvPr/>
        </p:nvCxnSpPr>
        <p:spPr>
          <a:xfrm flipV="1">
            <a:off x="6019800" y="2971800"/>
            <a:ext cx="1143000" cy="6477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533400" y="48768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Co2</a:t>
            </a:r>
            <a:endParaRPr lang="en-US" dirty="0"/>
          </a:p>
        </p:txBody>
      </p:sp>
      <p:sp>
        <p:nvSpPr>
          <p:cNvPr id="28" name="Rectangle 27"/>
          <p:cNvSpPr/>
          <p:nvPr/>
        </p:nvSpPr>
        <p:spPr>
          <a:xfrm>
            <a:off x="533400" y="59436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lm35</a:t>
            </a:r>
            <a:endParaRPr lang="en-US" dirty="0"/>
          </a:p>
        </p:txBody>
      </p:sp>
      <p:cxnSp>
        <p:nvCxnSpPr>
          <p:cNvPr id="30" name="Elbow Connector 29"/>
          <p:cNvCxnSpPr/>
          <p:nvPr/>
        </p:nvCxnSpPr>
        <p:spPr>
          <a:xfrm flipV="1">
            <a:off x="1828800" y="3581400"/>
            <a:ext cx="1143000" cy="4572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2" name="Shape 31"/>
          <p:cNvCxnSpPr/>
          <p:nvPr/>
        </p:nvCxnSpPr>
        <p:spPr>
          <a:xfrm flipV="1">
            <a:off x="1828800" y="4114800"/>
            <a:ext cx="1143000" cy="11811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4" name="Shape 33"/>
          <p:cNvCxnSpPr>
            <a:stCxn id="28" idx="3"/>
            <a:endCxn id="5" idx="2"/>
          </p:cNvCxnSpPr>
          <p:nvPr/>
        </p:nvCxnSpPr>
        <p:spPr>
          <a:xfrm flipV="1">
            <a:off x="1828800" y="4114800"/>
            <a:ext cx="1676400" cy="21717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609600" y="22098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O2</a:t>
            </a:r>
            <a:endParaRPr lang="en-US" dirty="0"/>
          </a:p>
        </p:txBody>
      </p:sp>
      <p:sp>
        <p:nvSpPr>
          <p:cNvPr id="29" name="Rectangle 28"/>
          <p:cNvSpPr/>
          <p:nvPr/>
        </p:nvSpPr>
        <p:spPr>
          <a:xfrm>
            <a:off x="4648200" y="4495800"/>
            <a:ext cx="14478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Fan </a:t>
            </a:r>
            <a:endParaRPr lang="en-US" dirty="0"/>
          </a:p>
        </p:txBody>
      </p:sp>
      <p:cxnSp>
        <p:nvCxnSpPr>
          <p:cNvPr id="36" name="Straight Arrow Connector 35"/>
          <p:cNvCxnSpPr>
            <a:stCxn id="8" idx="2"/>
            <a:endCxn id="29" idx="0"/>
          </p:cNvCxnSpPr>
          <p:nvPr/>
        </p:nvCxnSpPr>
        <p:spPr>
          <a:xfrm rot="5400000">
            <a:off x="5105400" y="4229100"/>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5" name="Elbow Connector 34"/>
          <p:cNvCxnSpPr>
            <a:stCxn id="26" idx="3"/>
            <a:endCxn id="5" idx="1"/>
          </p:cNvCxnSpPr>
          <p:nvPr/>
        </p:nvCxnSpPr>
        <p:spPr>
          <a:xfrm>
            <a:off x="1905000" y="2552700"/>
            <a:ext cx="1066800" cy="571500"/>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40" name="Shape 39"/>
          <p:cNvCxnSpPr>
            <a:endCxn id="6" idx="1"/>
          </p:cNvCxnSpPr>
          <p:nvPr/>
        </p:nvCxnSpPr>
        <p:spPr>
          <a:xfrm rot="16200000" flipH="1">
            <a:off x="3371850" y="4552950"/>
            <a:ext cx="1790700" cy="914400"/>
          </a:xfrm>
          <a:prstGeom prst="bentConnector2">
            <a:avLst/>
          </a:prstGeom>
          <a:ln>
            <a:tailEnd type="arrow"/>
          </a:ln>
        </p:spPr>
        <p:style>
          <a:lnRef idx="1">
            <a:schemeClr val="dk1"/>
          </a:lnRef>
          <a:fillRef idx="0">
            <a:schemeClr val="dk1"/>
          </a:fillRef>
          <a:effectRef idx="0">
            <a:schemeClr val="dk1"/>
          </a:effectRef>
          <a:fontRef idx="minor">
            <a:schemeClr val="tx1"/>
          </a:fontRef>
        </p:style>
      </p:cxnSp>
      <p:sp>
        <p:nvSpPr>
          <p:cNvPr id="42" name="Rectangle 41"/>
          <p:cNvSpPr/>
          <p:nvPr/>
        </p:nvSpPr>
        <p:spPr>
          <a:xfrm>
            <a:off x="76200" y="1143000"/>
            <a:ext cx="8991600" cy="55626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44" name="Rectangle 43"/>
          <p:cNvSpPr/>
          <p:nvPr/>
        </p:nvSpPr>
        <p:spPr>
          <a:xfrm>
            <a:off x="3124200" y="1905000"/>
            <a:ext cx="1066800" cy="19812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err="1" smtClean="0"/>
              <a:t>Atmag</a:t>
            </a:r>
            <a:endParaRPr lang="en-US" dirty="0" smtClean="0"/>
          </a:p>
          <a:p>
            <a:pPr algn="ctr">
              <a:defRPr/>
            </a:pPr>
            <a:r>
              <a:rPr lang="en-US" dirty="0" smtClean="0"/>
              <a:t>328p_pu</a:t>
            </a:r>
            <a:endParaRPr lang="en-US" dirty="0"/>
          </a:p>
        </p:txBody>
      </p:sp>
      <p:sp>
        <p:nvSpPr>
          <p:cNvPr id="45" name="Rectangle 44"/>
          <p:cNvSpPr/>
          <p:nvPr/>
        </p:nvSpPr>
        <p:spPr>
          <a:xfrm>
            <a:off x="4876800" y="53340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IOT</a:t>
            </a:r>
            <a:endParaRPr lang="en-US" dirty="0"/>
          </a:p>
        </p:txBody>
      </p:sp>
      <p:sp>
        <p:nvSpPr>
          <p:cNvPr id="46" name="Rectangle 45"/>
          <p:cNvSpPr/>
          <p:nvPr/>
        </p:nvSpPr>
        <p:spPr>
          <a:xfrm>
            <a:off x="4953000" y="1600200"/>
            <a:ext cx="1295400" cy="5334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LCD</a:t>
            </a:r>
          </a:p>
        </p:txBody>
      </p:sp>
      <p:sp>
        <p:nvSpPr>
          <p:cNvPr id="47" name="Rectangle 46"/>
          <p:cNvSpPr/>
          <p:nvPr/>
        </p:nvSpPr>
        <p:spPr>
          <a:xfrm>
            <a:off x="4876800" y="30480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Relay </a:t>
            </a:r>
          </a:p>
          <a:p>
            <a:pPr algn="ctr">
              <a:defRPr/>
            </a:pPr>
            <a:r>
              <a:rPr lang="en-US" dirty="0"/>
              <a:t>Derive  </a:t>
            </a:r>
          </a:p>
        </p:txBody>
      </p:sp>
      <p:sp>
        <p:nvSpPr>
          <p:cNvPr id="48" name="Rectangle 47"/>
          <p:cNvSpPr/>
          <p:nvPr/>
        </p:nvSpPr>
        <p:spPr>
          <a:xfrm>
            <a:off x="685800" y="33528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GPS</a:t>
            </a:r>
            <a:endParaRPr lang="en-US" dirty="0"/>
          </a:p>
        </p:txBody>
      </p:sp>
      <p:sp>
        <p:nvSpPr>
          <p:cNvPr id="49" name="Rectangle 48"/>
          <p:cNvSpPr/>
          <p:nvPr/>
        </p:nvSpPr>
        <p:spPr>
          <a:xfrm>
            <a:off x="7315200" y="13716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12v dc</a:t>
            </a:r>
            <a:endParaRPr lang="en-US" dirty="0"/>
          </a:p>
        </p:txBody>
      </p:sp>
      <p:sp>
        <p:nvSpPr>
          <p:cNvPr id="50" name="Rectangle 49"/>
          <p:cNvSpPr/>
          <p:nvPr/>
        </p:nvSpPr>
        <p:spPr>
          <a:xfrm>
            <a:off x="7315200" y="34290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Relay </a:t>
            </a:r>
          </a:p>
        </p:txBody>
      </p:sp>
      <p:sp>
        <p:nvSpPr>
          <p:cNvPr id="51" name="Rectangle 50"/>
          <p:cNvSpPr/>
          <p:nvPr/>
        </p:nvSpPr>
        <p:spPr>
          <a:xfrm>
            <a:off x="7315200" y="24384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Relay </a:t>
            </a:r>
          </a:p>
          <a:p>
            <a:pPr algn="ctr">
              <a:defRPr/>
            </a:pPr>
            <a:r>
              <a:rPr lang="en-US" dirty="0" smtClean="0"/>
              <a:t>deriver</a:t>
            </a:r>
            <a:endParaRPr lang="en-US" dirty="0"/>
          </a:p>
        </p:txBody>
      </p:sp>
      <p:sp>
        <p:nvSpPr>
          <p:cNvPr id="52" name="Rectangle 51"/>
          <p:cNvSpPr/>
          <p:nvPr/>
        </p:nvSpPr>
        <p:spPr>
          <a:xfrm>
            <a:off x="7315200" y="46482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motor </a:t>
            </a:r>
            <a:endParaRPr lang="en-US" dirty="0"/>
          </a:p>
        </p:txBody>
      </p:sp>
      <p:cxnSp>
        <p:nvCxnSpPr>
          <p:cNvPr id="53" name="Straight Arrow Connector 52"/>
          <p:cNvCxnSpPr>
            <a:stCxn id="49" idx="2"/>
            <a:endCxn id="51" idx="0"/>
          </p:cNvCxnSpPr>
          <p:nvPr/>
        </p:nvCxnSpPr>
        <p:spPr>
          <a:xfrm rot="5400000">
            <a:off x="7734301" y="2209800"/>
            <a:ext cx="4572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a:stCxn id="51" idx="2"/>
            <a:endCxn id="50" idx="0"/>
          </p:cNvCxnSpPr>
          <p:nvPr/>
        </p:nvCxnSpPr>
        <p:spPr>
          <a:xfrm rot="5400000">
            <a:off x="7772401" y="3238500"/>
            <a:ext cx="3810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a:stCxn id="50" idx="2"/>
            <a:endCxn id="52" idx="0"/>
          </p:cNvCxnSpPr>
          <p:nvPr/>
        </p:nvCxnSpPr>
        <p:spPr>
          <a:xfrm rot="5400000">
            <a:off x="7658101" y="4343400"/>
            <a:ext cx="6096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6" name="Elbow Connector 55"/>
          <p:cNvCxnSpPr>
            <a:stCxn id="44" idx="3"/>
            <a:endCxn id="47" idx="1"/>
          </p:cNvCxnSpPr>
          <p:nvPr/>
        </p:nvCxnSpPr>
        <p:spPr>
          <a:xfrm>
            <a:off x="4191000" y="2895600"/>
            <a:ext cx="685800" cy="4953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7" name="Shape 56"/>
          <p:cNvCxnSpPr>
            <a:endCxn id="46" idx="2"/>
          </p:cNvCxnSpPr>
          <p:nvPr/>
        </p:nvCxnSpPr>
        <p:spPr>
          <a:xfrm flipV="1">
            <a:off x="4191000" y="2133600"/>
            <a:ext cx="1409700" cy="3810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Elbow Connector 57"/>
          <p:cNvCxnSpPr>
            <a:stCxn id="47" idx="3"/>
            <a:endCxn id="51" idx="1"/>
          </p:cNvCxnSpPr>
          <p:nvPr/>
        </p:nvCxnSpPr>
        <p:spPr>
          <a:xfrm flipV="1">
            <a:off x="6172200" y="2743200"/>
            <a:ext cx="1143000" cy="6477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9" name="Rectangle 58"/>
          <p:cNvSpPr/>
          <p:nvPr/>
        </p:nvSpPr>
        <p:spPr>
          <a:xfrm>
            <a:off x="685800" y="46482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Co2</a:t>
            </a:r>
            <a:endParaRPr lang="en-US" dirty="0"/>
          </a:p>
        </p:txBody>
      </p:sp>
      <p:sp>
        <p:nvSpPr>
          <p:cNvPr id="60" name="Rectangle 59"/>
          <p:cNvSpPr/>
          <p:nvPr/>
        </p:nvSpPr>
        <p:spPr>
          <a:xfrm>
            <a:off x="685800" y="58674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lm35</a:t>
            </a:r>
            <a:endParaRPr lang="en-US" dirty="0"/>
          </a:p>
        </p:txBody>
      </p:sp>
      <p:cxnSp>
        <p:nvCxnSpPr>
          <p:cNvPr id="61" name="Elbow Connector 60"/>
          <p:cNvCxnSpPr/>
          <p:nvPr/>
        </p:nvCxnSpPr>
        <p:spPr>
          <a:xfrm flipV="1">
            <a:off x="1981200" y="3352800"/>
            <a:ext cx="1143000" cy="4572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2" name="Shape 61"/>
          <p:cNvCxnSpPr/>
          <p:nvPr/>
        </p:nvCxnSpPr>
        <p:spPr>
          <a:xfrm flipV="1">
            <a:off x="1981200" y="3886200"/>
            <a:ext cx="1143000" cy="11811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3" name="Shape 62"/>
          <p:cNvCxnSpPr>
            <a:stCxn id="60" idx="3"/>
            <a:endCxn id="44" idx="2"/>
          </p:cNvCxnSpPr>
          <p:nvPr/>
        </p:nvCxnSpPr>
        <p:spPr>
          <a:xfrm flipV="1">
            <a:off x="1981200" y="3886200"/>
            <a:ext cx="1676400" cy="23241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4" name="Rectangle 63"/>
          <p:cNvSpPr/>
          <p:nvPr/>
        </p:nvSpPr>
        <p:spPr>
          <a:xfrm>
            <a:off x="762000" y="19812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O2</a:t>
            </a:r>
            <a:endParaRPr lang="en-US" dirty="0"/>
          </a:p>
        </p:txBody>
      </p:sp>
      <p:sp>
        <p:nvSpPr>
          <p:cNvPr id="65" name="Rectangle 64"/>
          <p:cNvSpPr/>
          <p:nvPr/>
        </p:nvSpPr>
        <p:spPr>
          <a:xfrm>
            <a:off x="4800600" y="4267200"/>
            <a:ext cx="14478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Fan </a:t>
            </a:r>
            <a:endParaRPr lang="en-US" dirty="0"/>
          </a:p>
        </p:txBody>
      </p:sp>
      <p:cxnSp>
        <p:nvCxnSpPr>
          <p:cNvPr id="66" name="Straight Arrow Connector 65"/>
          <p:cNvCxnSpPr>
            <a:stCxn id="47" idx="2"/>
            <a:endCxn id="65" idx="0"/>
          </p:cNvCxnSpPr>
          <p:nvPr/>
        </p:nvCxnSpPr>
        <p:spPr>
          <a:xfrm rot="5400000">
            <a:off x="5257800" y="4000500"/>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7" name="Elbow Connector 66"/>
          <p:cNvCxnSpPr>
            <a:stCxn id="64" idx="3"/>
            <a:endCxn id="44" idx="1"/>
          </p:cNvCxnSpPr>
          <p:nvPr/>
        </p:nvCxnSpPr>
        <p:spPr>
          <a:xfrm>
            <a:off x="2057400" y="2324100"/>
            <a:ext cx="1066800" cy="571500"/>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68" name="Shape 67"/>
          <p:cNvCxnSpPr>
            <a:endCxn id="45" idx="1"/>
          </p:cNvCxnSpPr>
          <p:nvPr/>
        </p:nvCxnSpPr>
        <p:spPr>
          <a:xfrm rot="16200000" flipH="1">
            <a:off x="3524250" y="4324350"/>
            <a:ext cx="1790700" cy="914400"/>
          </a:xfrm>
          <a:prstGeom prst="bentConnector2">
            <a:avLst/>
          </a:prstGeom>
          <a:ln>
            <a:tailEnd type="arrow"/>
          </a:ln>
        </p:spPr>
        <p:style>
          <a:lnRef idx="1">
            <a:schemeClr val="dk1"/>
          </a:lnRef>
          <a:fillRef idx="0">
            <a:schemeClr val="dk1"/>
          </a:fillRef>
          <a:effectRef idx="0">
            <a:schemeClr val="dk1"/>
          </a:effectRef>
          <a:fontRef idx="minor">
            <a:schemeClr val="tx1"/>
          </a:fontRef>
        </p:style>
      </p:cxnSp>
      <p:cxnSp>
        <p:nvCxnSpPr>
          <p:cNvPr id="72" name="Straight Arrow Connector 71"/>
          <p:cNvCxnSpPr>
            <a:stCxn id="20" idx="2"/>
          </p:cNvCxnSpPr>
          <p:nvPr/>
        </p:nvCxnSpPr>
        <p:spPr>
          <a:xfrm rot="5400000">
            <a:off x="1066006" y="990600"/>
            <a:ext cx="305594"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xmlns="" val="1062946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71800" y="2133600"/>
            <a:ext cx="1066800" cy="19812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err="1" smtClean="0"/>
              <a:t>Atmag</a:t>
            </a:r>
            <a:endParaRPr lang="en-US" dirty="0" smtClean="0"/>
          </a:p>
          <a:p>
            <a:pPr algn="ctr">
              <a:defRPr/>
            </a:pPr>
            <a:r>
              <a:rPr lang="en-US" dirty="0" smtClean="0"/>
              <a:t>328p_pu</a:t>
            </a:r>
            <a:endParaRPr lang="en-US" dirty="0"/>
          </a:p>
        </p:txBody>
      </p:sp>
      <p:sp>
        <p:nvSpPr>
          <p:cNvPr id="5" name="Rectangle 4"/>
          <p:cNvSpPr/>
          <p:nvPr/>
        </p:nvSpPr>
        <p:spPr>
          <a:xfrm>
            <a:off x="4724400" y="55626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IOT</a:t>
            </a:r>
            <a:endParaRPr lang="en-US" dirty="0"/>
          </a:p>
        </p:txBody>
      </p:sp>
      <p:sp>
        <p:nvSpPr>
          <p:cNvPr id="6" name="Rectangle 5"/>
          <p:cNvSpPr/>
          <p:nvPr/>
        </p:nvSpPr>
        <p:spPr>
          <a:xfrm>
            <a:off x="4800600" y="1828800"/>
            <a:ext cx="1295400" cy="5334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LCD</a:t>
            </a:r>
          </a:p>
        </p:txBody>
      </p:sp>
      <p:sp>
        <p:nvSpPr>
          <p:cNvPr id="7" name="Rectangle 6"/>
          <p:cNvSpPr/>
          <p:nvPr/>
        </p:nvSpPr>
        <p:spPr>
          <a:xfrm>
            <a:off x="4724400" y="32766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Relay </a:t>
            </a:r>
          </a:p>
          <a:p>
            <a:pPr algn="ctr">
              <a:defRPr/>
            </a:pPr>
            <a:r>
              <a:rPr lang="en-US" dirty="0"/>
              <a:t>Derive  </a:t>
            </a:r>
          </a:p>
        </p:txBody>
      </p:sp>
      <p:sp>
        <p:nvSpPr>
          <p:cNvPr id="8" name="Rectangle 7"/>
          <p:cNvSpPr/>
          <p:nvPr/>
        </p:nvSpPr>
        <p:spPr>
          <a:xfrm>
            <a:off x="533400" y="35814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GPS</a:t>
            </a:r>
            <a:endParaRPr lang="en-US" dirty="0"/>
          </a:p>
        </p:txBody>
      </p:sp>
      <p:sp>
        <p:nvSpPr>
          <p:cNvPr id="9" name="Rectangle 8"/>
          <p:cNvSpPr/>
          <p:nvPr/>
        </p:nvSpPr>
        <p:spPr>
          <a:xfrm>
            <a:off x="7162800" y="16002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12v dc</a:t>
            </a:r>
            <a:endParaRPr lang="en-US" dirty="0"/>
          </a:p>
        </p:txBody>
      </p:sp>
      <p:sp>
        <p:nvSpPr>
          <p:cNvPr id="10" name="Rectangle 9"/>
          <p:cNvSpPr/>
          <p:nvPr/>
        </p:nvSpPr>
        <p:spPr>
          <a:xfrm>
            <a:off x="7162800" y="36576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Relay </a:t>
            </a:r>
          </a:p>
        </p:txBody>
      </p:sp>
      <p:sp>
        <p:nvSpPr>
          <p:cNvPr id="11" name="Rectangle 10"/>
          <p:cNvSpPr/>
          <p:nvPr/>
        </p:nvSpPr>
        <p:spPr>
          <a:xfrm>
            <a:off x="7162800" y="26670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Relay </a:t>
            </a:r>
          </a:p>
          <a:p>
            <a:pPr algn="ctr">
              <a:defRPr/>
            </a:pPr>
            <a:r>
              <a:rPr lang="en-US" dirty="0" smtClean="0"/>
              <a:t>deriver</a:t>
            </a:r>
            <a:endParaRPr lang="en-US" dirty="0"/>
          </a:p>
        </p:txBody>
      </p:sp>
      <p:sp>
        <p:nvSpPr>
          <p:cNvPr id="12" name="Rectangle 11"/>
          <p:cNvSpPr/>
          <p:nvPr/>
        </p:nvSpPr>
        <p:spPr>
          <a:xfrm>
            <a:off x="7162800" y="48768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motor </a:t>
            </a:r>
            <a:endParaRPr lang="en-US" dirty="0"/>
          </a:p>
        </p:txBody>
      </p:sp>
      <p:cxnSp>
        <p:nvCxnSpPr>
          <p:cNvPr id="13" name="Straight Arrow Connector 12"/>
          <p:cNvCxnSpPr>
            <a:stCxn id="9" idx="2"/>
            <a:endCxn id="11" idx="0"/>
          </p:cNvCxnSpPr>
          <p:nvPr/>
        </p:nvCxnSpPr>
        <p:spPr>
          <a:xfrm rot="5400000">
            <a:off x="7581901" y="2438400"/>
            <a:ext cx="4572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11" idx="2"/>
            <a:endCxn id="10" idx="0"/>
          </p:cNvCxnSpPr>
          <p:nvPr/>
        </p:nvCxnSpPr>
        <p:spPr>
          <a:xfrm rot="5400000">
            <a:off x="7620001" y="3467100"/>
            <a:ext cx="3810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10" idx="2"/>
            <a:endCxn id="12" idx="0"/>
          </p:cNvCxnSpPr>
          <p:nvPr/>
        </p:nvCxnSpPr>
        <p:spPr>
          <a:xfrm rot="5400000">
            <a:off x="7505701" y="4572000"/>
            <a:ext cx="6096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Elbow Connector 15"/>
          <p:cNvCxnSpPr>
            <a:stCxn id="4" idx="3"/>
            <a:endCxn id="7" idx="1"/>
          </p:cNvCxnSpPr>
          <p:nvPr/>
        </p:nvCxnSpPr>
        <p:spPr>
          <a:xfrm>
            <a:off x="4038600" y="3124200"/>
            <a:ext cx="685800" cy="4953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hape 16"/>
          <p:cNvCxnSpPr>
            <a:endCxn id="6" idx="2"/>
          </p:cNvCxnSpPr>
          <p:nvPr/>
        </p:nvCxnSpPr>
        <p:spPr>
          <a:xfrm flipV="1">
            <a:off x="4038600" y="2362200"/>
            <a:ext cx="1409700" cy="3810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609600" y="228600"/>
            <a:ext cx="12192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Power </a:t>
            </a:r>
          </a:p>
          <a:p>
            <a:pPr algn="ctr">
              <a:defRPr/>
            </a:pPr>
            <a:r>
              <a:rPr lang="en-US" dirty="0"/>
              <a:t>Supply  </a:t>
            </a:r>
          </a:p>
        </p:txBody>
      </p:sp>
      <p:cxnSp>
        <p:nvCxnSpPr>
          <p:cNvPr id="19" name="Elbow Connector 18"/>
          <p:cNvCxnSpPr>
            <a:stCxn id="7" idx="3"/>
            <a:endCxn id="11" idx="1"/>
          </p:cNvCxnSpPr>
          <p:nvPr/>
        </p:nvCxnSpPr>
        <p:spPr>
          <a:xfrm flipV="1">
            <a:off x="6019800" y="2971800"/>
            <a:ext cx="1143000" cy="6477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533400" y="48768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Co2</a:t>
            </a:r>
            <a:endParaRPr lang="en-US" dirty="0"/>
          </a:p>
        </p:txBody>
      </p:sp>
      <p:sp>
        <p:nvSpPr>
          <p:cNvPr id="21" name="Rectangle 20"/>
          <p:cNvSpPr/>
          <p:nvPr/>
        </p:nvSpPr>
        <p:spPr>
          <a:xfrm>
            <a:off x="533400" y="59436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lm35</a:t>
            </a:r>
            <a:endParaRPr lang="en-US" dirty="0"/>
          </a:p>
        </p:txBody>
      </p:sp>
      <p:cxnSp>
        <p:nvCxnSpPr>
          <p:cNvPr id="22" name="Elbow Connector 21"/>
          <p:cNvCxnSpPr/>
          <p:nvPr/>
        </p:nvCxnSpPr>
        <p:spPr>
          <a:xfrm flipV="1">
            <a:off x="1828800" y="3581400"/>
            <a:ext cx="1143000" cy="4572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hape 22"/>
          <p:cNvCxnSpPr/>
          <p:nvPr/>
        </p:nvCxnSpPr>
        <p:spPr>
          <a:xfrm flipV="1">
            <a:off x="1828800" y="4114800"/>
            <a:ext cx="1143000" cy="11811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Shape 23"/>
          <p:cNvCxnSpPr>
            <a:stCxn id="21" idx="3"/>
            <a:endCxn id="4" idx="2"/>
          </p:cNvCxnSpPr>
          <p:nvPr/>
        </p:nvCxnSpPr>
        <p:spPr>
          <a:xfrm flipV="1">
            <a:off x="1828800" y="4114800"/>
            <a:ext cx="1676400" cy="21717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609600" y="22098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O2</a:t>
            </a:r>
            <a:endParaRPr lang="en-US" dirty="0"/>
          </a:p>
        </p:txBody>
      </p:sp>
      <p:sp>
        <p:nvSpPr>
          <p:cNvPr id="26" name="Rectangle 25"/>
          <p:cNvSpPr/>
          <p:nvPr/>
        </p:nvSpPr>
        <p:spPr>
          <a:xfrm>
            <a:off x="4648200" y="4495800"/>
            <a:ext cx="14478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Fan </a:t>
            </a:r>
            <a:endParaRPr lang="en-US" dirty="0"/>
          </a:p>
        </p:txBody>
      </p:sp>
      <p:cxnSp>
        <p:nvCxnSpPr>
          <p:cNvPr id="27" name="Straight Arrow Connector 26"/>
          <p:cNvCxnSpPr>
            <a:stCxn id="7" idx="2"/>
            <a:endCxn id="26" idx="0"/>
          </p:cNvCxnSpPr>
          <p:nvPr/>
        </p:nvCxnSpPr>
        <p:spPr>
          <a:xfrm rot="5400000">
            <a:off x="5105400" y="4229100"/>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Elbow Connector 27"/>
          <p:cNvCxnSpPr>
            <a:stCxn id="25" idx="3"/>
            <a:endCxn id="4" idx="1"/>
          </p:cNvCxnSpPr>
          <p:nvPr/>
        </p:nvCxnSpPr>
        <p:spPr>
          <a:xfrm>
            <a:off x="1905000" y="2552700"/>
            <a:ext cx="1066800" cy="571500"/>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29" name="Shape 28"/>
          <p:cNvCxnSpPr>
            <a:endCxn id="5" idx="1"/>
          </p:cNvCxnSpPr>
          <p:nvPr/>
        </p:nvCxnSpPr>
        <p:spPr>
          <a:xfrm rot="16200000" flipH="1">
            <a:off x="3371850" y="4552950"/>
            <a:ext cx="1790700" cy="914400"/>
          </a:xfrm>
          <a:prstGeom prst="bentConnector2">
            <a:avLst/>
          </a:prstGeom>
          <a:ln>
            <a:tailEnd type="arrow"/>
          </a:ln>
        </p:spPr>
        <p:style>
          <a:lnRef idx="1">
            <a:schemeClr val="dk1"/>
          </a:lnRef>
          <a:fillRef idx="0">
            <a:schemeClr val="dk1"/>
          </a:fillRef>
          <a:effectRef idx="0">
            <a:schemeClr val="dk1"/>
          </a:effectRef>
          <a:fontRef idx="minor">
            <a:schemeClr val="tx1"/>
          </a:fontRef>
        </p:style>
      </p:cxnSp>
      <p:sp>
        <p:nvSpPr>
          <p:cNvPr id="30" name="Rectangle 29"/>
          <p:cNvSpPr/>
          <p:nvPr/>
        </p:nvSpPr>
        <p:spPr>
          <a:xfrm>
            <a:off x="76200" y="1219200"/>
            <a:ext cx="8991600" cy="55626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31" name="Rectangle 30"/>
          <p:cNvSpPr/>
          <p:nvPr/>
        </p:nvSpPr>
        <p:spPr>
          <a:xfrm>
            <a:off x="3124200" y="1905000"/>
            <a:ext cx="1066800" cy="19812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err="1" smtClean="0"/>
              <a:t>Atmag</a:t>
            </a:r>
            <a:endParaRPr lang="en-US" dirty="0" smtClean="0"/>
          </a:p>
          <a:p>
            <a:pPr algn="ctr">
              <a:defRPr/>
            </a:pPr>
            <a:r>
              <a:rPr lang="en-US" dirty="0" smtClean="0"/>
              <a:t>328p_pu</a:t>
            </a:r>
            <a:endParaRPr lang="en-US" dirty="0"/>
          </a:p>
        </p:txBody>
      </p:sp>
      <p:sp>
        <p:nvSpPr>
          <p:cNvPr id="32" name="Rectangle 31"/>
          <p:cNvSpPr/>
          <p:nvPr/>
        </p:nvSpPr>
        <p:spPr>
          <a:xfrm>
            <a:off x="4876800" y="53340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IOT</a:t>
            </a:r>
            <a:endParaRPr lang="en-US" dirty="0"/>
          </a:p>
        </p:txBody>
      </p:sp>
      <p:sp>
        <p:nvSpPr>
          <p:cNvPr id="33" name="Rectangle 32"/>
          <p:cNvSpPr/>
          <p:nvPr/>
        </p:nvSpPr>
        <p:spPr>
          <a:xfrm>
            <a:off x="4953000" y="1600200"/>
            <a:ext cx="1295400" cy="5334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LCD</a:t>
            </a:r>
          </a:p>
        </p:txBody>
      </p:sp>
      <p:sp>
        <p:nvSpPr>
          <p:cNvPr id="34" name="Rectangle 33"/>
          <p:cNvSpPr/>
          <p:nvPr/>
        </p:nvSpPr>
        <p:spPr>
          <a:xfrm>
            <a:off x="4876800" y="30480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Relay </a:t>
            </a:r>
          </a:p>
          <a:p>
            <a:pPr algn="ctr">
              <a:defRPr/>
            </a:pPr>
            <a:r>
              <a:rPr lang="en-US" dirty="0"/>
              <a:t>Derive  </a:t>
            </a:r>
          </a:p>
        </p:txBody>
      </p:sp>
      <p:sp>
        <p:nvSpPr>
          <p:cNvPr id="35" name="Rectangle 34"/>
          <p:cNvSpPr/>
          <p:nvPr/>
        </p:nvSpPr>
        <p:spPr>
          <a:xfrm>
            <a:off x="685800" y="33528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GPS</a:t>
            </a:r>
            <a:endParaRPr lang="en-US" dirty="0"/>
          </a:p>
        </p:txBody>
      </p:sp>
      <p:cxnSp>
        <p:nvCxnSpPr>
          <p:cNvPr id="43" name="Elbow Connector 42"/>
          <p:cNvCxnSpPr>
            <a:stCxn id="31" idx="3"/>
            <a:endCxn id="34" idx="1"/>
          </p:cNvCxnSpPr>
          <p:nvPr/>
        </p:nvCxnSpPr>
        <p:spPr>
          <a:xfrm>
            <a:off x="4191000" y="2895600"/>
            <a:ext cx="685800" cy="4953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Shape 43"/>
          <p:cNvCxnSpPr>
            <a:endCxn id="33" idx="2"/>
          </p:cNvCxnSpPr>
          <p:nvPr/>
        </p:nvCxnSpPr>
        <p:spPr>
          <a:xfrm flipV="1">
            <a:off x="4191000" y="2133600"/>
            <a:ext cx="1409700" cy="3810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7" name="Rectangle 46"/>
          <p:cNvSpPr/>
          <p:nvPr/>
        </p:nvSpPr>
        <p:spPr>
          <a:xfrm>
            <a:off x="685800" y="58674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lm35</a:t>
            </a:r>
            <a:endParaRPr lang="en-US" dirty="0"/>
          </a:p>
        </p:txBody>
      </p:sp>
      <p:cxnSp>
        <p:nvCxnSpPr>
          <p:cNvPr id="48" name="Elbow Connector 47"/>
          <p:cNvCxnSpPr/>
          <p:nvPr/>
        </p:nvCxnSpPr>
        <p:spPr>
          <a:xfrm flipV="1">
            <a:off x="1981200" y="3352800"/>
            <a:ext cx="1143000" cy="4572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0" name="Shape 49"/>
          <p:cNvCxnSpPr>
            <a:stCxn id="47" idx="3"/>
            <a:endCxn id="31" idx="2"/>
          </p:cNvCxnSpPr>
          <p:nvPr/>
        </p:nvCxnSpPr>
        <p:spPr>
          <a:xfrm flipV="1">
            <a:off x="1981200" y="3886200"/>
            <a:ext cx="1676400" cy="23241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1" name="Rectangle 50"/>
          <p:cNvSpPr/>
          <p:nvPr/>
        </p:nvSpPr>
        <p:spPr>
          <a:xfrm>
            <a:off x="762000" y="19812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O2</a:t>
            </a:r>
            <a:endParaRPr lang="en-US" dirty="0"/>
          </a:p>
        </p:txBody>
      </p:sp>
      <p:sp>
        <p:nvSpPr>
          <p:cNvPr id="52" name="Rectangle 51"/>
          <p:cNvSpPr/>
          <p:nvPr/>
        </p:nvSpPr>
        <p:spPr>
          <a:xfrm>
            <a:off x="4800600" y="4267200"/>
            <a:ext cx="14478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Fan </a:t>
            </a:r>
            <a:endParaRPr lang="en-US" dirty="0"/>
          </a:p>
        </p:txBody>
      </p:sp>
      <p:cxnSp>
        <p:nvCxnSpPr>
          <p:cNvPr id="53" name="Straight Arrow Connector 52"/>
          <p:cNvCxnSpPr>
            <a:stCxn id="34" idx="2"/>
            <a:endCxn id="52" idx="0"/>
          </p:cNvCxnSpPr>
          <p:nvPr/>
        </p:nvCxnSpPr>
        <p:spPr>
          <a:xfrm rot="5400000">
            <a:off x="5257800" y="4000500"/>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Elbow Connector 53"/>
          <p:cNvCxnSpPr>
            <a:stCxn id="51" idx="3"/>
            <a:endCxn id="31" idx="1"/>
          </p:cNvCxnSpPr>
          <p:nvPr/>
        </p:nvCxnSpPr>
        <p:spPr>
          <a:xfrm>
            <a:off x="2057400" y="2324100"/>
            <a:ext cx="1066800" cy="571500"/>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55" name="Shape 54"/>
          <p:cNvCxnSpPr>
            <a:endCxn id="32" idx="1"/>
          </p:cNvCxnSpPr>
          <p:nvPr/>
        </p:nvCxnSpPr>
        <p:spPr>
          <a:xfrm rot="16200000" flipH="1">
            <a:off x="3524250" y="4324350"/>
            <a:ext cx="1790700" cy="914400"/>
          </a:xfrm>
          <a:prstGeom prst="bentConnector2">
            <a:avLst/>
          </a:prstGeom>
          <a:ln>
            <a:tailEnd type="arrow"/>
          </a:ln>
        </p:spPr>
        <p:style>
          <a:lnRef idx="1">
            <a:schemeClr val="dk1"/>
          </a:lnRef>
          <a:fillRef idx="0">
            <a:schemeClr val="dk1"/>
          </a:fillRef>
          <a:effectRef idx="0">
            <a:schemeClr val="dk1"/>
          </a:effectRef>
          <a:fontRef idx="minor">
            <a:schemeClr val="tx1"/>
          </a:fontRef>
        </p:style>
      </p:cxnSp>
      <p:cxnSp>
        <p:nvCxnSpPr>
          <p:cNvPr id="56" name="Straight Arrow Connector 55"/>
          <p:cNvCxnSpPr/>
          <p:nvPr/>
        </p:nvCxnSpPr>
        <p:spPr>
          <a:xfrm rot="5400000">
            <a:off x="1066006" y="1066800"/>
            <a:ext cx="305594"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57" name="Rectangle 56"/>
          <p:cNvSpPr/>
          <p:nvPr/>
        </p:nvSpPr>
        <p:spPr>
          <a:xfrm>
            <a:off x="2895600" y="76200"/>
            <a:ext cx="5113900" cy="707886"/>
          </a:xfrm>
          <a:prstGeom prst="rect">
            <a:avLst/>
          </a:prstGeom>
        </p:spPr>
        <p:txBody>
          <a:bodyPr wrap="none">
            <a:spAutoFit/>
          </a:bodyPr>
          <a:lstStyle/>
          <a:p>
            <a:r>
              <a:rPr lang="en-IN" sz="4000" b="1" dirty="0" smtClean="0">
                <a:latin typeface="Times New Roman" pitchFamily="18" charset="0"/>
                <a:cs typeface="Times New Roman" pitchFamily="18" charset="0"/>
              </a:rPr>
              <a:t>BLOCK DIAGRAM 1</a:t>
            </a:r>
            <a:endParaRPr lang="en-US" sz="4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71800" y="2133600"/>
            <a:ext cx="1066800" cy="19812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err="1" smtClean="0"/>
              <a:t>Atmag</a:t>
            </a:r>
            <a:endParaRPr lang="en-US" dirty="0" smtClean="0"/>
          </a:p>
          <a:p>
            <a:pPr algn="ctr">
              <a:defRPr/>
            </a:pPr>
            <a:r>
              <a:rPr lang="en-US" dirty="0" smtClean="0"/>
              <a:t>328p_pu</a:t>
            </a:r>
            <a:endParaRPr lang="en-US" dirty="0"/>
          </a:p>
        </p:txBody>
      </p:sp>
      <p:sp>
        <p:nvSpPr>
          <p:cNvPr id="5" name="Rectangle 4"/>
          <p:cNvSpPr/>
          <p:nvPr/>
        </p:nvSpPr>
        <p:spPr>
          <a:xfrm>
            <a:off x="4724400" y="55626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IOT</a:t>
            </a:r>
            <a:endParaRPr lang="en-US" dirty="0"/>
          </a:p>
        </p:txBody>
      </p:sp>
      <p:sp>
        <p:nvSpPr>
          <p:cNvPr id="6" name="Rectangle 5"/>
          <p:cNvSpPr/>
          <p:nvPr/>
        </p:nvSpPr>
        <p:spPr>
          <a:xfrm>
            <a:off x="4800600" y="1828800"/>
            <a:ext cx="1295400" cy="5334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LCD</a:t>
            </a:r>
          </a:p>
        </p:txBody>
      </p:sp>
      <p:sp>
        <p:nvSpPr>
          <p:cNvPr id="7" name="Rectangle 6"/>
          <p:cNvSpPr/>
          <p:nvPr/>
        </p:nvSpPr>
        <p:spPr>
          <a:xfrm>
            <a:off x="4724400" y="32766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Relay </a:t>
            </a:r>
          </a:p>
          <a:p>
            <a:pPr algn="ctr">
              <a:defRPr/>
            </a:pPr>
            <a:r>
              <a:rPr lang="en-US" dirty="0"/>
              <a:t>Derive  </a:t>
            </a:r>
          </a:p>
        </p:txBody>
      </p:sp>
      <p:sp>
        <p:nvSpPr>
          <p:cNvPr id="8" name="Rectangle 7"/>
          <p:cNvSpPr/>
          <p:nvPr/>
        </p:nvSpPr>
        <p:spPr>
          <a:xfrm>
            <a:off x="533400" y="35814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GPS</a:t>
            </a:r>
            <a:endParaRPr lang="en-US" dirty="0"/>
          </a:p>
        </p:txBody>
      </p:sp>
      <p:sp>
        <p:nvSpPr>
          <p:cNvPr id="9" name="Rectangle 8"/>
          <p:cNvSpPr/>
          <p:nvPr/>
        </p:nvSpPr>
        <p:spPr>
          <a:xfrm>
            <a:off x="7162800" y="16002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12v dc</a:t>
            </a:r>
            <a:endParaRPr lang="en-US" dirty="0"/>
          </a:p>
        </p:txBody>
      </p:sp>
      <p:sp>
        <p:nvSpPr>
          <p:cNvPr id="10" name="Rectangle 9"/>
          <p:cNvSpPr/>
          <p:nvPr/>
        </p:nvSpPr>
        <p:spPr>
          <a:xfrm>
            <a:off x="7162800" y="36576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Relay </a:t>
            </a:r>
          </a:p>
        </p:txBody>
      </p:sp>
      <p:sp>
        <p:nvSpPr>
          <p:cNvPr id="11" name="Rectangle 10"/>
          <p:cNvSpPr/>
          <p:nvPr/>
        </p:nvSpPr>
        <p:spPr>
          <a:xfrm>
            <a:off x="7162800" y="26670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Relay </a:t>
            </a:r>
          </a:p>
          <a:p>
            <a:pPr algn="ctr">
              <a:defRPr/>
            </a:pPr>
            <a:r>
              <a:rPr lang="en-US" dirty="0" smtClean="0"/>
              <a:t>deriver</a:t>
            </a:r>
            <a:endParaRPr lang="en-US" dirty="0"/>
          </a:p>
        </p:txBody>
      </p:sp>
      <p:sp>
        <p:nvSpPr>
          <p:cNvPr id="12" name="Rectangle 11"/>
          <p:cNvSpPr/>
          <p:nvPr/>
        </p:nvSpPr>
        <p:spPr>
          <a:xfrm>
            <a:off x="7162800" y="48768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motor </a:t>
            </a:r>
            <a:endParaRPr lang="en-US" dirty="0"/>
          </a:p>
        </p:txBody>
      </p:sp>
      <p:cxnSp>
        <p:nvCxnSpPr>
          <p:cNvPr id="13" name="Straight Arrow Connector 12"/>
          <p:cNvCxnSpPr>
            <a:stCxn id="9" idx="2"/>
            <a:endCxn id="11" idx="0"/>
          </p:cNvCxnSpPr>
          <p:nvPr/>
        </p:nvCxnSpPr>
        <p:spPr>
          <a:xfrm rot="5400000">
            <a:off x="7581901" y="2438400"/>
            <a:ext cx="4572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11" idx="2"/>
            <a:endCxn id="10" idx="0"/>
          </p:cNvCxnSpPr>
          <p:nvPr/>
        </p:nvCxnSpPr>
        <p:spPr>
          <a:xfrm rot="5400000">
            <a:off x="7620001" y="3467100"/>
            <a:ext cx="3810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10" idx="2"/>
            <a:endCxn id="12" idx="0"/>
          </p:cNvCxnSpPr>
          <p:nvPr/>
        </p:nvCxnSpPr>
        <p:spPr>
          <a:xfrm rot="5400000">
            <a:off x="7505701" y="4572000"/>
            <a:ext cx="6096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Elbow Connector 15"/>
          <p:cNvCxnSpPr>
            <a:stCxn id="4" idx="3"/>
            <a:endCxn id="7" idx="1"/>
          </p:cNvCxnSpPr>
          <p:nvPr/>
        </p:nvCxnSpPr>
        <p:spPr>
          <a:xfrm>
            <a:off x="4038600" y="3124200"/>
            <a:ext cx="685800" cy="4953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hape 16"/>
          <p:cNvCxnSpPr>
            <a:endCxn id="6" idx="2"/>
          </p:cNvCxnSpPr>
          <p:nvPr/>
        </p:nvCxnSpPr>
        <p:spPr>
          <a:xfrm flipV="1">
            <a:off x="4038600" y="2362200"/>
            <a:ext cx="1409700" cy="3810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609600" y="76200"/>
            <a:ext cx="12192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Power </a:t>
            </a:r>
          </a:p>
          <a:p>
            <a:pPr algn="ctr">
              <a:defRPr/>
            </a:pPr>
            <a:r>
              <a:rPr lang="en-US" dirty="0"/>
              <a:t>Supply  </a:t>
            </a:r>
          </a:p>
        </p:txBody>
      </p:sp>
      <p:cxnSp>
        <p:nvCxnSpPr>
          <p:cNvPr id="19" name="Elbow Connector 18"/>
          <p:cNvCxnSpPr>
            <a:stCxn id="7" idx="3"/>
            <a:endCxn id="11" idx="1"/>
          </p:cNvCxnSpPr>
          <p:nvPr/>
        </p:nvCxnSpPr>
        <p:spPr>
          <a:xfrm flipV="1">
            <a:off x="6019800" y="2971800"/>
            <a:ext cx="1143000" cy="6477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533400" y="48768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Co2</a:t>
            </a:r>
            <a:endParaRPr lang="en-US" dirty="0"/>
          </a:p>
        </p:txBody>
      </p:sp>
      <p:sp>
        <p:nvSpPr>
          <p:cNvPr id="21" name="Rectangle 20"/>
          <p:cNvSpPr/>
          <p:nvPr/>
        </p:nvSpPr>
        <p:spPr>
          <a:xfrm>
            <a:off x="533400" y="59436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lm35</a:t>
            </a:r>
            <a:endParaRPr lang="en-US" dirty="0"/>
          </a:p>
        </p:txBody>
      </p:sp>
      <p:cxnSp>
        <p:nvCxnSpPr>
          <p:cNvPr id="22" name="Elbow Connector 21"/>
          <p:cNvCxnSpPr/>
          <p:nvPr/>
        </p:nvCxnSpPr>
        <p:spPr>
          <a:xfrm flipV="1">
            <a:off x="1828800" y="3581400"/>
            <a:ext cx="1143000" cy="4572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hape 22"/>
          <p:cNvCxnSpPr/>
          <p:nvPr/>
        </p:nvCxnSpPr>
        <p:spPr>
          <a:xfrm flipV="1">
            <a:off x="1828800" y="4114800"/>
            <a:ext cx="1143000" cy="11811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Shape 23"/>
          <p:cNvCxnSpPr>
            <a:stCxn id="21" idx="3"/>
            <a:endCxn id="4" idx="2"/>
          </p:cNvCxnSpPr>
          <p:nvPr/>
        </p:nvCxnSpPr>
        <p:spPr>
          <a:xfrm flipV="1">
            <a:off x="1828800" y="4114800"/>
            <a:ext cx="1676400" cy="21717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609600" y="22098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O2</a:t>
            </a:r>
            <a:endParaRPr lang="en-US" dirty="0"/>
          </a:p>
        </p:txBody>
      </p:sp>
      <p:sp>
        <p:nvSpPr>
          <p:cNvPr id="26" name="Rectangle 25"/>
          <p:cNvSpPr/>
          <p:nvPr/>
        </p:nvSpPr>
        <p:spPr>
          <a:xfrm>
            <a:off x="4648200" y="4495800"/>
            <a:ext cx="14478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Fan </a:t>
            </a:r>
            <a:endParaRPr lang="en-US" dirty="0"/>
          </a:p>
        </p:txBody>
      </p:sp>
      <p:cxnSp>
        <p:nvCxnSpPr>
          <p:cNvPr id="27" name="Straight Arrow Connector 26"/>
          <p:cNvCxnSpPr>
            <a:stCxn id="7" idx="2"/>
            <a:endCxn id="26" idx="0"/>
          </p:cNvCxnSpPr>
          <p:nvPr/>
        </p:nvCxnSpPr>
        <p:spPr>
          <a:xfrm rot="5400000">
            <a:off x="5105400" y="4229100"/>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Elbow Connector 27"/>
          <p:cNvCxnSpPr>
            <a:stCxn id="25" idx="3"/>
            <a:endCxn id="4" idx="1"/>
          </p:cNvCxnSpPr>
          <p:nvPr/>
        </p:nvCxnSpPr>
        <p:spPr>
          <a:xfrm>
            <a:off x="1905000" y="2552700"/>
            <a:ext cx="1066800" cy="571500"/>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29" name="Shape 28"/>
          <p:cNvCxnSpPr>
            <a:endCxn id="5" idx="1"/>
          </p:cNvCxnSpPr>
          <p:nvPr/>
        </p:nvCxnSpPr>
        <p:spPr>
          <a:xfrm rot="16200000" flipH="1">
            <a:off x="3371850" y="4552950"/>
            <a:ext cx="1790700" cy="914400"/>
          </a:xfrm>
          <a:prstGeom prst="bentConnector2">
            <a:avLst/>
          </a:prstGeom>
          <a:ln>
            <a:tailEnd type="arrow"/>
          </a:ln>
        </p:spPr>
        <p:style>
          <a:lnRef idx="1">
            <a:schemeClr val="dk1"/>
          </a:lnRef>
          <a:fillRef idx="0">
            <a:schemeClr val="dk1"/>
          </a:fillRef>
          <a:effectRef idx="0">
            <a:schemeClr val="dk1"/>
          </a:effectRef>
          <a:fontRef idx="minor">
            <a:schemeClr val="tx1"/>
          </a:fontRef>
        </p:style>
      </p:cxnSp>
      <p:sp>
        <p:nvSpPr>
          <p:cNvPr id="30" name="Rectangle 29"/>
          <p:cNvSpPr/>
          <p:nvPr/>
        </p:nvSpPr>
        <p:spPr>
          <a:xfrm>
            <a:off x="76200" y="1066800"/>
            <a:ext cx="8991600" cy="55626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31" name="Rectangle 30"/>
          <p:cNvSpPr/>
          <p:nvPr/>
        </p:nvSpPr>
        <p:spPr>
          <a:xfrm>
            <a:off x="3124200" y="1905000"/>
            <a:ext cx="1066800" cy="19812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err="1" smtClean="0"/>
              <a:t>Atmag</a:t>
            </a:r>
            <a:endParaRPr lang="en-US" dirty="0" smtClean="0"/>
          </a:p>
          <a:p>
            <a:pPr algn="ctr">
              <a:defRPr/>
            </a:pPr>
            <a:r>
              <a:rPr lang="en-US" dirty="0" smtClean="0"/>
              <a:t>328p_pu</a:t>
            </a:r>
            <a:endParaRPr lang="en-US" dirty="0"/>
          </a:p>
        </p:txBody>
      </p:sp>
      <p:sp>
        <p:nvSpPr>
          <p:cNvPr id="32" name="Rectangle 31"/>
          <p:cNvSpPr/>
          <p:nvPr/>
        </p:nvSpPr>
        <p:spPr>
          <a:xfrm>
            <a:off x="4876800" y="53340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IOT</a:t>
            </a:r>
            <a:endParaRPr lang="en-US" dirty="0"/>
          </a:p>
        </p:txBody>
      </p:sp>
      <p:sp>
        <p:nvSpPr>
          <p:cNvPr id="33" name="Rectangle 32"/>
          <p:cNvSpPr/>
          <p:nvPr/>
        </p:nvSpPr>
        <p:spPr>
          <a:xfrm>
            <a:off x="4953000" y="1600200"/>
            <a:ext cx="1295400" cy="5334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LCD</a:t>
            </a:r>
          </a:p>
        </p:txBody>
      </p:sp>
      <p:sp>
        <p:nvSpPr>
          <p:cNvPr id="34" name="Rectangle 33"/>
          <p:cNvSpPr/>
          <p:nvPr/>
        </p:nvSpPr>
        <p:spPr>
          <a:xfrm>
            <a:off x="4876800" y="30480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Relay </a:t>
            </a:r>
          </a:p>
          <a:p>
            <a:pPr algn="ctr">
              <a:defRPr/>
            </a:pPr>
            <a:r>
              <a:rPr lang="en-US" dirty="0"/>
              <a:t>Derive  </a:t>
            </a:r>
          </a:p>
        </p:txBody>
      </p:sp>
      <p:sp>
        <p:nvSpPr>
          <p:cNvPr id="35" name="Rectangle 34"/>
          <p:cNvSpPr/>
          <p:nvPr/>
        </p:nvSpPr>
        <p:spPr>
          <a:xfrm>
            <a:off x="685800" y="33528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GPS</a:t>
            </a:r>
            <a:endParaRPr lang="en-US" dirty="0"/>
          </a:p>
        </p:txBody>
      </p:sp>
      <p:sp>
        <p:nvSpPr>
          <p:cNvPr id="36" name="Rectangle 35"/>
          <p:cNvSpPr/>
          <p:nvPr/>
        </p:nvSpPr>
        <p:spPr>
          <a:xfrm>
            <a:off x="7315200" y="13716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12v dc</a:t>
            </a:r>
            <a:endParaRPr lang="en-US" dirty="0"/>
          </a:p>
        </p:txBody>
      </p:sp>
      <p:sp>
        <p:nvSpPr>
          <p:cNvPr id="37" name="Rectangle 36"/>
          <p:cNvSpPr/>
          <p:nvPr/>
        </p:nvSpPr>
        <p:spPr>
          <a:xfrm>
            <a:off x="7315200" y="34290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a:t>Relay </a:t>
            </a:r>
          </a:p>
        </p:txBody>
      </p:sp>
      <p:sp>
        <p:nvSpPr>
          <p:cNvPr id="38" name="Rectangle 37"/>
          <p:cNvSpPr/>
          <p:nvPr/>
        </p:nvSpPr>
        <p:spPr>
          <a:xfrm>
            <a:off x="7315200" y="24384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Relay </a:t>
            </a:r>
          </a:p>
          <a:p>
            <a:pPr algn="ctr">
              <a:defRPr/>
            </a:pPr>
            <a:r>
              <a:rPr lang="en-US" dirty="0" smtClean="0"/>
              <a:t>deriver</a:t>
            </a:r>
            <a:endParaRPr lang="en-US" dirty="0"/>
          </a:p>
        </p:txBody>
      </p:sp>
      <p:sp>
        <p:nvSpPr>
          <p:cNvPr id="39" name="Rectangle 38"/>
          <p:cNvSpPr/>
          <p:nvPr/>
        </p:nvSpPr>
        <p:spPr>
          <a:xfrm>
            <a:off x="7315200" y="4648200"/>
            <a:ext cx="1295400" cy="6096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motor </a:t>
            </a:r>
            <a:endParaRPr lang="en-US" dirty="0"/>
          </a:p>
        </p:txBody>
      </p:sp>
      <p:cxnSp>
        <p:nvCxnSpPr>
          <p:cNvPr id="40" name="Straight Arrow Connector 39"/>
          <p:cNvCxnSpPr>
            <a:stCxn id="36" idx="2"/>
            <a:endCxn id="38" idx="0"/>
          </p:cNvCxnSpPr>
          <p:nvPr/>
        </p:nvCxnSpPr>
        <p:spPr>
          <a:xfrm rot="5400000">
            <a:off x="7734301" y="2209800"/>
            <a:ext cx="4572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stCxn id="38" idx="2"/>
            <a:endCxn id="37" idx="0"/>
          </p:cNvCxnSpPr>
          <p:nvPr/>
        </p:nvCxnSpPr>
        <p:spPr>
          <a:xfrm rot="5400000">
            <a:off x="7772401" y="3238500"/>
            <a:ext cx="3810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stCxn id="37" idx="2"/>
            <a:endCxn id="39" idx="0"/>
          </p:cNvCxnSpPr>
          <p:nvPr/>
        </p:nvCxnSpPr>
        <p:spPr>
          <a:xfrm rot="5400000">
            <a:off x="7658101" y="4343400"/>
            <a:ext cx="6096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3" name="Elbow Connector 42"/>
          <p:cNvCxnSpPr>
            <a:stCxn id="31" idx="3"/>
            <a:endCxn id="34" idx="1"/>
          </p:cNvCxnSpPr>
          <p:nvPr/>
        </p:nvCxnSpPr>
        <p:spPr>
          <a:xfrm>
            <a:off x="4191000" y="2895600"/>
            <a:ext cx="685800" cy="4953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Shape 43"/>
          <p:cNvCxnSpPr>
            <a:endCxn id="33" idx="2"/>
          </p:cNvCxnSpPr>
          <p:nvPr/>
        </p:nvCxnSpPr>
        <p:spPr>
          <a:xfrm flipV="1">
            <a:off x="4191000" y="2133600"/>
            <a:ext cx="1409700" cy="3810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5" name="Elbow Connector 44"/>
          <p:cNvCxnSpPr>
            <a:stCxn id="34" idx="3"/>
            <a:endCxn id="38" idx="1"/>
          </p:cNvCxnSpPr>
          <p:nvPr/>
        </p:nvCxnSpPr>
        <p:spPr>
          <a:xfrm flipV="1">
            <a:off x="6172200" y="2743200"/>
            <a:ext cx="1143000" cy="6477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6" name="Rectangle 45"/>
          <p:cNvSpPr/>
          <p:nvPr/>
        </p:nvSpPr>
        <p:spPr>
          <a:xfrm>
            <a:off x="685800" y="4648200"/>
            <a:ext cx="1295400" cy="685800"/>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t> Co2</a:t>
            </a:r>
            <a:endParaRPr lang="en-US" dirty="0"/>
          </a:p>
        </p:txBody>
      </p:sp>
      <p:cxnSp>
        <p:nvCxnSpPr>
          <p:cNvPr id="48" name="Elbow Connector 47"/>
          <p:cNvCxnSpPr/>
          <p:nvPr/>
        </p:nvCxnSpPr>
        <p:spPr>
          <a:xfrm flipV="1">
            <a:off x="1981200" y="3352800"/>
            <a:ext cx="1143000" cy="4572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9" name="Shape 48"/>
          <p:cNvCxnSpPr/>
          <p:nvPr/>
        </p:nvCxnSpPr>
        <p:spPr>
          <a:xfrm flipV="1">
            <a:off x="1981200" y="3886200"/>
            <a:ext cx="1143000" cy="11811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5" name="Shape 54"/>
          <p:cNvCxnSpPr>
            <a:endCxn id="32" idx="1"/>
          </p:cNvCxnSpPr>
          <p:nvPr/>
        </p:nvCxnSpPr>
        <p:spPr>
          <a:xfrm rot="16200000" flipH="1">
            <a:off x="3524250" y="4324350"/>
            <a:ext cx="1790700" cy="914400"/>
          </a:xfrm>
          <a:prstGeom prst="bentConnector2">
            <a:avLst/>
          </a:prstGeom>
          <a:ln>
            <a:tailEnd type="arrow"/>
          </a:ln>
        </p:spPr>
        <p:style>
          <a:lnRef idx="1">
            <a:schemeClr val="dk1"/>
          </a:lnRef>
          <a:fillRef idx="0">
            <a:schemeClr val="dk1"/>
          </a:fillRef>
          <a:effectRef idx="0">
            <a:schemeClr val="dk1"/>
          </a:effectRef>
          <a:fontRef idx="minor">
            <a:schemeClr val="tx1"/>
          </a:fontRef>
        </p:style>
      </p:cxnSp>
      <p:cxnSp>
        <p:nvCxnSpPr>
          <p:cNvPr id="56" name="Straight Arrow Connector 55"/>
          <p:cNvCxnSpPr>
            <a:stCxn id="18" idx="2"/>
          </p:cNvCxnSpPr>
          <p:nvPr/>
        </p:nvCxnSpPr>
        <p:spPr>
          <a:xfrm rot="5400000">
            <a:off x="1066006" y="914400"/>
            <a:ext cx="305594"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57" name="Rectangle 56"/>
          <p:cNvSpPr/>
          <p:nvPr/>
        </p:nvSpPr>
        <p:spPr>
          <a:xfrm>
            <a:off x="2895600" y="76200"/>
            <a:ext cx="5113900" cy="707886"/>
          </a:xfrm>
          <a:prstGeom prst="rect">
            <a:avLst/>
          </a:prstGeom>
        </p:spPr>
        <p:txBody>
          <a:bodyPr wrap="none">
            <a:spAutoFit/>
          </a:bodyPr>
          <a:lstStyle/>
          <a:p>
            <a:r>
              <a:rPr lang="en-IN" sz="4000" b="1" dirty="0" smtClean="0">
                <a:latin typeface="Times New Roman" pitchFamily="18" charset="0"/>
                <a:cs typeface="Times New Roman" pitchFamily="18" charset="0"/>
              </a:rPr>
              <a:t>BLOCK DIAGRAM 2</a:t>
            </a:r>
            <a:endParaRPr lang="en-US" sz="4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28600"/>
            <a:ext cx="8208052" cy="1325563"/>
          </a:xfrm>
        </p:spPr>
        <p:txBody>
          <a:bodyPr>
            <a:normAutofit/>
          </a:bodyPr>
          <a:lstStyle/>
          <a:p>
            <a:pPr algn="ctr"/>
            <a:r>
              <a:rPr lang="en-US" sz="3600" b="1" dirty="0" smtClean="0">
                <a:latin typeface="Times New Roman" pitchFamily="18" charset="0"/>
                <a:cs typeface="Times New Roman" pitchFamily="18" charset="0"/>
              </a:rPr>
              <a:t>BLOCK DIAGRAM EXPLANATION</a:t>
            </a:r>
            <a:endParaRPr lang="en-US" sz="3600" b="1" dirty="0">
              <a:latin typeface="Times New Roman" pitchFamily="18" charset="0"/>
              <a:cs typeface="Times New Roman" pitchFamily="18" charset="0"/>
            </a:endParaRPr>
          </a:p>
        </p:txBody>
      </p:sp>
      <p:sp>
        <p:nvSpPr>
          <p:cNvPr id="3" name="Content Placeholder 2"/>
          <p:cNvSpPr>
            <a:spLocks noGrp="1"/>
          </p:cNvSpPr>
          <p:nvPr>
            <p:ph idx="1"/>
          </p:nvPr>
        </p:nvSpPr>
        <p:spPr>
          <a:xfrm>
            <a:off x="0" y="762000"/>
            <a:ext cx="9144000" cy="5867400"/>
          </a:xfrm>
        </p:spPr>
        <p:txBody>
          <a:bodyPr>
            <a:normAutofit/>
          </a:bodyPr>
          <a:lstStyle/>
          <a:p>
            <a:pPr marL="0" indent="0" algn="just">
              <a:lnSpc>
                <a:spcPct val="170000"/>
              </a:lnSpc>
              <a:buFont typeface="Wingdings" pitchFamily="2" charset="2"/>
              <a:buChar char="Ø"/>
            </a:pPr>
            <a:r>
              <a:rPr lang="en-US" sz="1800" dirty="0">
                <a:latin typeface="Times New Roman" pitchFamily="18" charset="0"/>
                <a:cs typeface="Times New Roman" pitchFamily="18" charset="0"/>
              </a:rPr>
              <a:t>In this project we are going to design the new ECU (Engine Control Unit) device which consist of CO2 sensor, micro controller, LCD display, </a:t>
            </a:r>
            <a:r>
              <a:rPr lang="en-US" sz="1800" dirty="0" smtClean="0">
                <a:latin typeface="Times New Roman" pitchFamily="18" charset="0"/>
                <a:cs typeface="Times New Roman" pitchFamily="18" charset="0"/>
              </a:rPr>
              <a:t>IOT </a:t>
            </a:r>
            <a:r>
              <a:rPr lang="en-US" sz="1800" dirty="0">
                <a:latin typeface="Times New Roman" pitchFamily="18" charset="0"/>
                <a:cs typeface="Times New Roman" pitchFamily="18" charset="0"/>
              </a:rPr>
              <a:t>and </a:t>
            </a:r>
            <a:r>
              <a:rPr lang="en-US" sz="1800" dirty="0" smtClean="0">
                <a:latin typeface="Times New Roman" pitchFamily="18" charset="0"/>
                <a:cs typeface="Times New Roman" pitchFamily="18" charset="0"/>
              </a:rPr>
              <a:t>accelerometer. </a:t>
            </a:r>
          </a:p>
          <a:p>
            <a:pPr marL="0" indent="0" algn="just">
              <a:lnSpc>
                <a:spcPct val="170000"/>
              </a:lnSpc>
              <a:buFont typeface="Wingdings" pitchFamily="2" charset="2"/>
              <a:buChar char="Ø"/>
            </a:pPr>
            <a:r>
              <a:rPr lang="en-US" sz="1800" dirty="0" smtClean="0">
                <a:latin typeface="Times New Roman" pitchFamily="18" charset="0"/>
                <a:cs typeface="Times New Roman" pitchFamily="18" charset="0"/>
              </a:rPr>
              <a:t>All </a:t>
            </a:r>
            <a:r>
              <a:rPr lang="en-US" sz="1800" dirty="0">
                <a:latin typeface="Times New Roman" pitchFamily="18" charset="0"/>
                <a:cs typeface="Times New Roman" pitchFamily="18" charset="0"/>
              </a:rPr>
              <a:t>the things will be monitored through </a:t>
            </a:r>
            <a:r>
              <a:rPr lang="en-US" sz="1800" dirty="0" smtClean="0">
                <a:latin typeface="Times New Roman" pitchFamily="18" charset="0"/>
                <a:cs typeface="Times New Roman" pitchFamily="18" charset="0"/>
              </a:rPr>
              <a:t>IOT. </a:t>
            </a:r>
            <a:r>
              <a:rPr lang="en-US" sz="1800" dirty="0">
                <a:latin typeface="Times New Roman" pitchFamily="18" charset="0"/>
                <a:cs typeface="Times New Roman" pitchFamily="18" charset="0"/>
              </a:rPr>
              <a:t>We are going fix this ECU device, all upcoming vehicles. Where co2 sensor continuously measures the co2 level exhausted from the vehicles. </a:t>
            </a:r>
            <a:endParaRPr lang="en-US" sz="1800" dirty="0" smtClean="0">
              <a:latin typeface="Times New Roman" pitchFamily="18" charset="0"/>
              <a:cs typeface="Times New Roman" pitchFamily="18" charset="0"/>
            </a:endParaRPr>
          </a:p>
          <a:p>
            <a:pPr marL="0" indent="0" algn="just">
              <a:lnSpc>
                <a:spcPct val="170000"/>
              </a:lnSpc>
              <a:buFont typeface="Wingdings" pitchFamily="2" charset="2"/>
              <a:buChar char="Ø"/>
            </a:pPr>
            <a:r>
              <a:rPr lang="en-US" sz="1800" dirty="0" smtClean="0">
                <a:latin typeface="Times New Roman" pitchFamily="18" charset="0"/>
                <a:cs typeface="Times New Roman" pitchFamily="18" charset="0"/>
              </a:rPr>
              <a:t>Along </a:t>
            </a:r>
            <a:r>
              <a:rPr lang="en-US" sz="1800" dirty="0">
                <a:latin typeface="Times New Roman" pitchFamily="18" charset="0"/>
                <a:cs typeface="Times New Roman" pitchFamily="18" charset="0"/>
              </a:rPr>
              <a:t>with the polluted information about vehicle will be transmitted to RTO via </a:t>
            </a:r>
            <a:r>
              <a:rPr lang="en-US" sz="1800" dirty="0" smtClean="0">
                <a:latin typeface="Times New Roman" pitchFamily="18" charset="0"/>
                <a:cs typeface="Times New Roman" pitchFamily="18" charset="0"/>
              </a:rPr>
              <a:t>IOT.</a:t>
            </a:r>
          </a:p>
          <a:p>
            <a:pPr marL="0" indent="0" algn="just">
              <a:lnSpc>
                <a:spcPct val="170000"/>
              </a:lnSpc>
              <a:buFont typeface="Wingdings" pitchFamily="2" charset="2"/>
              <a:buChar char="Ø"/>
            </a:pPr>
            <a:r>
              <a:rPr lang="en-US" sz="1800" dirty="0" smtClean="0">
                <a:latin typeface="Times New Roman" pitchFamily="18" charset="0"/>
                <a:cs typeface="Times New Roman" pitchFamily="18" charset="0"/>
              </a:rPr>
              <a:t>Whenever that level crossed the threshold limit, it will intimate the person to rectify the problem like by doing Service maintenance. </a:t>
            </a:r>
          </a:p>
          <a:p>
            <a:pPr marL="0" indent="0" algn="just">
              <a:lnSpc>
                <a:spcPct val="170000"/>
              </a:lnSpc>
              <a:buFont typeface="Wingdings" pitchFamily="2" charset="2"/>
              <a:buChar char="Ø"/>
            </a:pPr>
            <a:r>
              <a:rPr lang="en-US" sz="1800" dirty="0" smtClean="0">
                <a:latin typeface="Times New Roman" pitchFamily="18" charset="0"/>
                <a:cs typeface="Times New Roman" pitchFamily="18" charset="0"/>
              </a:rPr>
              <a:t>If the person ignores the process RTO will gives the warning message to the particular person. </a:t>
            </a:r>
          </a:p>
          <a:p>
            <a:pPr marL="0" indent="0" algn="just">
              <a:lnSpc>
                <a:spcPct val="170000"/>
              </a:lnSpc>
              <a:buFont typeface="Wingdings" pitchFamily="2" charset="2"/>
              <a:buChar char="Ø"/>
            </a:pPr>
            <a:r>
              <a:rPr lang="en-US" sz="1800" dirty="0" smtClean="0">
                <a:latin typeface="Times New Roman" pitchFamily="18" charset="0"/>
                <a:cs typeface="Times New Roman" pitchFamily="18" charset="0"/>
              </a:rPr>
              <a:t>Ari pollution control in public place this method using water   </a:t>
            </a:r>
          </a:p>
          <a:p>
            <a:pPr marL="0" indent="0" algn="just">
              <a:lnSpc>
                <a:spcPct val="170000"/>
              </a:lnSpc>
              <a:buNone/>
            </a:pPr>
            <a:endParaRPr lang="en-US" sz="1800" dirty="0">
              <a:latin typeface="Times New Roman" pitchFamily="18" charset="0"/>
              <a:cs typeface="Times New Roman" pitchFamily="18" charset="0"/>
            </a:endParaRPr>
          </a:p>
          <a:p>
            <a:pPr marL="0" indent="0" algn="just">
              <a:lnSpc>
                <a:spcPct val="170000"/>
              </a:lnSpc>
            </a:pPr>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xmlns="" val="1782551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533400"/>
            <a:ext cx="9144000" cy="5621988"/>
          </a:xfrm>
        </p:spPr>
        <p:txBody>
          <a:bodyPr>
            <a:norm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Again he doesn’t take care means, they will deactivate you vehicle ECU wirelessly.</a:t>
            </a:r>
          </a:p>
          <a:p>
            <a:pPr algn="just">
              <a:lnSpc>
                <a:spcPct val="150000"/>
              </a:lnSpc>
              <a:buFont typeface="Wingdings" pitchFamily="2" charset="2"/>
              <a:buChar char="Ø"/>
            </a:pPr>
            <a:r>
              <a:rPr lang="en-US" sz="1800" dirty="0" smtClean="0">
                <a:latin typeface="Times New Roman" pitchFamily="18" charset="0"/>
                <a:cs typeface="Times New Roman" pitchFamily="18" charset="0"/>
              </a:rPr>
              <a:t> Once they locked ECU unit we can’t run our vehicles whatever situation may appear, if we did any malfunction means our system will helps the RTO to find out the vehicle. </a:t>
            </a:r>
          </a:p>
          <a:p>
            <a:pPr algn="just">
              <a:lnSpc>
                <a:spcPct val="150000"/>
              </a:lnSpc>
              <a:buFont typeface="Wingdings" pitchFamily="2" charset="2"/>
              <a:buChar char="Ø"/>
            </a:pPr>
            <a:r>
              <a:rPr lang="en-US" sz="1800" dirty="0" smtClean="0">
                <a:latin typeface="Times New Roman" pitchFamily="18" charset="0"/>
                <a:cs typeface="Times New Roman" pitchFamily="18" charset="0"/>
              </a:rPr>
              <a:t>After correcting the pollution level we need to get the certificate from RTO. </a:t>
            </a:r>
          </a:p>
          <a:p>
            <a:pPr algn="just">
              <a:lnSpc>
                <a:spcPct val="150000"/>
              </a:lnSpc>
              <a:buFont typeface="Wingdings" pitchFamily="2" charset="2"/>
              <a:buChar char="Ø"/>
            </a:pPr>
            <a:r>
              <a:rPr lang="en-US" sz="1800" dirty="0" smtClean="0">
                <a:latin typeface="Times New Roman" pitchFamily="18" charset="0"/>
                <a:cs typeface="Times New Roman" pitchFamily="18" charset="0"/>
              </a:rPr>
              <a:t>Then only they will unlock your vehicles without their permission we can’t access our vehicles.</a:t>
            </a:r>
          </a:p>
          <a:p>
            <a:pPr algn="just">
              <a:lnSpc>
                <a:spcPct val="150000"/>
              </a:lnSpc>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xmlns="" val="36717397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Difference  </a:t>
            </a:r>
            <a:endParaRPr lang="en-US" dirty="0">
              <a:latin typeface="Times New Roman" pitchFamily="18" charset="0"/>
              <a:cs typeface="Times New Roman" pitchFamily="18" charset="0"/>
            </a:endParaRPr>
          </a:p>
        </p:txBody>
      </p:sp>
      <p:sp>
        <p:nvSpPr>
          <p:cNvPr id="3" name="Text Placeholder 2"/>
          <p:cNvSpPr>
            <a:spLocks noGrp="1"/>
          </p:cNvSpPr>
          <p:nvPr>
            <p:ph type="body" idx="1"/>
          </p:nvPr>
        </p:nvSpPr>
        <p:spPr/>
        <p:txBody>
          <a:bodyPr/>
          <a:lstStyle/>
          <a:p>
            <a:r>
              <a:rPr lang="en-US" dirty="0" err="1" smtClean="0">
                <a:latin typeface="Times New Roman" pitchFamily="18" charset="0"/>
                <a:cs typeface="Times New Roman" pitchFamily="18" charset="0"/>
              </a:rPr>
              <a:t>Exisiting</a:t>
            </a: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dirty="0" smtClean="0"/>
          </a:p>
          <a:p>
            <a:r>
              <a:rPr lang="en-US" dirty="0" smtClean="0">
                <a:latin typeface="Times New Roman" pitchFamily="18" charset="0"/>
                <a:cs typeface="Times New Roman" pitchFamily="18" charset="0"/>
              </a:rPr>
              <a:t>Using GSM </a:t>
            </a:r>
          </a:p>
          <a:p>
            <a:r>
              <a:rPr lang="en-US" dirty="0" smtClean="0">
                <a:latin typeface="Times New Roman" pitchFamily="18" charset="0"/>
                <a:cs typeface="Times New Roman" pitchFamily="18" charset="0"/>
              </a:rPr>
              <a:t>Monitoring  only</a:t>
            </a:r>
          </a:p>
          <a:p>
            <a:r>
              <a:rPr lang="en-US" dirty="0" smtClean="0">
                <a:latin typeface="Times New Roman" pitchFamily="18" charset="0"/>
                <a:cs typeface="Times New Roman" pitchFamily="18" charset="0"/>
              </a:rPr>
              <a:t>Co2 only sensing </a:t>
            </a:r>
          </a:p>
          <a:p>
            <a:endParaRPr lang="en-US" dirty="0">
              <a:latin typeface="Times New Roman" pitchFamily="18" charset="0"/>
              <a:cs typeface="Times New Roman" pitchFamily="18" charset="0"/>
            </a:endParaRPr>
          </a:p>
        </p:txBody>
      </p:sp>
      <p:sp>
        <p:nvSpPr>
          <p:cNvPr id="5" name="Text Placeholder 4"/>
          <p:cNvSpPr>
            <a:spLocks noGrp="1"/>
          </p:cNvSpPr>
          <p:nvPr>
            <p:ph type="body" sz="quarter" idx="3"/>
          </p:nvPr>
        </p:nvSpPr>
        <p:spPr>
          <a:xfrm>
            <a:off x="4645025" y="1447800"/>
            <a:ext cx="4041775" cy="639762"/>
          </a:xfrm>
        </p:spPr>
        <p:txBody>
          <a:bodyPr/>
          <a:lstStyle/>
          <a:p>
            <a:r>
              <a:rPr lang="en-US" dirty="0" smtClean="0">
                <a:latin typeface="Times New Roman" pitchFamily="18" charset="0"/>
                <a:cs typeface="Times New Roman" pitchFamily="18" charset="0"/>
              </a:rPr>
              <a:t>Proposed </a:t>
            </a:r>
            <a:endParaRPr lang="en-US" dirty="0">
              <a:latin typeface="Times New Roman" pitchFamily="18" charset="0"/>
              <a:cs typeface="Times New Roman" pitchFamily="18" charset="0"/>
            </a:endParaRPr>
          </a:p>
        </p:txBody>
      </p:sp>
      <p:sp>
        <p:nvSpPr>
          <p:cNvPr id="6" name="Content Placeholder 5"/>
          <p:cNvSpPr>
            <a:spLocks noGrp="1"/>
          </p:cNvSpPr>
          <p:nvPr>
            <p:ph sz="quarter" idx="4"/>
          </p:nvPr>
        </p:nvSpPr>
        <p:spPr/>
        <p:txBody>
          <a:bodyPr/>
          <a:lstStyle/>
          <a:p>
            <a:endParaRPr lang="en-US" dirty="0" smtClean="0"/>
          </a:p>
          <a:p>
            <a:r>
              <a:rPr lang="en-US" dirty="0" smtClean="0">
                <a:latin typeface="Times New Roman" pitchFamily="18" charset="0"/>
                <a:cs typeface="Times New Roman" pitchFamily="18" charset="0"/>
              </a:rPr>
              <a:t>Using  IOT</a:t>
            </a:r>
          </a:p>
          <a:p>
            <a:r>
              <a:rPr lang="en-US" dirty="0" smtClean="0">
                <a:latin typeface="Times New Roman" pitchFamily="18" charset="0"/>
                <a:cs typeface="Times New Roman" pitchFamily="18" charset="0"/>
              </a:rPr>
              <a:t>Monitoring &amp; controlling  </a:t>
            </a:r>
          </a:p>
          <a:p>
            <a:r>
              <a:rPr lang="en-US" dirty="0" smtClean="0">
                <a:latin typeface="Times New Roman" pitchFamily="18" charset="0"/>
                <a:cs typeface="Times New Roman" pitchFamily="18" charset="0"/>
              </a:rPr>
              <a:t>Air purifier &amp; limiting</a:t>
            </a:r>
          </a:p>
          <a:p>
            <a:r>
              <a:rPr lang="en-US" dirty="0" smtClean="0">
                <a:latin typeface="Times New Roman" pitchFamily="18" charset="0"/>
                <a:cs typeface="Times New Roman" pitchFamily="18" charset="0"/>
              </a:rPr>
              <a:t>Co2, o2, etc… sensing </a:t>
            </a:r>
          </a:p>
          <a:p>
            <a:r>
              <a:rPr lang="en-US" dirty="0" smtClean="0">
                <a:latin typeface="Times New Roman" pitchFamily="18" charset="0"/>
                <a:cs typeface="Times New Roman" pitchFamily="18" charset="0"/>
              </a:rPr>
              <a:t>Water  pumping  method using  </a:t>
            </a:r>
          </a:p>
          <a:p>
            <a:r>
              <a:rPr lang="en-US" dirty="0" smtClean="0">
                <a:latin typeface="Times New Roman" pitchFamily="18" charset="0"/>
                <a:cs typeface="Times New Roman" pitchFamily="18" charset="0"/>
              </a:rPr>
              <a:t>Weather mentoring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COMPOUND </a:t>
            </a:r>
            <a:endParaRPr lang="en-US" b="1" dirty="0">
              <a:latin typeface="Times New Roman" pitchFamily="18" charset="0"/>
              <a:cs typeface="Times New Roman" pitchFamily="18" charset="0"/>
            </a:endParaRPr>
          </a:p>
        </p:txBody>
      </p:sp>
      <p:sp>
        <p:nvSpPr>
          <p:cNvPr id="3" name="TextBox 2"/>
          <p:cNvSpPr txBox="1"/>
          <p:nvPr/>
        </p:nvSpPr>
        <p:spPr>
          <a:xfrm>
            <a:off x="381000" y="1219200"/>
            <a:ext cx="2859393" cy="5770811"/>
          </a:xfrm>
          <a:prstGeom prst="rect">
            <a:avLst/>
          </a:prstGeom>
          <a:noFill/>
        </p:spPr>
        <p:txBody>
          <a:bodyPr wrap="square" rtlCol="0">
            <a:spAutoFit/>
          </a:bodyPr>
          <a:lstStyle/>
          <a:p>
            <a:pPr>
              <a:lnSpc>
                <a:spcPct val="150000"/>
              </a:lnSpc>
              <a:buFont typeface="Wingdings" pitchFamily="2" charset="2"/>
              <a:buChar char="Ø"/>
            </a:pPr>
            <a:r>
              <a:rPr lang="en-US" dirty="0" err="1" smtClean="0">
                <a:latin typeface="Times New Roman" pitchFamily="18" charset="0"/>
                <a:cs typeface="Times New Roman" pitchFamily="18" charset="0"/>
              </a:rPr>
              <a:t>Atmag</a:t>
            </a:r>
            <a:r>
              <a:rPr lang="en-US" dirty="0" smtClean="0">
                <a:latin typeface="Times New Roman" pitchFamily="18" charset="0"/>
                <a:cs typeface="Times New Roman" pitchFamily="18" charset="0"/>
              </a:rPr>
              <a:t> 328p-pu</a:t>
            </a:r>
          </a:p>
          <a:p>
            <a:pPr>
              <a:lnSpc>
                <a:spcPct val="150000"/>
              </a:lnSpc>
              <a:buFont typeface="Wingdings" pitchFamily="2" charset="2"/>
              <a:buChar char="Ø"/>
            </a:pPr>
            <a:r>
              <a:rPr lang="en-US" dirty="0" err="1" smtClean="0">
                <a:latin typeface="Times New Roman" pitchFamily="18" charset="0"/>
                <a:cs typeface="Times New Roman" pitchFamily="18" charset="0"/>
              </a:rPr>
              <a:t>Lcd</a:t>
            </a:r>
            <a:endParaRPr lang="en-US" dirty="0" smtClean="0">
              <a:latin typeface="Times New Roman" pitchFamily="18" charset="0"/>
              <a:cs typeface="Times New Roman" pitchFamily="18" charset="0"/>
            </a:endParaRPr>
          </a:p>
          <a:p>
            <a:pPr>
              <a:lnSpc>
                <a:spcPct val="150000"/>
              </a:lnSpc>
              <a:buFont typeface="Wingdings" pitchFamily="2" charset="2"/>
              <a:buChar char="Ø"/>
            </a:pPr>
            <a:r>
              <a:rPr lang="en-US" dirty="0" smtClean="0">
                <a:latin typeface="Times New Roman" pitchFamily="18" charset="0"/>
                <a:cs typeface="Times New Roman" pitchFamily="18" charset="0"/>
              </a:rPr>
              <a:t>Esp8266</a:t>
            </a:r>
          </a:p>
          <a:p>
            <a:pPr>
              <a:lnSpc>
                <a:spcPct val="150000"/>
              </a:lnSpc>
              <a:buFont typeface="Wingdings" pitchFamily="2" charset="2"/>
              <a:buChar char="Ø"/>
            </a:pPr>
            <a:r>
              <a:rPr lang="en-US" dirty="0" err="1" smtClean="0">
                <a:latin typeface="Times New Roman" pitchFamily="18" charset="0"/>
                <a:cs typeface="Times New Roman" pitchFamily="18" charset="0"/>
              </a:rPr>
              <a:t>Gsm</a:t>
            </a:r>
            <a:endParaRPr lang="en-US" dirty="0" smtClean="0">
              <a:latin typeface="Times New Roman" pitchFamily="18" charset="0"/>
              <a:cs typeface="Times New Roman" pitchFamily="18" charset="0"/>
            </a:endParaRPr>
          </a:p>
          <a:p>
            <a:pPr>
              <a:lnSpc>
                <a:spcPct val="150000"/>
              </a:lnSpc>
              <a:buFont typeface="Wingdings" pitchFamily="2" charset="2"/>
              <a:buChar char="Ø"/>
            </a:pPr>
            <a:r>
              <a:rPr lang="en-US" dirty="0" smtClean="0">
                <a:latin typeface="Times New Roman" pitchFamily="18" charset="0"/>
                <a:cs typeface="Times New Roman" pitchFamily="18" charset="0"/>
              </a:rPr>
              <a:t>Gas sensor</a:t>
            </a:r>
          </a:p>
          <a:p>
            <a:pPr>
              <a:lnSpc>
                <a:spcPct val="150000"/>
              </a:lnSpc>
              <a:buFont typeface="Wingdings" pitchFamily="2" charset="2"/>
              <a:buChar char="Ø"/>
            </a:pPr>
            <a:r>
              <a:rPr lang="en-US" dirty="0" smtClean="0">
                <a:latin typeface="Times New Roman" pitchFamily="18" charset="0"/>
                <a:cs typeface="Times New Roman" pitchFamily="18" charset="0"/>
              </a:rPr>
              <a:t>Lm35</a:t>
            </a:r>
          </a:p>
          <a:p>
            <a:pPr>
              <a:lnSpc>
                <a:spcPct val="150000"/>
              </a:lnSpc>
              <a:buFont typeface="Wingdings" pitchFamily="2" charset="2"/>
              <a:buChar char="Ø"/>
            </a:pPr>
            <a:r>
              <a:rPr lang="en-US" dirty="0" smtClean="0">
                <a:latin typeface="Times New Roman" pitchFamily="18" charset="0"/>
                <a:cs typeface="Times New Roman" pitchFamily="18" charset="0"/>
              </a:rPr>
              <a:t>Relay</a:t>
            </a:r>
          </a:p>
          <a:p>
            <a:pPr>
              <a:lnSpc>
                <a:spcPct val="150000"/>
              </a:lnSpc>
              <a:buFont typeface="Wingdings" pitchFamily="2" charset="2"/>
              <a:buChar char="Ø"/>
            </a:pPr>
            <a:r>
              <a:rPr lang="en-US" dirty="0" smtClean="0">
                <a:latin typeface="Times New Roman" pitchFamily="18" charset="0"/>
                <a:cs typeface="Times New Roman" pitchFamily="18" charset="0"/>
              </a:rPr>
              <a:t>Fan</a:t>
            </a:r>
          </a:p>
          <a:p>
            <a:pPr>
              <a:lnSpc>
                <a:spcPct val="150000"/>
              </a:lnSpc>
              <a:buFont typeface="Wingdings" pitchFamily="2" charset="2"/>
              <a:buChar char="Ø"/>
            </a:pPr>
            <a:r>
              <a:rPr lang="en-US" dirty="0" smtClean="0">
                <a:latin typeface="Times New Roman" pitchFamily="18" charset="0"/>
                <a:cs typeface="Times New Roman" pitchFamily="18" charset="0"/>
              </a:rPr>
              <a:t>7805</a:t>
            </a:r>
          </a:p>
          <a:p>
            <a:pPr>
              <a:lnSpc>
                <a:spcPct val="150000"/>
              </a:lnSpc>
              <a:buFont typeface="Wingdings" pitchFamily="2" charset="2"/>
              <a:buChar char="Ø"/>
            </a:pPr>
            <a:r>
              <a:rPr lang="en-US" dirty="0" smtClean="0">
                <a:latin typeface="Times New Roman" pitchFamily="18" charset="0"/>
                <a:cs typeface="Times New Roman" pitchFamily="18" charset="0"/>
              </a:rPr>
              <a:t>Diode</a:t>
            </a:r>
          </a:p>
          <a:p>
            <a:pPr>
              <a:lnSpc>
                <a:spcPct val="150000"/>
              </a:lnSpc>
              <a:buFont typeface="Wingdings" pitchFamily="2" charset="2"/>
              <a:buChar char="Ø"/>
            </a:pPr>
            <a:r>
              <a:rPr lang="en-US" dirty="0" smtClean="0">
                <a:latin typeface="Times New Roman" pitchFamily="18" charset="0"/>
                <a:cs typeface="Times New Roman" pitchFamily="18" charset="0"/>
              </a:rPr>
              <a:t>Dc motor </a:t>
            </a:r>
          </a:p>
          <a:p>
            <a:pPr>
              <a:buFont typeface="Wingdings" pitchFamily="2" charset="2"/>
              <a:buChar char="Ø"/>
            </a:pPr>
            <a:endParaRPr lang="en-US" dirty="0" smtClean="0"/>
          </a:p>
          <a:p>
            <a:pPr>
              <a:buFont typeface="Wingdings" pitchFamily="2" charset="2"/>
              <a:buChar char="Ø"/>
            </a:pPr>
            <a:endParaRPr lang="en-US" dirty="0" smtClean="0"/>
          </a:p>
          <a:p>
            <a:endParaRPr lang="en-US" dirty="0" smtClean="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295400"/>
            <a:ext cx="8915400" cy="1704569"/>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The </a:t>
            </a:r>
            <a:r>
              <a:rPr lang="en-US" dirty="0" err="1" smtClean="0">
                <a:latin typeface="Times New Roman" pitchFamily="18" charset="0"/>
                <a:cs typeface="Times New Roman" pitchFamily="18" charset="0"/>
              </a:rPr>
              <a:t>Arduino</a:t>
            </a:r>
            <a:r>
              <a:rPr lang="en-US" dirty="0" smtClean="0">
                <a:latin typeface="Times New Roman" pitchFamily="18" charset="0"/>
                <a:cs typeface="Times New Roman" pitchFamily="18" charset="0"/>
              </a:rPr>
              <a:t> board is connected to a computer via USB, where it connects with the </a:t>
            </a:r>
            <a:r>
              <a:rPr lang="en-US" dirty="0" err="1" smtClean="0">
                <a:latin typeface="Times New Roman" pitchFamily="18" charset="0"/>
                <a:cs typeface="Times New Roman" pitchFamily="18" charset="0"/>
              </a:rPr>
              <a:t>Arduino</a:t>
            </a:r>
            <a:r>
              <a:rPr lang="en-US" dirty="0" smtClean="0">
                <a:latin typeface="Times New Roman" pitchFamily="18" charset="0"/>
                <a:cs typeface="Times New Roman" pitchFamily="18" charset="0"/>
              </a:rPr>
              <a:t> development environment (IDE). The user writes the </a:t>
            </a:r>
            <a:r>
              <a:rPr lang="en-US" dirty="0" err="1" smtClean="0">
                <a:latin typeface="Times New Roman" pitchFamily="18" charset="0"/>
                <a:cs typeface="Times New Roman" pitchFamily="18" charset="0"/>
              </a:rPr>
              <a:t>Arduino</a:t>
            </a:r>
            <a:r>
              <a:rPr lang="en-US" dirty="0" smtClean="0">
                <a:latin typeface="Times New Roman" pitchFamily="18" charset="0"/>
                <a:cs typeface="Times New Roman" pitchFamily="18" charset="0"/>
              </a:rPr>
              <a:t> code in the IDE, then uploads it to the microcontroller which executes the code, interacting with inputs and outputs such as sensors, motors, and lights.</a:t>
            </a:r>
            <a:endParaRPr lang="en-US" dirty="0">
              <a:latin typeface="Times New Roman" pitchFamily="18" charset="0"/>
              <a:cs typeface="Times New Roman" pitchFamily="18" charset="0"/>
            </a:endParaRPr>
          </a:p>
        </p:txBody>
      </p:sp>
      <p:sp>
        <p:nvSpPr>
          <p:cNvPr id="3" name="Rectangle 2"/>
          <p:cNvSpPr/>
          <p:nvPr/>
        </p:nvSpPr>
        <p:spPr>
          <a:xfrm>
            <a:off x="3429000" y="381000"/>
            <a:ext cx="2635658" cy="707886"/>
          </a:xfrm>
          <a:prstGeom prst="rect">
            <a:avLst/>
          </a:prstGeom>
        </p:spPr>
        <p:txBody>
          <a:bodyPr wrap="none">
            <a:spAutoFit/>
          </a:bodyPr>
          <a:lstStyle/>
          <a:p>
            <a:r>
              <a:rPr lang="en-US" sz="4000" b="1" dirty="0" smtClean="0">
                <a:latin typeface="Times New Roman" pitchFamily="18" charset="0"/>
                <a:cs typeface="Times New Roman" pitchFamily="18" charset="0"/>
              </a:rPr>
              <a:t>ARDUINO</a:t>
            </a:r>
            <a:endParaRPr lang="en-US" sz="4000" b="1" dirty="0">
              <a:latin typeface="Times New Roman" pitchFamily="18" charset="0"/>
              <a:cs typeface="Times New Roman" pitchFamily="18" charset="0"/>
            </a:endParaRPr>
          </a:p>
        </p:txBody>
      </p:sp>
      <p:pic>
        <p:nvPicPr>
          <p:cNvPr id="2050" name="Picture 2" descr="C:\Users\Elcot\Desktop\download.jpg"/>
          <p:cNvPicPr>
            <a:picLocks noChangeAspect="1" noChangeArrowheads="1"/>
          </p:cNvPicPr>
          <p:nvPr/>
        </p:nvPicPr>
        <p:blipFill>
          <a:blip r:embed="rId2"/>
          <a:srcRect/>
          <a:stretch>
            <a:fillRect/>
          </a:stretch>
        </p:blipFill>
        <p:spPr bwMode="auto">
          <a:xfrm>
            <a:off x="3048000" y="3124200"/>
            <a:ext cx="3962400" cy="312420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67000" y="304800"/>
            <a:ext cx="3676006" cy="707886"/>
          </a:xfrm>
          <a:prstGeom prst="rect">
            <a:avLst/>
          </a:prstGeom>
        </p:spPr>
        <p:txBody>
          <a:bodyPr wrap="none">
            <a:spAutoFit/>
          </a:bodyPr>
          <a:lstStyle/>
          <a:p>
            <a:r>
              <a:rPr lang="en-US" sz="4000" b="1" dirty="0" smtClean="0">
                <a:latin typeface="Times New Roman" pitchFamily="18" charset="0"/>
                <a:cs typeface="Times New Roman" pitchFamily="18" charset="0"/>
              </a:rPr>
              <a:t>ARDUINO IDE</a:t>
            </a:r>
            <a:endParaRPr lang="en-US" sz="4000" b="1" dirty="0">
              <a:latin typeface="Times New Roman" pitchFamily="18" charset="0"/>
              <a:cs typeface="Times New Roman" pitchFamily="18" charset="0"/>
            </a:endParaRPr>
          </a:p>
        </p:txBody>
      </p:sp>
      <p:sp>
        <p:nvSpPr>
          <p:cNvPr id="3" name="Rectangle 2"/>
          <p:cNvSpPr/>
          <p:nvPr/>
        </p:nvSpPr>
        <p:spPr>
          <a:xfrm>
            <a:off x="381000" y="1295400"/>
            <a:ext cx="8305800" cy="1704569"/>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The </a:t>
            </a:r>
            <a:r>
              <a:rPr lang="en-US" dirty="0" err="1" smtClean="0">
                <a:latin typeface="Times New Roman" pitchFamily="18" charset="0"/>
                <a:cs typeface="Times New Roman" pitchFamily="18" charset="0"/>
              </a:rPr>
              <a:t>Arduino</a:t>
            </a:r>
            <a:r>
              <a:rPr lang="en-US" dirty="0" smtClean="0">
                <a:latin typeface="Times New Roman" pitchFamily="18" charset="0"/>
                <a:cs typeface="Times New Roman" pitchFamily="18" charset="0"/>
              </a:rPr>
              <a:t> integrated development environment (IDE) is a cross-platform application (for Windows, </a:t>
            </a:r>
            <a:r>
              <a:rPr lang="en-US" dirty="0" err="1" smtClean="0">
                <a:latin typeface="Times New Roman" pitchFamily="18" charset="0"/>
                <a:cs typeface="Times New Roman" pitchFamily="18" charset="0"/>
              </a:rPr>
              <a:t>macOS</a:t>
            </a:r>
            <a:r>
              <a:rPr lang="en-US" dirty="0" smtClean="0">
                <a:latin typeface="Times New Roman" pitchFamily="18" charset="0"/>
                <a:cs typeface="Times New Roman" pitchFamily="18" charset="0"/>
              </a:rPr>
              <a:t>, Linux) that is written in the programming language Java. It is used to write and upload programs to </a:t>
            </a:r>
            <a:r>
              <a:rPr lang="en-US" dirty="0" err="1" smtClean="0">
                <a:latin typeface="Times New Roman" pitchFamily="18" charset="0"/>
                <a:cs typeface="Times New Roman" pitchFamily="18" charset="0"/>
              </a:rPr>
              <a:t>Arduino</a:t>
            </a:r>
            <a:r>
              <a:rPr lang="en-US" dirty="0" smtClean="0">
                <a:latin typeface="Times New Roman" pitchFamily="18" charset="0"/>
                <a:cs typeface="Times New Roman" pitchFamily="18" charset="0"/>
              </a:rPr>
              <a:t> compatible boards, but also, with the help of 3rd party cores, other vendor development boards.</a:t>
            </a:r>
            <a:endParaRPr lang="en-US" dirty="0">
              <a:latin typeface="Times New Roman" pitchFamily="18" charset="0"/>
              <a:cs typeface="Times New Roman" pitchFamily="18" charset="0"/>
            </a:endParaRPr>
          </a:p>
        </p:txBody>
      </p:sp>
      <p:pic>
        <p:nvPicPr>
          <p:cNvPr id="7170" name="Picture 2" descr="C:\Users\Elcot\Desktop\0J5280.1200.png"/>
          <p:cNvPicPr>
            <a:picLocks noChangeAspect="1" noChangeArrowheads="1"/>
          </p:cNvPicPr>
          <p:nvPr/>
        </p:nvPicPr>
        <p:blipFill>
          <a:blip r:embed="rId2"/>
          <a:srcRect/>
          <a:stretch>
            <a:fillRect/>
          </a:stretch>
        </p:blipFill>
        <p:spPr bwMode="auto">
          <a:xfrm>
            <a:off x="2362200" y="3048000"/>
            <a:ext cx="4419600" cy="3582987"/>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295400"/>
            <a:ext cx="8229600" cy="1704569"/>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The purpose of a voltage regulator is to keep the voltage in a circuit relatively close to a desired value. Voltage regulators are one of the most common electronic components, since a power supply frequently produces raw current that would otherwise damage one of the components in the circuit.</a:t>
            </a:r>
            <a:endParaRPr lang="en-US" dirty="0">
              <a:latin typeface="Times New Roman" pitchFamily="18" charset="0"/>
              <a:cs typeface="Times New Roman" pitchFamily="18" charset="0"/>
            </a:endParaRPr>
          </a:p>
        </p:txBody>
      </p:sp>
      <p:sp>
        <p:nvSpPr>
          <p:cNvPr id="3" name="Rectangle 2"/>
          <p:cNvSpPr/>
          <p:nvPr/>
        </p:nvSpPr>
        <p:spPr>
          <a:xfrm>
            <a:off x="1676400" y="152400"/>
            <a:ext cx="6322436" cy="707886"/>
          </a:xfrm>
          <a:prstGeom prst="rect">
            <a:avLst/>
          </a:prstGeom>
        </p:spPr>
        <p:txBody>
          <a:bodyPr wrap="none">
            <a:spAutoFit/>
          </a:bodyPr>
          <a:lstStyle/>
          <a:p>
            <a:r>
              <a:rPr lang="en-US" sz="4000" b="1" dirty="0" smtClean="0">
                <a:latin typeface="Times New Roman" pitchFamily="18" charset="0"/>
                <a:cs typeface="Times New Roman" pitchFamily="18" charset="0"/>
              </a:rPr>
              <a:t>VOLTAGE REGULATORS</a:t>
            </a:r>
            <a:endParaRPr lang="en-US" sz="4000" b="1" dirty="0"/>
          </a:p>
        </p:txBody>
      </p:sp>
      <p:pic>
        <p:nvPicPr>
          <p:cNvPr id="4098" name="Picture 2" descr="C:\Users\Elcot\Desktop\1489671183.png"/>
          <p:cNvPicPr>
            <a:picLocks noChangeAspect="1" noChangeArrowheads="1"/>
          </p:cNvPicPr>
          <p:nvPr/>
        </p:nvPicPr>
        <p:blipFill>
          <a:blip r:embed="rId2"/>
          <a:srcRect/>
          <a:stretch>
            <a:fillRect/>
          </a:stretch>
        </p:blipFill>
        <p:spPr bwMode="auto">
          <a:xfrm>
            <a:off x="2057400" y="3276600"/>
            <a:ext cx="4953000" cy="28956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81400" y="381000"/>
            <a:ext cx="1576072" cy="707886"/>
          </a:xfrm>
          <a:prstGeom prst="rect">
            <a:avLst/>
          </a:prstGeom>
          <a:noFill/>
        </p:spPr>
        <p:txBody>
          <a:bodyPr wrap="none" rtlCol="0">
            <a:spAutoFit/>
          </a:bodyPr>
          <a:lstStyle/>
          <a:p>
            <a:r>
              <a:rPr lang="en-US" sz="4000" b="1" dirty="0" smtClean="0">
                <a:latin typeface="Times New Roman" pitchFamily="18" charset="0"/>
                <a:cs typeface="Times New Roman" pitchFamily="18" charset="0"/>
              </a:rPr>
              <a:t>LM35</a:t>
            </a:r>
            <a:r>
              <a:rPr lang="en-US" dirty="0" smtClean="0"/>
              <a:t> </a:t>
            </a:r>
            <a:endParaRPr lang="en-US" dirty="0"/>
          </a:p>
        </p:txBody>
      </p:sp>
      <p:sp>
        <p:nvSpPr>
          <p:cNvPr id="3" name="Rectangle 2"/>
          <p:cNvSpPr/>
          <p:nvPr/>
        </p:nvSpPr>
        <p:spPr>
          <a:xfrm>
            <a:off x="152400" y="1219200"/>
            <a:ext cx="8458200" cy="1704569"/>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It can measure temperature more correctly compare with a </a:t>
            </a:r>
            <a:r>
              <a:rPr lang="en-US" dirty="0" err="1" smtClean="0">
                <a:latin typeface="Times New Roman" pitchFamily="18" charset="0"/>
                <a:cs typeface="Times New Roman" pitchFamily="18" charset="0"/>
              </a:rPr>
              <a:t>thermistor</a:t>
            </a:r>
            <a:r>
              <a:rPr lang="en-US" dirty="0" smtClean="0">
                <a:latin typeface="Times New Roman" pitchFamily="18" charset="0"/>
                <a:cs typeface="Times New Roman" pitchFamily="18" charset="0"/>
              </a:rPr>
              <a:t>. This sensor generates a high output voltage than thermocouples and may not need that the output voltage is amplified. The </a:t>
            </a:r>
            <a:r>
              <a:rPr lang="en-US" b="1" dirty="0" smtClean="0">
                <a:latin typeface="Times New Roman" pitchFamily="18" charset="0"/>
                <a:cs typeface="Times New Roman" pitchFamily="18" charset="0"/>
              </a:rPr>
              <a:t>LM35</a:t>
            </a:r>
            <a:r>
              <a:rPr lang="en-US" dirty="0" smtClean="0">
                <a:latin typeface="Times New Roman" pitchFamily="18" charset="0"/>
                <a:cs typeface="Times New Roman" pitchFamily="18" charset="0"/>
              </a:rPr>
              <a:t> has an output voltage that is proportional to the Celsius temperature. The scale factor is .01V/°C.</a:t>
            </a:r>
            <a:endParaRPr lang="en-US" dirty="0">
              <a:latin typeface="Times New Roman" pitchFamily="18" charset="0"/>
              <a:cs typeface="Times New Roman" pitchFamily="18" charset="0"/>
            </a:endParaRPr>
          </a:p>
        </p:txBody>
      </p:sp>
      <p:pic>
        <p:nvPicPr>
          <p:cNvPr id="1026" name="Picture 2" descr="C:\Users\Elcot\Desktop\download.jpg"/>
          <p:cNvPicPr>
            <a:picLocks noChangeAspect="1" noChangeArrowheads="1"/>
          </p:cNvPicPr>
          <p:nvPr/>
        </p:nvPicPr>
        <p:blipFill>
          <a:blip r:embed="rId2"/>
          <a:srcRect/>
          <a:stretch>
            <a:fillRect/>
          </a:stretch>
        </p:blipFill>
        <p:spPr bwMode="auto">
          <a:xfrm>
            <a:off x="2362200" y="3581400"/>
            <a:ext cx="4724400" cy="2752725"/>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149329"/>
            <a:ext cx="8610600" cy="1289071"/>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The carbon dioxide gas sensor measures gaseous carbon dioxide levels by detecting the quantity of IR radiation absorbed by carbon dioxide molecules. The sensor employs a hot metal filament that acts as an IR source to generate IR radiation</a:t>
            </a:r>
            <a:endParaRPr lang="en-US" dirty="0">
              <a:latin typeface="Times New Roman" pitchFamily="18" charset="0"/>
              <a:cs typeface="Times New Roman" pitchFamily="18" charset="0"/>
            </a:endParaRPr>
          </a:p>
        </p:txBody>
      </p:sp>
      <p:sp>
        <p:nvSpPr>
          <p:cNvPr id="3" name="TextBox 2"/>
          <p:cNvSpPr txBox="1"/>
          <p:nvPr/>
        </p:nvSpPr>
        <p:spPr>
          <a:xfrm>
            <a:off x="3810000" y="381000"/>
            <a:ext cx="1210588" cy="707886"/>
          </a:xfrm>
          <a:prstGeom prst="rect">
            <a:avLst/>
          </a:prstGeom>
          <a:noFill/>
        </p:spPr>
        <p:txBody>
          <a:bodyPr wrap="none" rtlCol="0">
            <a:spAutoFit/>
          </a:bodyPr>
          <a:lstStyle/>
          <a:p>
            <a:r>
              <a:rPr lang="en-US" sz="4000" b="1" dirty="0" smtClean="0">
                <a:latin typeface="Times New Roman" pitchFamily="18" charset="0"/>
                <a:cs typeface="Times New Roman" pitchFamily="18" charset="0"/>
              </a:rPr>
              <a:t>CO2</a:t>
            </a:r>
            <a:endParaRPr lang="en-US" sz="4000" b="1" dirty="0">
              <a:latin typeface="Times New Roman" pitchFamily="18" charset="0"/>
              <a:cs typeface="Times New Roman" pitchFamily="18" charset="0"/>
            </a:endParaRPr>
          </a:p>
        </p:txBody>
      </p:sp>
      <p:pic>
        <p:nvPicPr>
          <p:cNvPr id="1026" name="Picture 2" descr="C:\Users\Elcot\Desktop\download (1).jpg"/>
          <p:cNvPicPr>
            <a:picLocks noChangeAspect="1" noChangeArrowheads="1"/>
          </p:cNvPicPr>
          <p:nvPr/>
        </p:nvPicPr>
        <p:blipFill>
          <a:blip r:embed="rId2"/>
          <a:srcRect/>
          <a:stretch>
            <a:fillRect/>
          </a:stretch>
        </p:blipFill>
        <p:spPr bwMode="auto">
          <a:xfrm>
            <a:off x="2743200" y="2667000"/>
            <a:ext cx="3962400" cy="3362325"/>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114800" y="152400"/>
            <a:ext cx="840295" cy="707886"/>
          </a:xfrm>
          <a:prstGeom prst="rect">
            <a:avLst/>
          </a:prstGeom>
          <a:noFill/>
        </p:spPr>
        <p:txBody>
          <a:bodyPr wrap="none" rtlCol="0">
            <a:spAutoFit/>
          </a:bodyPr>
          <a:lstStyle/>
          <a:p>
            <a:r>
              <a:rPr lang="en-US" sz="4000" b="1" dirty="0" smtClean="0">
                <a:latin typeface="Times New Roman" pitchFamily="18" charset="0"/>
                <a:cs typeface="Times New Roman" pitchFamily="18" charset="0"/>
              </a:rPr>
              <a:t>O2</a:t>
            </a:r>
            <a:endParaRPr lang="en-US" sz="4000" b="1" dirty="0">
              <a:latin typeface="Times New Roman" pitchFamily="18" charset="0"/>
              <a:cs typeface="Times New Roman" pitchFamily="18" charset="0"/>
            </a:endParaRPr>
          </a:p>
        </p:txBody>
      </p:sp>
      <p:sp>
        <p:nvSpPr>
          <p:cNvPr id="3" name="Rectangle 2"/>
          <p:cNvSpPr/>
          <p:nvPr/>
        </p:nvSpPr>
        <p:spPr>
          <a:xfrm>
            <a:off x="0" y="1219200"/>
            <a:ext cx="9144000" cy="1295868"/>
          </a:xfrm>
          <a:prstGeom prst="rect">
            <a:avLst/>
          </a:prstGeom>
        </p:spPr>
        <p:txBody>
          <a:bodyPr wrap="square">
            <a:spAutoFit/>
          </a:bodyPr>
          <a:lstStyle/>
          <a:p>
            <a:pPr algn="just">
              <a:lnSpc>
                <a:spcPct val="150000"/>
              </a:lnSpc>
            </a:pPr>
            <a:r>
              <a:rPr lang="en-US" b="1" dirty="0" smtClean="0">
                <a:latin typeface="Times New Roman" pitchFamily="18" charset="0"/>
                <a:cs typeface="Times New Roman" pitchFamily="18" charset="0"/>
              </a:rPr>
              <a:t>Working</a:t>
            </a:r>
            <a:r>
              <a:rPr lang="en-US" dirty="0" smtClean="0">
                <a:latin typeface="Times New Roman" pitchFamily="18" charset="0"/>
                <a:cs typeface="Times New Roman" pitchFamily="18" charset="0"/>
              </a:rPr>
              <a:t> principle: </a:t>
            </a:r>
            <a:r>
              <a:rPr lang="en-US" b="1" dirty="0" smtClean="0">
                <a:latin typeface="Times New Roman" pitchFamily="18" charset="0"/>
                <a:cs typeface="Times New Roman" pitchFamily="18" charset="0"/>
              </a:rPr>
              <a:t>Gas analyzers</a:t>
            </a:r>
            <a:r>
              <a:rPr lang="en-US" dirty="0" smtClean="0">
                <a:latin typeface="Times New Roman" pitchFamily="18" charset="0"/>
                <a:cs typeface="Times New Roman" pitchFamily="18" charset="0"/>
              </a:rPr>
              <a:t> work on the principle of absorption of light by the </a:t>
            </a:r>
            <a:r>
              <a:rPr lang="en-US" b="1" dirty="0" smtClean="0">
                <a:latin typeface="Times New Roman" pitchFamily="18" charset="0"/>
                <a:cs typeface="Times New Roman" pitchFamily="18" charset="0"/>
              </a:rPr>
              <a:t>gas</a:t>
            </a:r>
            <a:r>
              <a:rPr lang="en-US" dirty="0" smtClean="0">
                <a:latin typeface="Times New Roman" pitchFamily="18" charset="0"/>
                <a:cs typeface="Times New Roman" pitchFamily="18" charset="0"/>
              </a:rPr>
              <a:t> under test. Absorption </a:t>
            </a:r>
            <a:r>
              <a:rPr lang="en-US" b="1" dirty="0" smtClean="0">
                <a:latin typeface="Times New Roman" pitchFamily="18" charset="0"/>
                <a:cs typeface="Times New Roman" pitchFamily="18" charset="0"/>
              </a:rPr>
              <a:t>analyzers</a:t>
            </a:r>
            <a:r>
              <a:rPr lang="en-US" dirty="0" smtClean="0">
                <a:latin typeface="Times New Roman" pitchFamily="18" charset="0"/>
                <a:cs typeface="Times New Roman" pitchFamily="18" charset="0"/>
              </a:rPr>
              <a:t> need only shine a beam of light through an unheated sample chamber, then measure how much of specific wavelengths were absorbed by the sample.</a:t>
            </a:r>
            <a:endParaRPr lang="en-US" dirty="0">
              <a:latin typeface="Times New Roman" pitchFamily="18" charset="0"/>
              <a:cs typeface="Times New Roman" pitchFamily="18" charset="0"/>
            </a:endParaRPr>
          </a:p>
        </p:txBody>
      </p:sp>
      <p:pic>
        <p:nvPicPr>
          <p:cNvPr id="2050" name="Picture 2" descr="C:\Users\Elcot\Desktop\download.jpg"/>
          <p:cNvPicPr>
            <a:picLocks noChangeAspect="1" noChangeArrowheads="1"/>
          </p:cNvPicPr>
          <p:nvPr/>
        </p:nvPicPr>
        <p:blipFill>
          <a:blip r:embed="rId2"/>
          <a:srcRect/>
          <a:stretch>
            <a:fillRect/>
          </a:stretch>
        </p:blipFill>
        <p:spPr bwMode="auto">
          <a:xfrm>
            <a:off x="2743200" y="2895600"/>
            <a:ext cx="3962400" cy="3200400"/>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Elcot\Desktop\download (2).jpg"/>
          <p:cNvPicPr>
            <a:picLocks noChangeAspect="1" noChangeArrowheads="1"/>
          </p:cNvPicPr>
          <p:nvPr/>
        </p:nvPicPr>
        <p:blipFill>
          <a:blip r:embed="rId2"/>
          <a:srcRect/>
          <a:stretch>
            <a:fillRect/>
          </a:stretch>
        </p:blipFill>
        <p:spPr bwMode="auto">
          <a:xfrm>
            <a:off x="2819400" y="3276600"/>
            <a:ext cx="3886200" cy="2676525"/>
          </a:xfrm>
          <a:prstGeom prst="rect">
            <a:avLst/>
          </a:prstGeom>
          <a:noFill/>
        </p:spPr>
      </p:pic>
      <p:sp>
        <p:nvSpPr>
          <p:cNvPr id="3" name="Rectangle 2"/>
          <p:cNvSpPr/>
          <p:nvPr/>
        </p:nvSpPr>
        <p:spPr>
          <a:xfrm>
            <a:off x="0" y="1114831"/>
            <a:ext cx="8991600" cy="1704569"/>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Relays are switches that open and close circuits electromechanically or electronically. Relays control one electrical circuit by opening and closing contacts in another circuit. As relay diagrams show, when a relay contact is normally open (NO), there is an open contact when the relay is not energized</a:t>
            </a:r>
            <a:endParaRPr lang="en-US" dirty="0">
              <a:latin typeface="Times New Roman" pitchFamily="18" charset="0"/>
              <a:cs typeface="Times New Roman" pitchFamily="18" charset="0"/>
            </a:endParaRPr>
          </a:p>
        </p:txBody>
      </p:sp>
      <p:sp>
        <p:nvSpPr>
          <p:cNvPr id="4" name="Rectangle 3"/>
          <p:cNvSpPr/>
          <p:nvPr/>
        </p:nvSpPr>
        <p:spPr>
          <a:xfrm>
            <a:off x="3498303" y="152400"/>
            <a:ext cx="2216697" cy="707886"/>
          </a:xfrm>
          <a:prstGeom prst="rect">
            <a:avLst/>
          </a:prstGeom>
        </p:spPr>
        <p:txBody>
          <a:bodyPr wrap="none">
            <a:spAutoFit/>
          </a:bodyPr>
          <a:lstStyle/>
          <a:p>
            <a:r>
              <a:rPr lang="en-US" sz="4000" b="1" dirty="0" smtClean="0">
                <a:latin typeface="Times New Roman" pitchFamily="18" charset="0"/>
                <a:cs typeface="Times New Roman" pitchFamily="18" charset="0"/>
              </a:rPr>
              <a:t>RELAYS</a:t>
            </a:r>
            <a:endParaRPr lang="en-US" sz="4000"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733831"/>
            <a:ext cx="8534400" cy="1704569"/>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The ESP8266 can be controlled from your local Wi-Fi network or from the internet (after port forwarding). The ESP-01 module has GPIO pins that can be programmed to turn an LED or a relay ON/OFF through the internet. The module can be programmed using an </a:t>
            </a:r>
            <a:r>
              <a:rPr lang="en-US" dirty="0" err="1" smtClean="0">
                <a:latin typeface="Times New Roman" pitchFamily="18" charset="0"/>
                <a:cs typeface="Times New Roman" pitchFamily="18" charset="0"/>
              </a:rPr>
              <a:t>Arduino</a:t>
            </a:r>
            <a:r>
              <a:rPr lang="en-US" dirty="0" smtClean="0">
                <a:latin typeface="Times New Roman" pitchFamily="18" charset="0"/>
                <a:cs typeface="Times New Roman" pitchFamily="18" charset="0"/>
              </a:rPr>
              <a:t>/USB-to-TTL converter through the serial pins (RX,TX)</a:t>
            </a:r>
            <a:endParaRPr lang="en-US" dirty="0">
              <a:latin typeface="Times New Roman" pitchFamily="18" charset="0"/>
              <a:cs typeface="Times New Roman" pitchFamily="18" charset="0"/>
            </a:endParaRPr>
          </a:p>
        </p:txBody>
      </p:sp>
      <p:sp>
        <p:nvSpPr>
          <p:cNvPr id="3" name="Rectangle 2"/>
          <p:cNvSpPr/>
          <p:nvPr/>
        </p:nvSpPr>
        <p:spPr>
          <a:xfrm>
            <a:off x="3505200" y="-22086"/>
            <a:ext cx="2149948" cy="707886"/>
          </a:xfrm>
          <a:prstGeom prst="rect">
            <a:avLst/>
          </a:prstGeom>
        </p:spPr>
        <p:txBody>
          <a:bodyPr wrap="none">
            <a:spAutoFit/>
          </a:bodyPr>
          <a:lstStyle/>
          <a:p>
            <a:r>
              <a:rPr lang="en-US" sz="4000" b="1" dirty="0" smtClean="0">
                <a:latin typeface="Times New Roman" pitchFamily="18" charset="0"/>
                <a:cs typeface="Times New Roman" pitchFamily="18" charset="0"/>
              </a:rPr>
              <a:t>ESP8266</a:t>
            </a:r>
            <a:endParaRPr lang="en-US" sz="4000" b="1" dirty="0"/>
          </a:p>
        </p:txBody>
      </p:sp>
      <p:pic>
        <p:nvPicPr>
          <p:cNvPr id="4098" name="Picture 2" descr="C:\Users\Elcot\Desktop\ESP-01.jpg"/>
          <p:cNvPicPr>
            <a:picLocks noChangeAspect="1" noChangeArrowheads="1"/>
          </p:cNvPicPr>
          <p:nvPr/>
        </p:nvPicPr>
        <p:blipFill>
          <a:blip r:embed="rId2"/>
          <a:srcRect/>
          <a:stretch>
            <a:fillRect/>
          </a:stretch>
        </p:blipFill>
        <p:spPr bwMode="auto">
          <a:xfrm>
            <a:off x="2895600" y="2895600"/>
            <a:ext cx="3733800" cy="35052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Elcot\Desktop\SIM800A-Quad-Band-GSMGPRS-Module-with-RS232-Interface-2.jpg"/>
          <p:cNvPicPr>
            <a:picLocks noChangeAspect="1" noChangeArrowheads="1"/>
          </p:cNvPicPr>
          <p:nvPr/>
        </p:nvPicPr>
        <p:blipFill>
          <a:blip r:embed="rId2" cstate="print"/>
          <a:srcRect/>
          <a:stretch>
            <a:fillRect/>
          </a:stretch>
        </p:blipFill>
        <p:spPr bwMode="auto">
          <a:xfrm>
            <a:off x="2667000" y="3505200"/>
            <a:ext cx="4114800" cy="3352800"/>
          </a:xfrm>
          <a:prstGeom prst="rect">
            <a:avLst/>
          </a:prstGeom>
          <a:noFill/>
        </p:spPr>
      </p:pic>
      <p:sp>
        <p:nvSpPr>
          <p:cNvPr id="3" name="Rectangle 2"/>
          <p:cNvSpPr/>
          <p:nvPr/>
        </p:nvSpPr>
        <p:spPr>
          <a:xfrm>
            <a:off x="76200" y="1219200"/>
            <a:ext cx="8991600" cy="1289071"/>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GSM is a mobile communication modem; it is stands for global system for mobile communication (GSM). ... A GSM digitizes and reduces the data, then sends it down through a channel with two different streams of client data, each in its own particular time slot</a:t>
            </a:r>
            <a:endParaRPr lang="en-US" dirty="0">
              <a:latin typeface="Times New Roman" pitchFamily="18" charset="0"/>
              <a:cs typeface="Times New Roman" pitchFamily="18" charset="0"/>
            </a:endParaRPr>
          </a:p>
        </p:txBody>
      </p:sp>
      <p:sp>
        <p:nvSpPr>
          <p:cNvPr id="4" name="Rectangle 3"/>
          <p:cNvSpPr/>
          <p:nvPr/>
        </p:nvSpPr>
        <p:spPr>
          <a:xfrm>
            <a:off x="3752144" y="282714"/>
            <a:ext cx="1353256" cy="707886"/>
          </a:xfrm>
          <a:prstGeom prst="rect">
            <a:avLst/>
          </a:prstGeom>
        </p:spPr>
        <p:txBody>
          <a:bodyPr wrap="none">
            <a:spAutoFit/>
          </a:bodyPr>
          <a:lstStyle/>
          <a:p>
            <a:r>
              <a:rPr lang="en-US" sz="4000" b="1" dirty="0" smtClean="0">
                <a:latin typeface="Times New Roman" pitchFamily="18" charset="0"/>
                <a:cs typeface="Times New Roman" pitchFamily="18" charset="0"/>
              </a:rPr>
              <a:t>GSM</a:t>
            </a:r>
            <a:endParaRPr lang="en-US" sz="4000" b="1"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149329"/>
            <a:ext cx="9067800" cy="1338828"/>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Working Principle of DC Motor. A DC motor is an electrical machine that converts electrical energy into mechanical energy. The working of DC motor is based on the principle that when a current carrying conductor is placed in a magnetic field, it experiences a mechanical force</a:t>
            </a:r>
            <a:endParaRPr lang="en-US" dirty="0">
              <a:latin typeface="Times New Roman" pitchFamily="18" charset="0"/>
              <a:cs typeface="Times New Roman" pitchFamily="18" charset="0"/>
            </a:endParaRPr>
          </a:p>
        </p:txBody>
      </p:sp>
      <p:sp>
        <p:nvSpPr>
          <p:cNvPr id="3" name="Rectangle 2"/>
          <p:cNvSpPr/>
          <p:nvPr/>
        </p:nvSpPr>
        <p:spPr>
          <a:xfrm>
            <a:off x="3133868" y="282714"/>
            <a:ext cx="3038332" cy="707886"/>
          </a:xfrm>
          <a:prstGeom prst="rect">
            <a:avLst/>
          </a:prstGeom>
        </p:spPr>
        <p:txBody>
          <a:bodyPr wrap="none">
            <a:spAutoFit/>
          </a:bodyPr>
          <a:lstStyle/>
          <a:p>
            <a:r>
              <a:rPr lang="en-US" sz="4000" b="1" dirty="0" smtClean="0">
                <a:latin typeface="Times New Roman" pitchFamily="18" charset="0"/>
                <a:cs typeface="Times New Roman" pitchFamily="18" charset="0"/>
              </a:rPr>
              <a:t>DC MOTOR</a:t>
            </a:r>
            <a:endParaRPr lang="en-US" sz="4000" b="1" dirty="0"/>
          </a:p>
        </p:txBody>
      </p:sp>
      <p:pic>
        <p:nvPicPr>
          <p:cNvPr id="1026" name="Picture 2" descr="C:\Users\Elcot\Desktop\DSC01587.jpg"/>
          <p:cNvPicPr>
            <a:picLocks noChangeAspect="1" noChangeArrowheads="1"/>
          </p:cNvPicPr>
          <p:nvPr/>
        </p:nvPicPr>
        <p:blipFill>
          <a:blip r:embed="rId2" cstate="print"/>
          <a:srcRect/>
          <a:stretch>
            <a:fillRect/>
          </a:stretch>
        </p:blipFill>
        <p:spPr bwMode="auto">
          <a:xfrm>
            <a:off x="1752600" y="2590800"/>
            <a:ext cx="5486400" cy="388620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smtClean="0">
                <a:latin typeface="Times New Roman" pitchFamily="18" charset="0"/>
                <a:cs typeface="Times New Roman" pitchFamily="18" charset="0"/>
              </a:rPr>
              <a:t>ADVANTAGES</a:t>
            </a:r>
            <a:endParaRPr lang="en-IN" b="1" dirty="0">
              <a:latin typeface="Times New Roman" pitchFamily="18" charset="0"/>
              <a:cs typeface="Times New Roman" pitchFamily="18" charset="0"/>
            </a:endParaRPr>
          </a:p>
        </p:txBody>
      </p:sp>
      <p:sp>
        <p:nvSpPr>
          <p:cNvPr id="3" name="Content Placeholder 2"/>
          <p:cNvSpPr>
            <a:spLocks noGrp="1"/>
          </p:cNvSpPr>
          <p:nvPr>
            <p:ph idx="1"/>
          </p:nvPr>
        </p:nvSpPr>
        <p:spPr>
          <a:xfrm>
            <a:off x="0" y="1600200"/>
            <a:ext cx="9144000" cy="4525963"/>
          </a:xfrm>
        </p:spPr>
        <p:txBody>
          <a:bodyPr>
            <a:normAutofit/>
          </a:bodyPr>
          <a:lstStyle/>
          <a:p>
            <a:pPr marL="285750" indent="-285750" algn="just">
              <a:lnSpc>
                <a:spcPct val="150000"/>
              </a:lnSpc>
              <a:buFont typeface="Wingdings" pitchFamily="2" charset="2"/>
              <a:buChar char="Ø"/>
            </a:pPr>
            <a:r>
              <a:rPr lang="en-US" sz="1800" dirty="0" smtClean="0">
                <a:latin typeface="Times New Roman" pitchFamily="18" charset="0"/>
                <a:cs typeface="Times New Roman" pitchFamily="18" charset="0"/>
              </a:rPr>
              <a:t>Artificial automation based on scheduling.</a:t>
            </a:r>
          </a:p>
          <a:p>
            <a:pPr marL="285750" indent="-285750" algn="just">
              <a:lnSpc>
                <a:spcPct val="150000"/>
              </a:lnSpc>
              <a:buFont typeface="Wingdings" pitchFamily="2" charset="2"/>
              <a:buChar char="Ø"/>
            </a:pPr>
            <a:r>
              <a:rPr lang="en-US" sz="1800" dirty="0" smtClean="0">
                <a:latin typeface="Times New Roman" pitchFamily="18" charset="0"/>
                <a:cs typeface="Times New Roman" pitchFamily="18" charset="0"/>
              </a:rPr>
              <a:t>Easily monitoring  and reporting air pollution and drunk and drive.</a:t>
            </a:r>
          </a:p>
          <a:p>
            <a:pPr marL="285750" indent="-285750" algn="just">
              <a:lnSpc>
                <a:spcPct val="150000"/>
              </a:lnSpc>
              <a:buFont typeface="Wingdings" pitchFamily="2" charset="2"/>
              <a:buChar char="Ø"/>
            </a:pPr>
            <a:r>
              <a:rPr lang="en-US" sz="1800" dirty="0" smtClean="0">
                <a:latin typeface="Times New Roman" pitchFamily="18" charset="0"/>
                <a:cs typeface="Times New Roman" pitchFamily="18" charset="0"/>
              </a:rPr>
              <a:t>Avoid the crime activities for license check up.</a:t>
            </a:r>
          </a:p>
          <a:p>
            <a:pPr marL="285750" indent="-285750" algn="just">
              <a:lnSpc>
                <a:spcPct val="150000"/>
              </a:lnSpc>
              <a:buFont typeface="Wingdings" pitchFamily="2" charset="2"/>
              <a:buChar char="Ø"/>
            </a:pPr>
            <a:r>
              <a:rPr lang="en-US" sz="1800" dirty="0" smtClean="0">
                <a:latin typeface="Times New Roman" pitchFamily="18" charset="0"/>
                <a:cs typeface="Times New Roman" pitchFamily="18" charset="0"/>
              </a:rPr>
              <a:t>Check the weather condition.</a:t>
            </a:r>
          </a:p>
          <a:p>
            <a:pPr marL="285750" indent="-285750" algn="just">
              <a:lnSpc>
                <a:spcPct val="150000"/>
              </a:lnSpc>
              <a:buFont typeface="Wingdings" pitchFamily="2" charset="2"/>
              <a:buChar char="Ø"/>
            </a:pPr>
            <a:r>
              <a:rPr lang="en-US" sz="1800" dirty="0" smtClean="0">
                <a:latin typeface="Times New Roman" pitchFamily="18" charset="0"/>
                <a:cs typeface="Times New Roman" pitchFamily="18" charset="0"/>
              </a:rPr>
              <a:t>Speed control for vehicles in traffic places such as schools, hospitals and industries.</a:t>
            </a:r>
          </a:p>
          <a:p>
            <a:pPr marL="285750" indent="-285750" algn="just">
              <a:lnSpc>
                <a:spcPct val="150000"/>
              </a:lnSpc>
              <a:buFont typeface="Wingdings" pitchFamily="2" charset="2"/>
              <a:buChar char="Ø"/>
            </a:pPr>
            <a:r>
              <a:rPr lang="en-US" sz="1800" dirty="0" smtClean="0">
                <a:latin typeface="Times New Roman" pitchFamily="18" charset="0"/>
                <a:cs typeface="Times New Roman" pitchFamily="18" charset="0"/>
              </a:rPr>
              <a:t>Highly secure and safe.</a:t>
            </a: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95600" y="152400"/>
            <a:ext cx="3863943" cy="707886"/>
          </a:xfrm>
          <a:prstGeom prst="rect">
            <a:avLst/>
          </a:prstGeom>
          <a:noFill/>
        </p:spPr>
        <p:txBody>
          <a:bodyPr wrap="none" rtlCol="0">
            <a:spAutoFit/>
          </a:bodyPr>
          <a:lstStyle/>
          <a:p>
            <a:r>
              <a:rPr lang="en-US" sz="4000" b="1" dirty="0" smtClean="0">
                <a:latin typeface="Times New Roman" pitchFamily="18" charset="0"/>
                <a:cs typeface="Times New Roman" pitchFamily="18" charset="0"/>
              </a:rPr>
              <a:t>APPLICATION </a:t>
            </a:r>
            <a:endParaRPr lang="en-US" sz="4000" b="1" dirty="0">
              <a:latin typeface="Times New Roman" pitchFamily="18" charset="0"/>
              <a:cs typeface="Times New Roman" pitchFamily="18" charset="0"/>
            </a:endParaRPr>
          </a:p>
        </p:txBody>
      </p:sp>
      <p:sp>
        <p:nvSpPr>
          <p:cNvPr id="3" name="Rectangle 2"/>
          <p:cNvSpPr/>
          <p:nvPr/>
        </p:nvSpPr>
        <p:spPr>
          <a:xfrm>
            <a:off x="685800" y="1676400"/>
            <a:ext cx="7772400" cy="3000821"/>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Ceramic Tile Manufacturing.</a:t>
            </a:r>
          </a:p>
          <a:p>
            <a:pPr algn="just">
              <a:lnSpc>
                <a:spcPct val="150000"/>
              </a:lnSpc>
            </a:pPr>
            <a:r>
              <a:rPr lang="en-US" dirty="0" smtClean="0">
                <a:latin typeface="Times New Roman" pitchFamily="18" charset="0"/>
                <a:cs typeface="Times New Roman" pitchFamily="18" charset="0"/>
              </a:rPr>
              <a:t>Chemical, Mineral and Pharmaceutical Processing.</a:t>
            </a:r>
          </a:p>
          <a:p>
            <a:pPr algn="just">
              <a:lnSpc>
                <a:spcPct val="150000"/>
              </a:lnSpc>
            </a:pPr>
            <a:r>
              <a:rPr lang="en-US" dirty="0" smtClean="0">
                <a:latin typeface="Times New Roman" pitchFamily="18" charset="0"/>
                <a:cs typeface="Times New Roman" pitchFamily="18" charset="0"/>
              </a:rPr>
              <a:t>Ethanol Production.</a:t>
            </a:r>
          </a:p>
          <a:p>
            <a:pPr algn="just">
              <a:lnSpc>
                <a:spcPct val="150000"/>
              </a:lnSpc>
            </a:pPr>
            <a:r>
              <a:rPr lang="en-US" dirty="0" smtClean="0">
                <a:latin typeface="Times New Roman" pitchFamily="18" charset="0"/>
                <a:cs typeface="Times New Roman" pitchFamily="18" charset="0"/>
              </a:rPr>
              <a:t>Geothermal Power Generation.</a:t>
            </a:r>
          </a:p>
          <a:p>
            <a:pPr algn="just">
              <a:lnSpc>
                <a:spcPct val="150000"/>
              </a:lnSpc>
            </a:pPr>
            <a:r>
              <a:rPr lang="en-US" dirty="0" smtClean="0">
                <a:latin typeface="Times New Roman" pitchFamily="18" charset="0"/>
                <a:cs typeface="Times New Roman" pitchFamily="18" charset="0"/>
              </a:rPr>
              <a:t>Lab Scrubbers.</a:t>
            </a:r>
          </a:p>
          <a:p>
            <a:pPr algn="just">
              <a:lnSpc>
                <a:spcPct val="150000"/>
              </a:lnSpc>
            </a:pPr>
            <a:r>
              <a:rPr lang="en-US" dirty="0" smtClean="0">
                <a:latin typeface="Times New Roman" pitchFamily="18" charset="0"/>
                <a:cs typeface="Times New Roman" pitchFamily="18" charset="0"/>
              </a:rPr>
              <a:t>Medical Waste Incineration.</a:t>
            </a:r>
          </a:p>
          <a:p>
            <a:pPr algn="just">
              <a:lnSpc>
                <a:spcPct val="150000"/>
              </a:lnSpc>
            </a:pPr>
            <a:r>
              <a:rPr lang="en-US" dirty="0" smtClean="0">
                <a:latin typeface="Times New Roman" pitchFamily="18" charset="0"/>
                <a:cs typeface="Times New Roman" pitchFamily="18" charset="0"/>
              </a:rPr>
              <a:t>Mineral Wool Fiber and Glass Fiber Production.</a:t>
            </a:r>
            <a:endParaRPr lang="en-US" dirty="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3600" b="1" dirty="0" smtClean="0">
                <a:latin typeface="Times New Roman" pitchFamily="18" charset="0"/>
                <a:cs typeface="Times New Roman" pitchFamily="18" charset="0"/>
              </a:rPr>
              <a:t>FUTURE SCOPE</a:t>
            </a:r>
            <a:endParaRPr lang="en-IN" sz="3600" b="1" dirty="0">
              <a:latin typeface="Times New Roman" pitchFamily="18" charset="0"/>
              <a:cs typeface="Times New Roman" pitchFamily="18" charset="0"/>
            </a:endParaRPr>
          </a:p>
        </p:txBody>
      </p:sp>
      <p:sp>
        <p:nvSpPr>
          <p:cNvPr id="3" name="Content Placeholder 2"/>
          <p:cNvSpPr>
            <a:spLocks noGrp="1"/>
          </p:cNvSpPr>
          <p:nvPr>
            <p:ph idx="1"/>
          </p:nvPr>
        </p:nvSpPr>
        <p:spPr>
          <a:xfrm>
            <a:off x="0" y="1524000"/>
            <a:ext cx="9144000" cy="4525963"/>
          </a:xfrm>
        </p:spPr>
        <p:txBody>
          <a:bodyPr>
            <a:normAutofit/>
          </a:bodyPr>
          <a:lstStyle/>
          <a:p>
            <a:pPr algn="just">
              <a:lnSpc>
                <a:spcPct val="150000"/>
              </a:lnSpc>
              <a:buFont typeface="Wingdings" pitchFamily="2" charset="2"/>
              <a:buChar char="Ø"/>
            </a:pPr>
            <a:r>
              <a:rPr lang="en-IN" sz="1800" dirty="0" smtClean="0">
                <a:latin typeface="Times New Roman" pitchFamily="18" charset="0"/>
                <a:cs typeface="Times New Roman" pitchFamily="18" charset="0"/>
              </a:rPr>
              <a:t>This smart vehicle tracking and pollution control system consists of many advantages like tracking, pollution control, accident prevention.</a:t>
            </a:r>
          </a:p>
          <a:p>
            <a:pPr algn="just">
              <a:lnSpc>
                <a:spcPct val="150000"/>
              </a:lnSpc>
              <a:buFont typeface="Wingdings" pitchFamily="2" charset="2"/>
              <a:buChar char="Ø"/>
            </a:pPr>
            <a:r>
              <a:rPr lang="en-IN" sz="1800" dirty="0" smtClean="0">
                <a:latin typeface="Times New Roman" pitchFamily="18" charset="0"/>
                <a:cs typeface="Times New Roman" pitchFamily="18" charset="0"/>
              </a:rPr>
              <a:t>Future work includes a touch screen based smart license and antitheft system. It will make the system more smarter.</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447800"/>
            <a:ext cx="9144000" cy="2585323"/>
          </a:xfrm>
          <a:prstGeom prst="rect">
            <a:avLst/>
          </a:prstGeom>
        </p:spPr>
        <p:txBody>
          <a:bodyPr wrap="square">
            <a:spAutoFit/>
          </a:bodyPr>
          <a:lstStyle/>
          <a:p>
            <a:pPr algn="just">
              <a:lnSpc>
                <a:spcPct val="150000"/>
              </a:lnSpc>
              <a:buFont typeface="Wingdings" pitchFamily="2" charset="2"/>
              <a:buChar char="Ø"/>
            </a:pPr>
            <a:r>
              <a:rPr lang="en-US" dirty="0" smtClean="0">
                <a:latin typeface="Times New Roman" pitchFamily="18" charset="0"/>
                <a:cs typeface="Times New Roman" pitchFamily="18" charset="0"/>
              </a:rPr>
              <a:t>The project deals with designing a simple and low cost air pollution monitoring system using gas sensors, LCD ,CO2 ,GPS,IOT and Atmag328p-pu microcontroller unit to monitor the quality of air of the desired location and transmit it to a distant location wirelessly.</a:t>
            </a:r>
          </a:p>
          <a:p>
            <a:pPr algn="just">
              <a:lnSpc>
                <a:spcPct val="150000"/>
              </a:lnSpc>
              <a:buFont typeface="Wingdings" pitchFamily="2" charset="2"/>
              <a:buChar char="Ø"/>
            </a:pPr>
            <a:r>
              <a:rPr lang="en-US" dirty="0" smtClean="0">
                <a:latin typeface="Times New Roman" pitchFamily="18" charset="0"/>
                <a:cs typeface="Times New Roman" pitchFamily="18" charset="0"/>
              </a:rPr>
              <a:t> The designed product module is at prelim stage and designed only for air quality monitoring but can be enhanced for monitoring other different type of environmental and climatic behavior of a location, which also can be cost effective.</a:t>
            </a:r>
            <a:endParaRPr lang="en-US" dirty="0">
              <a:latin typeface="Times New Roman" pitchFamily="18" charset="0"/>
              <a:cs typeface="Times New Roman" pitchFamily="18" charset="0"/>
            </a:endParaRPr>
          </a:p>
        </p:txBody>
      </p:sp>
      <p:sp>
        <p:nvSpPr>
          <p:cNvPr id="5" name="Rectangle 4"/>
          <p:cNvSpPr/>
          <p:nvPr/>
        </p:nvSpPr>
        <p:spPr>
          <a:xfrm>
            <a:off x="2859446" y="304800"/>
            <a:ext cx="3541354" cy="707886"/>
          </a:xfrm>
          <a:prstGeom prst="rect">
            <a:avLst/>
          </a:prstGeom>
        </p:spPr>
        <p:txBody>
          <a:bodyPr wrap="none">
            <a:spAutoFit/>
          </a:bodyPr>
          <a:lstStyle/>
          <a:p>
            <a:r>
              <a:rPr lang="en-US" sz="4000" dirty="0" smtClean="0">
                <a:latin typeface="Times New Roman" pitchFamily="18" charset="0"/>
                <a:cs typeface="Times New Roman" pitchFamily="18" charset="0"/>
              </a:rPr>
              <a:t>CONCLUSION</a:t>
            </a:r>
            <a:r>
              <a:rPr lang="en-US" dirty="0" smtClean="0"/>
              <a:t> </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dirty="0" smtClean="0">
                <a:latin typeface="Times New Roman" pitchFamily="18" charset="0"/>
                <a:cs typeface="Times New Roman" pitchFamily="18" charset="0"/>
              </a:rPr>
              <a:t>REFERENCES</a:t>
            </a: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p:txBody>
          <a:bodyPr>
            <a:noAutofit/>
          </a:bodyPr>
          <a:lstStyle/>
          <a:p>
            <a:pPr algn="just">
              <a:lnSpc>
                <a:spcPct val="170000"/>
              </a:lnSpc>
            </a:pPr>
            <a:r>
              <a:rPr lang="en-US" sz="1600" dirty="0" smtClean="0">
                <a:latin typeface="Times New Roman" pitchFamily="18" charset="0"/>
                <a:cs typeface="Times New Roman" pitchFamily="18" charset="0"/>
              </a:rPr>
              <a:t>[1] Shital Y. Gaikwad and Maheshwari “V. C, Security System for Car using RFID, Thumb Impression, Steering wheel Lock Based on ARM 7” International Journal of Current Engineering and Technology Vol.4, No.3 (June 2014)</a:t>
            </a:r>
          </a:p>
          <a:p>
            <a:pPr algn="just">
              <a:lnSpc>
                <a:spcPct val="170000"/>
              </a:lnSpc>
            </a:pPr>
            <a:r>
              <a:rPr lang="en-US" sz="1600" dirty="0" smtClean="0">
                <a:latin typeface="Times New Roman" pitchFamily="18" charset="0"/>
                <a:cs typeface="Times New Roman" pitchFamily="18" charset="0"/>
              </a:rPr>
              <a:t>[2] PriyaDarshini and Prasannabalaje S.M , “Multilevel Security System for Automotives using RFID and Biometric Techniques in Lab view” International Journal of Advanced Research in Electrical, Electronics and Instrumentation Engineering Vol. 2, Issue 4, April 2013</a:t>
            </a:r>
          </a:p>
          <a:p>
            <a:pPr algn="just">
              <a:lnSpc>
                <a:spcPct val="170000"/>
              </a:lnSpc>
            </a:pPr>
            <a:r>
              <a:rPr lang="en-US" sz="1600" dirty="0" smtClean="0">
                <a:latin typeface="Times New Roman" pitchFamily="18" charset="0"/>
                <a:cs typeface="Times New Roman" pitchFamily="18" charset="0"/>
              </a:rPr>
              <a:t>[3]Amol S. Dhotre, Abhishek S. Chandurkar&amp; S. S. Jadhav, “Design of a GSM Cell – Phone based Vehicle Monitoring &amp; Theft Security System “International Journal of Electrical and Electronics Engineering (IJEEE) ISSN (PRINT): 2231 – 5284, Vol-1, Iss-3, 2012</a:t>
            </a:r>
            <a:endParaRPr lang="en-US" sz="16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TotalTime>
  <Words>1018</Words>
  <Application>Microsoft Office PowerPoint</Application>
  <PresentationFormat>On-screen Show (4:3)</PresentationFormat>
  <Paragraphs>209</Paragraphs>
  <Slides>28</Slides>
  <Notes>1</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   TOWARDS A SMART SUSTAINABLE CITY AIR POLLUTION DETECTION AND CONTROL USING INTERNET OF THINGS</vt:lpstr>
      <vt:lpstr>Slide 2</vt:lpstr>
      <vt:lpstr>ABSTRACT</vt:lpstr>
      <vt:lpstr>PROBLEM STATEMENT</vt:lpstr>
      <vt:lpstr>Slide 5</vt:lpstr>
      <vt:lpstr>Slide 6</vt:lpstr>
      <vt:lpstr>PROPOSED SYSTEMS  </vt:lpstr>
      <vt:lpstr>Slide 8</vt:lpstr>
      <vt:lpstr>Slide 9</vt:lpstr>
      <vt:lpstr>BLOCK DIAGRAM EXPLANATION</vt:lpstr>
      <vt:lpstr>Slide 11</vt:lpstr>
      <vt:lpstr>Difference  </vt:lpstr>
      <vt:lpstr>COMPOUND </vt:lpstr>
      <vt:lpstr>Slide 14</vt:lpstr>
      <vt:lpstr>Slide 15</vt:lpstr>
      <vt:lpstr>Slide 16</vt:lpstr>
      <vt:lpstr>Slide 17</vt:lpstr>
      <vt:lpstr>Slide 18</vt:lpstr>
      <vt:lpstr>Slide 19</vt:lpstr>
      <vt:lpstr>Slide 20</vt:lpstr>
      <vt:lpstr>Slide 21</vt:lpstr>
      <vt:lpstr>Slide 22</vt:lpstr>
      <vt:lpstr>Slide 23</vt:lpstr>
      <vt:lpstr>ADVANTAGES</vt:lpstr>
      <vt:lpstr>Slide 25</vt:lpstr>
      <vt:lpstr>FUTURE SCOPE</vt:lpstr>
      <vt:lpstr>Slide 27</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POLLUTION CONTROLLED ECU DEVICE FOR SMART VEHICLES USING CUTTING -EDGE DEVELOPMENT IN EMBEDDED AND IOT PLATFORM</dc:title>
  <dc:creator>SALEM</dc:creator>
  <cp:lastModifiedBy>Elcot</cp:lastModifiedBy>
  <cp:revision>41</cp:revision>
  <dcterms:created xsi:type="dcterms:W3CDTF">2018-02-16T06:56:54Z</dcterms:created>
  <dcterms:modified xsi:type="dcterms:W3CDTF">2019-10-30T09:15:41Z</dcterms:modified>
</cp:coreProperties>
</file>