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60" r:id="rId5"/>
    <p:sldId id="261" r:id="rId6"/>
    <p:sldId id="262" r:id="rId7"/>
    <p:sldId id="264"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1284" y="18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85BA494-2673-45B2-8966-175B36F41B04}" type="datetimeFigureOut">
              <a:rPr lang="en-US" smtClean="0"/>
              <a:t>8/17/2024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5BA494-2673-45B2-8966-175B36F41B04}" type="datetimeFigureOut">
              <a:rPr lang="en-US" smtClean="0"/>
              <a:t>8/17/2024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5BA494-2673-45B2-8966-175B36F41B04}" type="datetimeFigureOut">
              <a:rPr lang="en-US" smtClean="0"/>
              <a:t>8/17/2024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5BA494-2673-45B2-8966-175B36F41B04}" type="datetimeFigureOut">
              <a:rPr lang="en-US" smtClean="0"/>
              <a:t>8/17/2024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85BA494-2673-45B2-8966-175B36F41B04}" type="datetimeFigureOut">
              <a:rPr lang="en-US" smtClean="0"/>
              <a:t>8/17/2024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85BA494-2673-45B2-8966-175B36F41B04}" type="datetimeFigureOut">
              <a:rPr lang="en-US" smtClean="0"/>
              <a:t>8/17/2024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5BA494-2673-45B2-8966-175B36F41B04}" type="datetimeFigureOut">
              <a:rPr lang="en-US" smtClean="0"/>
              <a:t>8/17/2024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5BA494-2673-45B2-8966-175B36F41B04}" type="datetimeFigureOut">
              <a:rPr lang="en-US" smtClean="0"/>
              <a:t>8/17/2024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5BA494-2673-45B2-8966-175B36F41B04}" type="datetimeFigureOut">
              <a:rPr lang="en-US" smtClean="0"/>
              <a:t>8/17/2024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5BA494-2673-45B2-8966-175B36F41B04}" type="datetimeFigureOut">
              <a:rPr lang="en-US" smtClean="0"/>
              <a:t>8/17/2024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5BA494-2673-45B2-8966-175B36F41B04}" type="datetimeFigureOut">
              <a:rPr lang="en-US" smtClean="0"/>
              <a:t>8/17/2024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28F02D-7E45-4091-9551-B16AD5B4D3B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5BA494-2673-45B2-8966-175B36F41B04}" type="datetimeFigureOut">
              <a:rPr lang="en-US" smtClean="0"/>
              <a:t>8/17/2024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28F02D-7E45-4091-9551-B16AD5B4D3B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SMART HYBRID ELECTRIC VEHICLE</a:t>
            </a:r>
            <a:endParaRPr lang="en-US" dirty="0"/>
          </a:p>
        </p:txBody>
      </p:sp>
      <p:sp>
        <p:nvSpPr>
          <p:cNvPr id="3" name="Subtitle 2"/>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400" dirty="0">
                <a:latin typeface="Times New Roman" pitchFamily="18" charset="0"/>
                <a:cs typeface="Times New Roman" pitchFamily="18" charset="0"/>
              </a:rPr>
              <a:t>Smart Hybrid Electric </a:t>
            </a:r>
            <a:r>
              <a:rPr lang="en-US" sz="2400" dirty="0" smtClean="0">
                <a:latin typeface="Times New Roman" pitchFamily="18" charset="0"/>
                <a:cs typeface="Times New Roman" pitchFamily="18" charset="0"/>
              </a:rPr>
              <a:t>Vehicles (</a:t>
            </a:r>
            <a:r>
              <a:rPr lang="en-US" sz="2400" dirty="0">
                <a:latin typeface="Times New Roman" pitchFamily="18" charset="0"/>
                <a:cs typeface="Times New Roman" pitchFamily="18" charset="0"/>
              </a:rPr>
              <a:t>S-HEV) provide large potential to save </a:t>
            </a:r>
            <a:r>
              <a:rPr lang="en-US" sz="2400" dirty="0" smtClean="0">
                <a:latin typeface="Times New Roman" pitchFamily="18" charset="0"/>
                <a:cs typeface="Times New Roman" pitchFamily="18" charset="0"/>
              </a:rPr>
              <a:t>fuel consumption </a:t>
            </a:r>
            <a:r>
              <a:rPr lang="en-US" sz="2400" dirty="0">
                <a:latin typeface="Times New Roman" pitchFamily="18" charset="0"/>
                <a:cs typeface="Times New Roman" pitchFamily="18" charset="0"/>
              </a:rPr>
              <a:t>and reduce pollutant emission</a:t>
            </a:r>
            <a:r>
              <a:rPr lang="en-US" sz="2400" dirty="0" smtClean="0">
                <a:latin typeface="Times New Roman" pitchFamily="18" charset="0"/>
                <a:cs typeface="Times New Roman" pitchFamily="18" charset="0"/>
              </a:rPr>
              <a:t>. </a:t>
            </a:r>
          </a:p>
          <a:p>
            <a:pPr algn="just">
              <a:lnSpc>
                <a:spcPct val="150000"/>
              </a:lnSpc>
            </a:pPr>
            <a:r>
              <a:rPr lang="en-US" sz="2400" dirty="0" smtClean="0">
                <a:latin typeface="Times New Roman" pitchFamily="18" charset="0"/>
                <a:cs typeface="Times New Roman" pitchFamily="18" charset="0"/>
              </a:rPr>
              <a:t>An </a:t>
            </a:r>
            <a:r>
              <a:rPr lang="en-US" sz="2400" dirty="0">
                <a:latin typeface="Times New Roman" pitchFamily="18" charset="0"/>
                <a:cs typeface="Times New Roman" pitchFamily="18" charset="0"/>
              </a:rPr>
              <a:t>S-HEV is a vehicle driven by more </a:t>
            </a:r>
            <a:r>
              <a:rPr lang="en-US" sz="2400" dirty="0" smtClean="0">
                <a:latin typeface="Times New Roman" pitchFamily="18" charset="0"/>
                <a:cs typeface="Times New Roman" pitchFamily="18" charset="0"/>
              </a:rPr>
              <a:t>than one </a:t>
            </a:r>
            <a:r>
              <a:rPr lang="en-US" sz="2400" dirty="0">
                <a:latin typeface="Times New Roman" pitchFamily="18" charset="0"/>
                <a:cs typeface="Times New Roman" pitchFamily="18" charset="0"/>
              </a:rPr>
              <a:t>power source, and usually refers to </a:t>
            </a:r>
            <a:r>
              <a:rPr lang="en-US" sz="2400" dirty="0" smtClean="0">
                <a:latin typeface="Times New Roman" pitchFamily="18" charset="0"/>
                <a:cs typeface="Times New Roman" pitchFamily="18" charset="0"/>
              </a:rPr>
              <a:t>a combination </a:t>
            </a:r>
            <a:r>
              <a:rPr lang="en-US" sz="2400" dirty="0">
                <a:latin typeface="Times New Roman" pitchFamily="18" charset="0"/>
                <a:cs typeface="Times New Roman" pitchFamily="18" charset="0"/>
              </a:rPr>
              <a:t>of internal combustion </a:t>
            </a:r>
            <a:r>
              <a:rPr lang="en-US" sz="2400" dirty="0" smtClean="0">
                <a:latin typeface="Times New Roman" pitchFamily="18" charset="0"/>
                <a:cs typeface="Times New Roman" pitchFamily="18" charset="0"/>
              </a:rPr>
              <a:t>engine (</a:t>
            </a:r>
            <a:r>
              <a:rPr lang="en-US" sz="2400" dirty="0">
                <a:latin typeface="Times New Roman" pitchFamily="18" charset="0"/>
                <a:cs typeface="Times New Roman" pitchFamily="18" charset="0"/>
              </a:rPr>
              <a:t>ICE) and electric motor (EM</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p:txBody>
          <a:bodyPr>
            <a:noAutofit/>
          </a:bodyPr>
          <a:lstStyle/>
          <a:p>
            <a:pPr algn="just">
              <a:lnSpc>
                <a:spcPct val="170000"/>
              </a:lnSpc>
              <a:buNone/>
            </a:pPr>
            <a:r>
              <a:rPr lang="en-US" sz="1600" dirty="0" smtClean="0">
                <a:latin typeface="Times New Roman" pitchFamily="18" charset="0"/>
                <a:cs typeface="Times New Roman" pitchFamily="18" charset="0"/>
              </a:rPr>
              <a:t>ELECTRIC VEHICLES</a:t>
            </a:r>
          </a:p>
          <a:p>
            <a:pPr algn="just">
              <a:lnSpc>
                <a:spcPct val="170000"/>
              </a:lnSpc>
            </a:pPr>
            <a:r>
              <a:rPr lang="en-US" sz="1600" dirty="0" smtClean="0">
                <a:latin typeface="Times New Roman" pitchFamily="18" charset="0"/>
                <a:cs typeface="Times New Roman" pitchFamily="18" charset="0"/>
              </a:rPr>
              <a:t> An Electric vehicle is an automobile that is propelled by one or more electric motors, using electrical energy stored in energy storage device.</a:t>
            </a:r>
          </a:p>
          <a:p>
            <a:pPr algn="just">
              <a:lnSpc>
                <a:spcPct val="170000"/>
              </a:lnSpc>
            </a:pPr>
            <a:r>
              <a:rPr lang="en-US" sz="1600" dirty="0" smtClean="0">
                <a:latin typeface="Times New Roman" pitchFamily="18" charset="0"/>
                <a:cs typeface="Times New Roman" pitchFamily="18" charset="0"/>
              </a:rPr>
              <a:t> The primary components are motor, controller, power source, and transmission.</a:t>
            </a:r>
          </a:p>
          <a:p>
            <a:pPr algn="just">
              <a:lnSpc>
                <a:spcPct val="170000"/>
              </a:lnSpc>
              <a:buNone/>
            </a:pPr>
            <a:r>
              <a:rPr lang="en-US" sz="1600" dirty="0" smtClean="0">
                <a:latin typeface="Times New Roman" pitchFamily="18" charset="0"/>
                <a:cs typeface="Times New Roman" pitchFamily="18" charset="0"/>
              </a:rPr>
              <a:t>Disadvantages</a:t>
            </a:r>
          </a:p>
          <a:p>
            <a:pPr algn="just">
              <a:lnSpc>
                <a:spcPct val="170000"/>
              </a:lnSpc>
            </a:pPr>
            <a:r>
              <a:rPr lang="en-US" sz="1600" dirty="0" smtClean="0">
                <a:latin typeface="Times New Roman" pitchFamily="18" charset="0"/>
                <a:cs typeface="Times New Roman" pitchFamily="18" charset="0"/>
              </a:rPr>
              <a:t>High Initial Cost- Many times that of conventional vehicles.</a:t>
            </a:r>
          </a:p>
          <a:p>
            <a:pPr algn="just">
              <a:lnSpc>
                <a:spcPct val="170000"/>
              </a:lnSpc>
            </a:pPr>
            <a:r>
              <a:rPr lang="en-US" sz="1600" dirty="0" smtClean="0">
                <a:latin typeface="Times New Roman" pitchFamily="18" charset="0"/>
                <a:cs typeface="Times New Roman" pitchFamily="18" charset="0"/>
              </a:rPr>
              <a:t>Recharging takes much longer time than refueling gasoline- lack of charging infrastructure.</a:t>
            </a:r>
          </a:p>
          <a:p>
            <a:pPr algn="just">
              <a:lnSpc>
                <a:spcPct val="170000"/>
              </a:lnSpc>
            </a:pPr>
            <a:r>
              <a:rPr lang="en-US" sz="1600" dirty="0" smtClean="0">
                <a:latin typeface="Times New Roman" pitchFamily="18" charset="0"/>
                <a:cs typeface="Times New Roman" pitchFamily="18" charset="0"/>
              </a:rPr>
              <a:t>Battery pack takes space and weight of the vehicle which otherwise is available to the people</a:t>
            </a:r>
            <a:endParaRPr lang="en-US"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5" name="Content Placeholder 4"/>
          <p:cNvSpPr>
            <a:spLocks noGrp="1"/>
          </p:cNvSpPr>
          <p:nvPr>
            <p:ph idx="1"/>
          </p:nvPr>
        </p:nvSpPr>
        <p:spPr/>
        <p:txBody>
          <a:bodyPr>
            <a:normAutofit fontScale="62500" lnSpcReduction="20000"/>
          </a:bodyPr>
          <a:lstStyle/>
          <a:p>
            <a:pPr algn="just">
              <a:lnSpc>
                <a:spcPct val="170000"/>
              </a:lnSpc>
            </a:pPr>
            <a:r>
              <a:rPr lang="en-US" dirty="0">
                <a:latin typeface="Times New Roman" pitchFamily="18" charset="0"/>
                <a:cs typeface="Times New Roman" pitchFamily="18" charset="0"/>
              </a:rPr>
              <a:t>The Smart Hybrid Electric </a:t>
            </a:r>
            <a:r>
              <a:rPr lang="en-US" dirty="0" smtClean="0">
                <a:latin typeface="Times New Roman" pitchFamily="18" charset="0"/>
                <a:cs typeface="Times New Roman" pitchFamily="18" charset="0"/>
              </a:rPr>
              <a:t>Vehicle has </a:t>
            </a:r>
            <a:r>
              <a:rPr lang="en-US" dirty="0">
                <a:latin typeface="Times New Roman" pitchFamily="18" charset="0"/>
                <a:cs typeface="Times New Roman" pitchFamily="18" charset="0"/>
              </a:rPr>
              <a:t>two modes, Fuel mode i.e. </a:t>
            </a:r>
            <a:r>
              <a:rPr lang="en-US" dirty="0" smtClean="0">
                <a:latin typeface="Times New Roman" pitchFamily="18" charset="0"/>
                <a:cs typeface="Times New Roman" pitchFamily="18" charset="0"/>
              </a:rPr>
              <a:t>Internal Combustion </a:t>
            </a:r>
            <a:r>
              <a:rPr lang="en-US" dirty="0">
                <a:latin typeface="Times New Roman" pitchFamily="18" charset="0"/>
                <a:cs typeface="Times New Roman" pitchFamily="18" charset="0"/>
              </a:rPr>
              <a:t>engine mode and Electric mode</a:t>
            </a:r>
            <a:r>
              <a:rPr lang="en-US" dirty="0" smtClean="0">
                <a:latin typeface="Times New Roman" pitchFamily="18" charset="0"/>
                <a:cs typeface="Times New Roman" pitchFamily="18" charset="0"/>
              </a:rPr>
              <a:t>. The </a:t>
            </a:r>
            <a:r>
              <a:rPr lang="en-US" dirty="0">
                <a:latin typeface="Times New Roman" pitchFamily="18" charset="0"/>
                <a:cs typeface="Times New Roman" pitchFamily="18" charset="0"/>
              </a:rPr>
              <a:t>charging of battery is done in two ways</a:t>
            </a:r>
            <a:r>
              <a:rPr lang="en-US" dirty="0" smtClean="0">
                <a:latin typeface="Times New Roman" pitchFamily="18" charset="0"/>
                <a:cs typeface="Times New Roman" pitchFamily="18" charset="0"/>
              </a:rPr>
              <a:t>. </a:t>
            </a:r>
          </a:p>
          <a:p>
            <a:pPr algn="just">
              <a:lnSpc>
                <a:spcPct val="170000"/>
              </a:lnSpc>
            </a:pPr>
            <a:r>
              <a:rPr lang="en-US" dirty="0" smtClean="0">
                <a:latin typeface="Times New Roman" pitchFamily="18" charset="0"/>
                <a:cs typeface="Times New Roman" pitchFamily="18" charset="0"/>
              </a:rPr>
              <a:t>One </a:t>
            </a:r>
            <a:r>
              <a:rPr lang="en-US" dirty="0">
                <a:latin typeface="Times New Roman" pitchFamily="18" charset="0"/>
                <a:cs typeface="Times New Roman" pitchFamily="18" charset="0"/>
              </a:rPr>
              <a:t>is by solar panel and another is by </a:t>
            </a:r>
            <a:r>
              <a:rPr lang="en-US" dirty="0" smtClean="0">
                <a:latin typeface="Times New Roman" pitchFamily="18" charset="0"/>
                <a:cs typeface="Times New Roman" pitchFamily="18" charset="0"/>
              </a:rPr>
              <a:t>220V AC </a:t>
            </a:r>
            <a:r>
              <a:rPr lang="en-US" dirty="0">
                <a:latin typeface="Times New Roman" pitchFamily="18" charset="0"/>
                <a:cs typeface="Times New Roman" pitchFamily="18" charset="0"/>
              </a:rPr>
              <a:t>supply. During day time while running </a:t>
            </a:r>
            <a:r>
              <a:rPr lang="en-US" dirty="0" smtClean="0">
                <a:latin typeface="Times New Roman" pitchFamily="18" charset="0"/>
                <a:cs typeface="Times New Roman" pitchFamily="18" charset="0"/>
              </a:rPr>
              <a:t>or in </a:t>
            </a:r>
            <a:r>
              <a:rPr lang="en-US" dirty="0">
                <a:latin typeface="Times New Roman" pitchFamily="18" charset="0"/>
                <a:cs typeface="Times New Roman" pitchFamily="18" charset="0"/>
              </a:rPr>
              <a:t>rest position, the solar panel on the top </a:t>
            </a:r>
            <a:r>
              <a:rPr lang="en-US" dirty="0" smtClean="0">
                <a:latin typeface="Times New Roman" pitchFamily="18" charset="0"/>
                <a:cs typeface="Times New Roman" pitchFamily="18" charset="0"/>
              </a:rPr>
              <a:t>of the </a:t>
            </a:r>
            <a:r>
              <a:rPr lang="en-US" dirty="0">
                <a:latin typeface="Times New Roman" pitchFamily="18" charset="0"/>
                <a:cs typeface="Times New Roman" pitchFamily="18" charset="0"/>
              </a:rPr>
              <a:t>car charges the battery. </a:t>
            </a: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During </a:t>
            </a:r>
            <a:r>
              <a:rPr lang="en-US" dirty="0">
                <a:latin typeface="Times New Roman" pitchFamily="18" charset="0"/>
                <a:cs typeface="Times New Roman" pitchFamily="18" charset="0"/>
              </a:rPr>
              <a:t>night time</a:t>
            </a:r>
            <a:r>
              <a:rPr lang="en-US" dirty="0" smtClean="0">
                <a:latin typeface="Times New Roman" pitchFamily="18" charset="0"/>
                <a:cs typeface="Times New Roman" pitchFamily="18" charset="0"/>
              </a:rPr>
              <a:t>, 220V </a:t>
            </a:r>
            <a:r>
              <a:rPr lang="en-US" dirty="0">
                <a:latin typeface="Times New Roman" pitchFamily="18" charset="0"/>
                <a:cs typeface="Times New Roman" pitchFamily="18" charset="0"/>
              </a:rPr>
              <a:t>AC supply can be provided to </a:t>
            </a:r>
            <a:r>
              <a:rPr lang="en-US" dirty="0" smtClean="0">
                <a:latin typeface="Times New Roman" pitchFamily="18" charset="0"/>
                <a:cs typeface="Times New Roman" pitchFamily="18" charset="0"/>
              </a:rPr>
              <a:t>charge the </a:t>
            </a:r>
            <a:r>
              <a:rPr lang="en-US" dirty="0">
                <a:latin typeface="Times New Roman" pitchFamily="18" charset="0"/>
                <a:cs typeface="Times New Roman" pitchFamily="18" charset="0"/>
              </a:rPr>
              <a:t>battery</a:t>
            </a:r>
            <a:r>
              <a:rPr lang="en-US" dirty="0" smtClean="0">
                <a:latin typeface="Times New Roman" pitchFamily="18" charset="0"/>
                <a:cs typeface="Times New Roman" pitchFamily="18" charset="0"/>
              </a:rPr>
              <a:t>. The </a:t>
            </a:r>
            <a:r>
              <a:rPr lang="en-US" dirty="0">
                <a:latin typeface="Times New Roman" pitchFamily="18" charset="0"/>
                <a:cs typeface="Times New Roman" pitchFamily="18" charset="0"/>
              </a:rPr>
              <a:t>initially starts in Fuel mode. </a:t>
            </a:r>
            <a:r>
              <a:rPr lang="en-US" dirty="0" smtClean="0">
                <a:latin typeface="Times New Roman" pitchFamily="18" charset="0"/>
                <a:cs typeface="Times New Roman" pitchFamily="18" charset="0"/>
              </a:rPr>
              <a:t>In fuel </a:t>
            </a:r>
            <a:r>
              <a:rPr lang="en-US" dirty="0">
                <a:latin typeface="Times New Roman" pitchFamily="18" charset="0"/>
                <a:cs typeface="Times New Roman" pitchFamily="18" charset="0"/>
              </a:rPr>
              <a:t>mode, the IC engine is connected to </a:t>
            </a:r>
            <a:r>
              <a:rPr lang="en-US" dirty="0" smtClean="0">
                <a:latin typeface="Times New Roman" pitchFamily="18" charset="0"/>
                <a:cs typeface="Times New Roman" pitchFamily="18" charset="0"/>
              </a:rPr>
              <a:t>the front </a:t>
            </a:r>
            <a:r>
              <a:rPr lang="en-US" dirty="0">
                <a:latin typeface="Times New Roman" pitchFamily="18" charset="0"/>
                <a:cs typeface="Times New Roman" pitchFamily="18" charset="0"/>
              </a:rPr>
              <a:t>wheel. The fuel may be a petrol or </a:t>
            </a:r>
            <a:r>
              <a:rPr lang="en-US" dirty="0" smtClean="0">
                <a:latin typeface="Times New Roman" pitchFamily="18" charset="0"/>
                <a:cs typeface="Times New Roman" pitchFamily="18" charset="0"/>
              </a:rPr>
              <a:t>diesel or </a:t>
            </a:r>
            <a:r>
              <a:rPr lang="en-US" dirty="0">
                <a:latin typeface="Times New Roman" pitchFamily="18" charset="0"/>
                <a:cs typeface="Times New Roman" pitchFamily="18" charset="0"/>
              </a:rPr>
              <a:t>LPG.</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4" name="Picture 2"/>
          <p:cNvPicPr>
            <a:picLocks noGrp="1" noChangeAspect="1" noChangeArrowheads="1"/>
          </p:cNvPicPr>
          <p:nvPr>
            <p:ph idx="1"/>
          </p:nvPr>
        </p:nvPicPr>
        <p:blipFill>
          <a:blip r:embed="rId2" cstate="print"/>
          <a:srcRect/>
          <a:stretch>
            <a:fillRect/>
          </a:stretch>
        </p:blipFill>
        <p:spPr bwMode="auto">
          <a:xfrm>
            <a:off x="228600" y="1981200"/>
            <a:ext cx="8229600" cy="320144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800" dirty="0" smtClean="0">
                <a:latin typeface="Times New Roman" pitchFamily="18" charset="0"/>
                <a:cs typeface="Times New Roman" pitchFamily="18" charset="0"/>
              </a:rPr>
              <a:t>Environment friendly</a:t>
            </a:r>
          </a:p>
          <a:p>
            <a:pPr algn="just">
              <a:lnSpc>
                <a:spcPct val="150000"/>
              </a:lnSpc>
            </a:pPr>
            <a:r>
              <a:rPr lang="en-US" sz="2800" dirty="0" smtClean="0">
                <a:latin typeface="Times New Roman" pitchFamily="18" charset="0"/>
                <a:cs typeface="Times New Roman" pitchFamily="18" charset="0"/>
              </a:rPr>
              <a:t>Financial benefits</a:t>
            </a:r>
          </a:p>
          <a:p>
            <a:pPr algn="just">
              <a:lnSpc>
                <a:spcPct val="150000"/>
              </a:lnSpc>
            </a:pPr>
            <a:r>
              <a:rPr lang="en-US" sz="2800" dirty="0" smtClean="0">
                <a:latin typeface="Times New Roman" pitchFamily="18" charset="0"/>
                <a:cs typeface="Times New Roman" pitchFamily="18" charset="0"/>
              </a:rPr>
              <a:t>Less dependence on fossil fuels</a:t>
            </a:r>
          </a:p>
          <a:p>
            <a:pPr algn="just">
              <a:lnSpc>
                <a:spcPct val="150000"/>
              </a:lnSpc>
            </a:pPr>
            <a:r>
              <a:rPr lang="en-US" sz="2800" dirty="0" smtClean="0">
                <a:latin typeface="Times New Roman" pitchFamily="18" charset="0"/>
                <a:cs typeface="Times New Roman" pitchFamily="18" charset="0"/>
              </a:rPr>
              <a:t>Regenerative braking system</a:t>
            </a:r>
          </a:p>
          <a:p>
            <a:pPr algn="just">
              <a:lnSpc>
                <a:spcPct val="150000"/>
              </a:lnSpc>
            </a:pPr>
            <a:r>
              <a:rPr lang="en-US" sz="2800" dirty="0" smtClean="0">
                <a:latin typeface="Times New Roman" pitchFamily="18" charset="0"/>
                <a:cs typeface="Times New Roman" pitchFamily="18" charset="0"/>
              </a:rPr>
              <a:t>Built from lighter materials</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7500" lnSpcReduction="20000"/>
          </a:bodyPr>
          <a:lstStyle/>
          <a:p>
            <a:pPr algn="just">
              <a:lnSpc>
                <a:spcPct val="150000"/>
              </a:lnSpc>
            </a:pPr>
            <a:r>
              <a:rPr lang="en-US" sz="2800" dirty="0"/>
              <a:t>The present existing system of Electric Vehicle is widely using DC motors the major drawback in Electric Vehicle using DC motors are maintenance and initial cost is high. The performance of the electric vehicle using AC motors are effective in the long run of operation and the power delivery in linear fashion, hence it provides a sustainable performance similar to IC engines. The cost for maintenance and the power used for charging batteries in EV is very low compared to fossil fuels. </a:t>
            </a:r>
            <a:r>
              <a:rPr lang="en-US" sz="2800"/>
              <a:t>The range of the EV is very effective while using AC motors and the speed control is easier. </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3730455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TotalTime>
  <Words>382</Words>
  <Application>Microsoft Office PowerPoint</Application>
  <PresentationFormat>On-screen Show (4:3)</PresentationFormat>
  <Paragraphs>25</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SMART HYBRID ELECTRIC VEHICLE</vt:lpstr>
      <vt:lpstr>ABSTRACT</vt:lpstr>
      <vt:lpstr>EXISTING SYSTEM</vt:lpstr>
      <vt:lpstr>PROPOSED SYSTEM</vt:lpstr>
      <vt:lpstr>BLOCK DIAGRAM</vt:lpstr>
      <vt:lpstr>ADVANTAGES</vt:lpstr>
      <vt:lpstr>CONCLUTION</vt:lpstr>
    </vt:vector>
  </TitlesOfParts>
  <Company>Unknown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USER</cp:lastModifiedBy>
  <cp:revision>16</cp:revision>
  <dcterms:created xsi:type="dcterms:W3CDTF">2017-12-24T05:45:45Z</dcterms:created>
  <dcterms:modified xsi:type="dcterms:W3CDTF">2024-08-17T09:27:41Z</dcterms:modified>
</cp:coreProperties>
</file>