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66" r:id="rId3"/>
    <p:sldId id="257" r:id="rId4"/>
    <p:sldId id="258" r:id="rId5"/>
    <p:sldId id="270" r:id="rId6"/>
    <p:sldId id="261" r:id="rId7"/>
    <p:sldId id="259" r:id="rId8"/>
    <p:sldId id="285" r:id="rId9"/>
    <p:sldId id="267" r:id="rId10"/>
    <p:sldId id="268" r:id="rId11"/>
    <p:sldId id="272" r:id="rId12"/>
    <p:sldId id="260" r:id="rId13"/>
    <p:sldId id="273" r:id="rId14"/>
    <p:sldId id="262" r:id="rId15"/>
    <p:sldId id="265" r:id="rId16"/>
    <p:sldId id="26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4" d="100"/>
          <a:sy n="54" d="100"/>
        </p:scale>
        <p:origin x="-2424" y="-79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17F6A582-F7DC-4347-9B03-E9D65F9148B2}" type="datetimeFigureOut">
              <a:rPr lang="en-US" smtClean="0"/>
              <a:t>8/17/2024</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9A33955D-4DC2-4F56-B6A5-F0B5DCB774C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17F6A582-F7DC-4347-9B03-E9D65F9148B2}" type="datetimeFigureOut">
              <a:rPr lang="en-US" smtClean="0"/>
              <a:t>8/17/2024</a:t>
            </a:fld>
            <a:endParaRPr lang="en-US"/>
          </a:p>
        </p:txBody>
      </p:sp>
      <p:sp>
        <p:nvSpPr>
          <p:cNvPr id="9" name="Slide Number Placeholder 8"/>
          <p:cNvSpPr>
            <a:spLocks noGrp="1"/>
          </p:cNvSpPr>
          <p:nvPr>
            <p:ph type="sldNum" sz="quarter" idx="15"/>
          </p:nvPr>
        </p:nvSpPr>
        <p:spPr/>
        <p:txBody>
          <a:bodyPr rtlCol="0"/>
          <a:lstStyle/>
          <a:p>
            <a:fld id="{9A33955D-4DC2-4F56-B6A5-F0B5DCB774C5}"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17F6A582-F7DC-4347-9B03-E9D65F9148B2}" type="datetimeFigureOut">
              <a:rPr lang="en-US" smtClean="0"/>
              <a:t>8/17/2024</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9A33955D-4DC2-4F56-B6A5-F0B5DCB774C5}"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7F6A582-F7DC-4347-9B03-E9D65F9148B2}" type="datetimeFigureOut">
              <a:rPr lang="en-US" smtClean="0"/>
              <a:t>8/17/2024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33955D-4DC2-4F56-B6A5-F0B5DCB774C5}" type="slidenum">
              <a:rPr lang="en-US" smtClean="0"/>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7F6A582-F7DC-4347-9B03-E9D65F9148B2}" type="datetimeFigureOut">
              <a:rPr lang="en-US" smtClean="0"/>
              <a:t>8/17/2024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A33955D-4DC2-4F56-B6A5-F0B5DCB774C5}" type="slidenum">
              <a:rPr lang="en-US" smtClean="0"/>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17F6A582-F7DC-4347-9B03-E9D65F9148B2}" type="datetimeFigureOut">
              <a:rPr lang="en-US" smtClean="0"/>
              <a:t>8/17/2024</a:t>
            </a:fld>
            <a:endParaRPr lang="en-US"/>
          </a:p>
        </p:txBody>
      </p:sp>
      <p:sp>
        <p:nvSpPr>
          <p:cNvPr id="7" name="Slide Number Placeholder 6"/>
          <p:cNvSpPr>
            <a:spLocks noGrp="1"/>
          </p:cNvSpPr>
          <p:nvPr>
            <p:ph type="sldNum" sz="quarter" idx="11"/>
          </p:nvPr>
        </p:nvSpPr>
        <p:spPr/>
        <p:txBody>
          <a:bodyPr rtlCol="0"/>
          <a:lstStyle/>
          <a:p>
            <a:fld id="{9A33955D-4DC2-4F56-B6A5-F0B5DCB774C5}"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F6A582-F7DC-4347-9B03-E9D65F9148B2}" type="datetimeFigureOut">
              <a:rPr lang="en-US" smtClean="0"/>
              <a:t>8/17/2024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A33955D-4DC2-4F56-B6A5-F0B5DCB774C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17F6A582-F7DC-4347-9B03-E9D65F9148B2}" type="datetimeFigureOut">
              <a:rPr lang="en-US" smtClean="0"/>
              <a:t>8/17/2024</a:t>
            </a:fld>
            <a:endParaRPr lang="en-US"/>
          </a:p>
        </p:txBody>
      </p:sp>
      <p:sp>
        <p:nvSpPr>
          <p:cNvPr id="22" name="Slide Number Placeholder 21"/>
          <p:cNvSpPr>
            <a:spLocks noGrp="1"/>
          </p:cNvSpPr>
          <p:nvPr>
            <p:ph type="sldNum" sz="quarter" idx="15"/>
          </p:nvPr>
        </p:nvSpPr>
        <p:spPr/>
        <p:txBody>
          <a:bodyPr rtlCol="0"/>
          <a:lstStyle/>
          <a:p>
            <a:fld id="{9A33955D-4DC2-4F56-B6A5-F0B5DCB774C5}"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7F6A582-F7DC-4347-9B03-E9D65F9148B2}" type="datetimeFigureOut">
              <a:rPr lang="en-US" smtClean="0"/>
              <a:t>8/17/2024</a:t>
            </a:fld>
            <a:endParaRPr lang="en-US"/>
          </a:p>
        </p:txBody>
      </p:sp>
      <p:sp>
        <p:nvSpPr>
          <p:cNvPr id="18" name="Slide Number Placeholder 17"/>
          <p:cNvSpPr>
            <a:spLocks noGrp="1"/>
          </p:cNvSpPr>
          <p:nvPr>
            <p:ph type="sldNum" sz="quarter" idx="11"/>
          </p:nvPr>
        </p:nvSpPr>
        <p:spPr/>
        <p:txBody>
          <a:bodyPr rtlCol="0"/>
          <a:lstStyle/>
          <a:p>
            <a:fld id="{9A33955D-4DC2-4F56-B6A5-F0B5DCB774C5}"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7F6A582-F7DC-4347-9B03-E9D65F9148B2}" type="datetimeFigureOut">
              <a:rPr lang="en-US" smtClean="0"/>
              <a:t>8/17/2024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33955D-4DC2-4F56-B6A5-F0B5DCB774C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7F6A582-F7DC-4347-9B03-E9D65F9148B2}" type="datetimeFigureOut">
              <a:rPr lang="en-US" smtClean="0"/>
              <a:t>8/17/2024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33955D-4DC2-4F56-B6A5-F0B5DCB774C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7F6A582-F7DC-4347-9B03-E9D65F9148B2}" type="datetimeFigureOut">
              <a:rPr lang="en-US" smtClean="0"/>
              <a:t>8/17/2024</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9A33955D-4DC2-4F56-B6A5-F0B5DCB774C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panose="05000000000000000000"/>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panose="05000000000000000000"/>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panose="05000000000000000000"/>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panose="05000000000000000000"/>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ctr"/>
            <a:r>
              <a:rPr lang="en-US" sz="2800" b="1" dirty="0" smtClean="0">
                <a:latin typeface="Times New Roman" panose="02020603050405020304" pitchFamily="18" charset="0"/>
                <a:cs typeface="Times New Roman" panose="02020603050405020304" pitchFamily="18" charset="0"/>
              </a:rPr>
              <a:t>POWER QUALITY IMPROVEMENT </a:t>
            </a:r>
            <a:r>
              <a:rPr lang="en-US" sz="2800" b="1" dirty="0">
                <a:latin typeface="Times New Roman" panose="02020603050405020304" pitchFamily="18" charset="0"/>
                <a:cs typeface="Times New Roman" panose="02020603050405020304" pitchFamily="18" charset="0"/>
              </a:rPr>
              <a:t> WITH </a:t>
            </a:r>
            <a:r>
              <a:rPr lang="en-US" sz="2800" b="1" dirty="0" smtClean="0">
                <a:latin typeface="Times New Roman" panose="02020603050405020304" pitchFamily="18" charset="0"/>
                <a:cs typeface="Times New Roman" panose="02020603050405020304" pitchFamily="18" charset="0"/>
              </a:rPr>
              <a:t>REDUCED NO OF COMPONENTS FOR </a:t>
            </a:r>
            <a:r>
              <a:rPr lang="en-US" sz="2800" b="1" dirty="0">
                <a:latin typeface="Times New Roman" panose="02020603050405020304" pitchFamily="18" charset="0"/>
                <a:cs typeface="Times New Roman" panose="02020603050405020304" pitchFamily="18" charset="0"/>
              </a:rPr>
              <a:t>STAND </a:t>
            </a:r>
            <a:r>
              <a:rPr lang="en-US" sz="2800" b="1" dirty="0" smtClean="0">
                <a:latin typeface="Times New Roman" panose="02020603050405020304" pitchFamily="18" charset="0"/>
                <a:cs typeface="Times New Roman" panose="02020603050405020304" pitchFamily="18" charset="0"/>
              </a:rPr>
              <a:t>ALONE APPLICATIONS</a:t>
            </a: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ABSTRACT</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normAutofit fontScale="92500" lnSpcReduction="10000"/>
          </a:bodyPr>
          <a:lstStyle/>
          <a:p>
            <a:pPr>
              <a:lnSpc>
                <a:spcPct val="200000"/>
              </a:lnSpc>
            </a:pPr>
            <a:r>
              <a:rPr lang="en-US" sz="2000" dirty="0" smtClean="0">
                <a:latin typeface="Times New Roman" panose="02020603050405020304" pitchFamily="18" charset="0"/>
                <a:cs typeface="Times New Roman" panose="02020603050405020304" pitchFamily="18" charset="0"/>
              </a:rPr>
              <a:t>Voltage regulation is a main key factor for stable power system. Recent years the electronics equipment growth is rapidly increase.</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These electronics devices are voltage sensitive devices.</a:t>
            </a:r>
          </a:p>
          <a:p>
            <a:pPr>
              <a:lnSpc>
                <a:spcPct val="200000"/>
              </a:lnSpc>
            </a:pPr>
            <a:r>
              <a:rPr lang="en-US" sz="2000" dirty="0" smtClean="0">
                <a:latin typeface="Times New Roman" panose="02020603050405020304" pitchFamily="18" charset="0"/>
                <a:cs typeface="Times New Roman" panose="02020603050405020304" pitchFamily="18" charset="0"/>
              </a:rPr>
              <a:t>To maintain the grid system voltage equal or near to nominal level, the DVR plays major roll.</a:t>
            </a:r>
          </a:p>
          <a:p>
            <a:pPr>
              <a:lnSpc>
                <a:spcPct val="200000"/>
              </a:lnSpc>
            </a:pPr>
            <a:r>
              <a:rPr lang="en-US" sz="2000" dirty="0" smtClean="0">
                <a:latin typeface="Times New Roman" panose="02020603050405020304" pitchFamily="18" charset="0"/>
                <a:cs typeface="Times New Roman" panose="02020603050405020304" pitchFamily="18" charset="0"/>
              </a:rPr>
              <a:t>The 31 level inverter is proposed in this study to reduce number of switches and maintain constant voltage profile with low current distortion.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OBJECTIVE</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normAutofit/>
          </a:bodyPr>
          <a:lstStyle/>
          <a:p>
            <a:pPr algn="just">
              <a:lnSpc>
                <a:spcPct val="200000"/>
              </a:lnSpc>
            </a:pPr>
            <a:r>
              <a:rPr lang="en-US" sz="2000" dirty="0" smtClean="0">
                <a:latin typeface="Times New Roman" panose="02020603050405020304" pitchFamily="18" charset="0"/>
                <a:cs typeface="Times New Roman" panose="02020603050405020304" pitchFamily="18" charset="0"/>
              </a:rPr>
              <a:t>To implement grid tied PV system to maintain stable voltage profile with reduced no of switches and low THD.</a:t>
            </a:r>
          </a:p>
          <a:p>
            <a:pPr algn="just">
              <a:lnSpc>
                <a:spcPct val="200000"/>
              </a:lnSpc>
            </a:pPr>
            <a:r>
              <a:rPr lang="en-US" sz="2000" dirty="0">
                <a:latin typeface="Times New Roman" panose="02020603050405020304" pitchFamily="18" charset="0"/>
                <a:cs typeface="Times New Roman" panose="02020603050405020304" pitchFamily="18" charset="0"/>
              </a:rPr>
              <a:t>The need of multilevel converter is to give a high output power from medium voltage source. Sources like batteries, super capacitors, solar panel are medium voltage sources.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EXISTING SYSTEM</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457200" y="1295400"/>
            <a:ext cx="8229600" cy="4525963"/>
          </a:xfrm>
        </p:spPr>
        <p:txBody>
          <a:bodyPr>
            <a:noAutofit/>
          </a:bodyPr>
          <a:lstStyle/>
          <a:p>
            <a:pPr algn="just">
              <a:lnSpc>
                <a:spcPct val="150000"/>
              </a:lnSpc>
            </a:pPr>
            <a:r>
              <a:rPr lang="en-US" sz="2000" dirty="0" smtClean="0">
                <a:latin typeface="Times New Roman" panose="02020603050405020304" pitchFamily="18" charset="0"/>
                <a:cs typeface="Times New Roman" panose="02020603050405020304" pitchFamily="18" charset="0"/>
              </a:rPr>
              <a:t>The objective of the existing system is to study the system behavior, which allows the renewable energy sources for mitigating voltage disturbances.</a:t>
            </a:r>
          </a:p>
          <a:p>
            <a:pPr algn="just">
              <a:lnSpc>
                <a:spcPct val="150000"/>
              </a:lnSpc>
            </a:pPr>
            <a:r>
              <a:rPr lang="en-US" sz="2000" dirty="0" smtClean="0">
                <a:latin typeface="Times New Roman" panose="02020603050405020304" pitchFamily="18" charset="0"/>
                <a:cs typeface="Times New Roman" panose="02020603050405020304" pitchFamily="18" charset="0"/>
              </a:rPr>
              <a:t>This </a:t>
            </a:r>
            <a:r>
              <a:rPr lang="en-US" sz="2000" dirty="0">
                <a:latin typeface="Times New Roman" panose="02020603050405020304" pitchFamily="18" charset="0"/>
                <a:cs typeface="Times New Roman" panose="02020603050405020304" pitchFamily="18" charset="0"/>
              </a:rPr>
              <a:t>exertion explains the built-in </a:t>
            </a:r>
            <a:r>
              <a:rPr lang="en-US" sz="2000" dirty="0" smtClean="0">
                <a:latin typeface="Times New Roman" panose="02020603050405020304" pitchFamily="18" charset="0"/>
                <a:cs typeface="Times New Roman" panose="02020603050405020304" pitchFamily="18" charset="0"/>
              </a:rPr>
              <a:t>photovoltaic based </a:t>
            </a:r>
            <a:r>
              <a:rPr lang="en-US" sz="2000" dirty="0">
                <a:latin typeface="Times New Roman" panose="02020603050405020304" pitchFamily="18" charset="0"/>
                <a:cs typeface="Times New Roman" panose="02020603050405020304" pitchFamily="18" charset="0"/>
              </a:rPr>
              <a:t>dynamic voltage restorer (DVR) for alleviation </a:t>
            </a:r>
            <a:r>
              <a:rPr lang="en-US" sz="2000" dirty="0" smtClean="0">
                <a:latin typeface="Times New Roman" panose="02020603050405020304" pitchFamily="18" charset="0"/>
                <a:cs typeface="Times New Roman" panose="02020603050405020304" pitchFamily="18" charset="0"/>
              </a:rPr>
              <a:t>of voltage </a:t>
            </a:r>
            <a:r>
              <a:rPr lang="en-US" sz="2000" dirty="0">
                <a:latin typeface="Times New Roman" panose="02020603050405020304" pitchFamily="18" charset="0"/>
                <a:cs typeface="Times New Roman" panose="02020603050405020304" pitchFamily="18" charset="0"/>
              </a:rPr>
              <a:t>hang down and engorge mitigation.</a:t>
            </a:r>
            <a:endParaRPr lang="en-US" sz="2000" dirty="0" smtClean="0">
              <a:latin typeface="Times New Roman" panose="02020603050405020304" pitchFamily="18" charset="0"/>
              <a:cs typeface="Times New Roman" panose="02020603050405020304" pitchFamily="18" charset="0"/>
            </a:endParaRPr>
          </a:p>
          <a:p>
            <a:pPr algn="just">
              <a:lnSpc>
                <a:spcPct val="150000"/>
              </a:lnSpc>
            </a:pPr>
            <a:r>
              <a:rPr lang="en-US" sz="2000" dirty="0" smtClean="0">
                <a:latin typeface="Times New Roman" panose="02020603050405020304" pitchFamily="18" charset="0"/>
                <a:cs typeface="Times New Roman" panose="02020603050405020304" pitchFamily="18" charset="0"/>
              </a:rPr>
              <a:t>The cascaded </a:t>
            </a:r>
            <a:r>
              <a:rPr lang="en-US" sz="2000" dirty="0">
                <a:latin typeface="Times New Roman" panose="02020603050405020304" pitchFamily="18" charset="0"/>
                <a:cs typeface="Times New Roman" panose="02020603050405020304" pitchFamily="18" charset="0"/>
              </a:rPr>
              <a:t>H-bridge multilevel inverter is used for </a:t>
            </a:r>
            <a:r>
              <a:rPr lang="en-US" sz="2000" dirty="0" smtClean="0">
                <a:latin typeface="Times New Roman" panose="02020603050405020304" pitchFamily="18" charset="0"/>
                <a:cs typeface="Times New Roman" panose="02020603050405020304" pitchFamily="18" charset="0"/>
              </a:rPr>
              <a:t>exchange of </a:t>
            </a:r>
            <a:r>
              <a:rPr lang="en-US" sz="2000" dirty="0">
                <a:latin typeface="Times New Roman" panose="02020603050405020304" pitchFamily="18" charset="0"/>
                <a:cs typeface="Times New Roman" panose="02020603050405020304" pitchFamily="18" charset="0"/>
              </a:rPr>
              <a:t>real and reactive power to the sensitive load from </a:t>
            </a:r>
            <a:r>
              <a:rPr lang="en-US" sz="2000" dirty="0" smtClean="0">
                <a:latin typeface="Times New Roman" panose="02020603050405020304" pitchFamily="18" charset="0"/>
                <a:cs typeface="Times New Roman" panose="02020603050405020304" pitchFamily="18" charset="0"/>
              </a:rPr>
              <a:t>PV system</a:t>
            </a:r>
            <a:r>
              <a:rPr lang="en-US" sz="2000" dirty="0">
                <a:latin typeface="Times New Roman" panose="02020603050405020304" pitchFamily="18" charset="0"/>
                <a:cs typeface="Times New Roman" panose="02020603050405020304" pitchFamily="18" charset="0"/>
              </a:rPr>
              <a:t>. </a:t>
            </a:r>
          </a:p>
          <a:p>
            <a:pPr algn="just">
              <a:lnSpc>
                <a:spcPct val="150000"/>
              </a:lnSpc>
            </a:pPr>
            <a:r>
              <a:rPr lang="en-US" sz="2000" dirty="0">
                <a:latin typeface="Times New Roman" panose="02020603050405020304" pitchFamily="18" charset="0"/>
                <a:cs typeface="Times New Roman" panose="02020603050405020304" pitchFamily="18" charset="0"/>
              </a:rPr>
              <a:t>The need of multilevel converter is to give a high output power from medium voltage source. Sources like batteries, super capacitors, solar panel are medium voltage sources.</a:t>
            </a:r>
          </a:p>
          <a:p>
            <a:pPr algn="just">
              <a:lnSpc>
                <a:spcPct val="150000"/>
              </a:lnSpc>
            </a:pPr>
            <a:endParaRPr lang="en-US" sz="20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EXISTING BLOCK DIAGRAM</a:t>
            </a:r>
            <a:endParaRPr lang="en-US" sz="3600" dirty="0">
              <a:solidFill>
                <a:schemeClr val="tx1"/>
              </a:solidFill>
              <a:latin typeface="Times New Roman" panose="02020603050405020304" pitchFamily="18" charset="0"/>
              <a:cs typeface="Times New Roman" panose="02020603050405020304" pitchFamily="18" charset="0"/>
            </a:endParaRPr>
          </a:p>
        </p:txBody>
      </p:sp>
      <p:pic>
        <p:nvPicPr>
          <p:cNvPr id="1026"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381000" y="1752600"/>
            <a:ext cx="7772400" cy="4531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Existing system disadvantage</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In cascaded MLI structure, dc sources can be added or subtracted which can increase the number of output levels. </a:t>
            </a:r>
          </a:p>
          <a:p>
            <a:pPr algn="just">
              <a:lnSpc>
                <a:spcPct val="150000"/>
              </a:lnSpc>
            </a:pPr>
            <a:r>
              <a:rPr lang="en-US" dirty="0" smtClean="0">
                <a:latin typeface="Times New Roman" panose="02020603050405020304" pitchFamily="18" charset="0"/>
                <a:cs typeface="Times New Roman" panose="02020603050405020304" pitchFamily="18" charset="0"/>
              </a:rPr>
              <a:t>But it needed separate H-bridge according to the increase in output voltage levels. So the number of switching devices required is more. </a:t>
            </a:r>
          </a:p>
          <a:p>
            <a:pPr algn="just">
              <a:lnSpc>
                <a:spcPct val="150000"/>
              </a:lnSpc>
            </a:pPr>
            <a:r>
              <a:rPr lang="en-US" dirty="0" smtClean="0">
                <a:latin typeface="Times New Roman" panose="02020603050405020304" pitchFamily="18" charset="0"/>
                <a:cs typeface="Times New Roman" panose="02020603050405020304" pitchFamily="18" charset="0"/>
              </a:rPr>
              <a:t>The switching losses are more, efficiency is reduced, and expense and complexity is increased.</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467600" cy="1066800"/>
          </a:xfrm>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PROPOSED SYSTEM</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291465" y="1852930"/>
            <a:ext cx="8229600" cy="4525963"/>
          </a:xfrm>
        </p:spPr>
        <p:txBody>
          <a:bodyPr>
            <a:noAutofit/>
          </a:bodyPr>
          <a:lstStyle/>
          <a:p>
            <a:pPr algn="just">
              <a:lnSpc>
                <a:spcPct val="150000"/>
              </a:lnSpc>
            </a:pPr>
            <a:r>
              <a:rPr lang="en-US" sz="2000" dirty="0" smtClean="0">
                <a:latin typeface="Times New Roman" panose="02020603050405020304" pitchFamily="18" charset="0"/>
                <a:cs typeface="Times New Roman" panose="02020603050405020304" pitchFamily="18" charset="0"/>
              </a:rPr>
              <a:t>In </a:t>
            </a:r>
            <a:r>
              <a:rPr lang="en-US" sz="2000" dirty="0">
                <a:latin typeface="Times New Roman" panose="02020603050405020304" pitchFamily="18" charset="0"/>
                <a:cs typeface="Times New Roman" panose="02020603050405020304" pitchFamily="18" charset="0"/>
              </a:rPr>
              <a:t>this paper we propose a high efficiency grid-tied photovoltaic system using a hybrid multilevel </a:t>
            </a:r>
            <a:r>
              <a:rPr lang="en-US" sz="2000" dirty="0" smtClean="0">
                <a:latin typeface="Times New Roman" panose="02020603050405020304" pitchFamily="18" charset="0"/>
                <a:cs typeface="Times New Roman" panose="02020603050405020304" pitchFamily="18" charset="0"/>
              </a:rPr>
              <a:t>inverter.</a:t>
            </a:r>
          </a:p>
          <a:p>
            <a:pPr algn="just">
              <a:lnSpc>
                <a:spcPct val="150000"/>
              </a:lnSpc>
            </a:pPr>
            <a:r>
              <a:rPr lang="en-US" sz="2000" dirty="0" smtClean="0">
                <a:latin typeface="Times New Roman" panose="02020603050405020304" pitchFamily="18" charset="0"/>
                <a:cs typeface="Times New Roman" panose="02020603050405020304" pitchFamily="18" charset="0"/>
              </a:rPr>
              <a:t>POD modulation technique is proposed.</a:t>
            </a:r>
          </a:p>
          <a:p>
            <a:pPr algn="just">
              <a:lnSpc>
                <a:spcPct val="150000"/>
              </a:lnSpc>
            </a:pP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proposed MLI can achieve high efficiency and low harmonics and it can reduce the voltage stress on the power switches and also reduces the no of switches. </a:t>
            </a:r>
            <a:endParaRPr lang="en-US" sz="2000"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sym typeface="+mn-ea"/>
              </a:rPr>
              <a:t>In addition to reducing voltage dip and engorge, </a:t>
            </a:r>
            <a:r>
              <a:rPr lang="en-US" dirty="0" smtClean="0">
                <a:latin typeface="Times New Roman" panose="02020603050405020304" pitchFamily="18" charset="0"/>
                <a:cs typeface="Times New Roman" panose="02020603050405020304" pitchFamily="18" charset="0"/>
                <a:sym typeface="+mn-ea"/>
              </a:rPr>
              <a:t>DVR can </a:t>
            </a:r>
            <a:r>
              <a:rPr lang="en-US" dirty="0">
                <a:latin typeface="Times New Roman" panose="02020603050405020304" pitchFamily="18" charset="0"/>
                <a:cs typeface="Times New Roman" panose="02020603050405020304" pitchFamily="18" charset="0"/>
                <a:sym typeface="+mn-ea"/>
              </a:rPr>
              <a:t>also ensure of ephemeral in voltage, line </a:t>
            </a:r>
            <a:r>
              <a:rPr lang="en-US" dirty="0" smtClean="0">
                <a:latin typeface="Times New Roman" panose="02020603050405020304" pitchFamily="18" charset="0"/>
                <a:cs typeface="Times New Roman" panose="02020603050405020304" pitchFamily="18" charset="0"/>
                <a:sym typeface="+mn-ea"/>
              </a:rPr>
              <a:t>voltage harmonics </a:t>
            </a:r>
            <a:r>
              <a:rPr lang="en-US" dirty="0">
                <a:latin typeface="Times New Roman" panose="02020603050405020304" pitchFamily="18" charset="0"/>
                <a:cs typeface="Times New Roman" panose="02020603050405020304" pitchFamily="18" charset="0"/>
                <a:sym typeface="+mn-ea"/>
              </a:rPr>
              <a:t>mitigation and fault current margins.</a:t>
            </a: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sym typeface="+mn-ea"/>
              </a:rPr>
              <a:t>The main concept of this inverter is to use diodes and provides the multiple voltage levels through the different phases to the capacitor banks which are in series. A diode transfers a limited amount of voltage, thereby reducing the stress on other electrical devices. </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sym typeface="+mn-ea"/>
              </a:rPr>
              <a:t> </a:t>
            </a:r>
            <a:endParaRPr lang="en-US" dirty="0">
              <a:latin typeface="Times New Roman" panose="02020603050405020304" pitchFamily="18" charset="0"/>
              <a:cs typeface="Times New Roman" panose="02020603050405020304" pitchFamily="18" charset="0"/>
            </a:endParaRP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BLOCK DIAGRAM</a:t>
            </a:r>
            <a:endParaRPr lang="en-US" sz="3600" dirty="0">
              <a:solidFill>
                <a:schemeClr val="tx1"/>
              </a:solidFill>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noChangeAspect="1"/>
          </p:cNvGraphicFramePr>
          <p:nvPr>
            <p:ph sz="quarter" idx="1"/>
          </p:nvPr>
        </p:nvGraphicFramePr>
        <p:xfrm>
          <a:off x="1033145" y="2021840"/>
          <a:ext cx="6315075" cy="4029075"/>
        </p:xfrm>
        <a:graphic>
          <a:graphicData uri="http://schemas.openxmlformats.org/presentationml/2006/ole">
            <mc:AlternateContent xmlns:mc="http://schemas.openxmlformats.org/markup-compatibility/2006">
              <mc:Choice xmlns:v="urn:schemas-microsoft-com:vml" Requires="v">
                <p:oleObj spid="_x0000_s1027" r:id="rId3" imgW="6315075" imgH="4029075" progId="Paint.Picture">
                  <p:embed/>
                </p:oleObj>
              </mc:Choice>
              <mc:Fallback>
                <p:oleObj r:id="rId3" imgW="6315075" imgH="4029075" progId="Paint.Picture">
                  <p:embed/>
                  <p:pic>
                    <p:nvPicPr>
                      <p:cNvPr id="0" name="Picture 4"/>
                      <p:cNvPicPr/>
                      <p:nvPr/>
                    </p:nvPicPr>
                    <p:blipFill>
                      <a:blip r:embed="rId4"/>
                      <a:stretch>
                        <a:fillRect/>
                      </a:stretch>
                    </p:blipFill>
                    <p:spPr>
                      <a:xfrm>
                        <a:off x="1033145" y="2021840"/>
                        <a:ext cx="6315075" cy="4029075"/>
                      </a:xfrm>
                      <a:prstGeom prst="rect">
                        <a:avLst/>
                      </a:prstGeom>
                    </p:spPr>
                  </p:pic>
                </p:oleObj>
              </mc:Fallback>
            </mc:AlternateContent>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solidFill>
                  <a:schemeClr val="tx1"/>
                </a:solidFill>
                <a:latin typeface="Times New Roman" panose="02020603050405020304" pitchFamily="18" charset="0"/>
                <a:cs typeface="Times New Roman" panose="02020603050405020304" pitchFamily="18" charset="0"/>
              </a:rPr>
              <a:t>CIRCUIT DIAGRAM</a:t>
            </a:r>
            <a:endParaRPr lang="en-US" sz="36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4" name="Content Placeholder 3"/>
          <p:cNvGraphicFramePr>
            <a:graphicFrameLocks noGrp="1" noChangeAspect="1"/>
          </p:cNvGraphicFramePr>
          <p:nvPr>
            <p:ph sz="quarter" idx="1"/>
          </p:nvPr>
        </p:nvGraphicFramePr>
        <p:xfrm>
          <a:off x="1402080" y="1721485"/>
          <a:ext cx="7167245" cy="4873625"/>
        </p:xfrm>
        <a:graphic>
          <a:graphicData uri="http://schemas.openxmlformats.org/presentationml/2006/ole">
            <mc:AlternateContent xmlns:mc="http://schemas.openxmlformats.org/markup-compatibility/2006">
              <mc:Choice xmlns:v="urn:schemas-microsoft-com:vml" Requires="v">
                <p:oleObj spid="_x0000_s2050" r:id="rId3" imgW="9105900" imgH="6191250" progId="Paint.Picture">
                  <p:embed/>
                </p:oleObj>
              </mc:Choice>
              <mc:Fallback>
                <p:oleObj r:id="rId3" imgW="9105900" imgH="6191250" progId="Paint.Picture">
                  <p:embed/>
                  <p:pic>
                    <p:nvPicPr>
                      <p:cNvPr id="0" name="Picture 5"/>
                      <p:cNvPicPr/>
                      <p:nvPr/>
                    </p:nvPicPr>
                    <p:blipFill>
                      <a:blip r:embed="rId4"/>
                      <a:stretch>
                        <a:fillRect/>
                      </a:stretch>
                    </p:blipFill>
                    <p:spPr>
                      <a:xfrm>
                        <a:off x="1402080" y="1721485"/>
                        <a:ext cx="7167245" cy="4873625"/>
                      </a:xfrm>
                      <a:prstGeom prst="rect">
                        <a:avLst/>
                      </a:prstGeom>
                    </p:spPr>
                  </p:pic>
                </p:oleObj>
              </mc:Fallback>
            </mc:AlternateContent>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explanation</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457200" y="1417955"/>
            <a:ext cx="7467600" cy="5055870"/>
          </a:xfrm>
        </p:spPr>
        <p:txBody>
          <a:bodyPr>
            <a:normAutofit fontScale="92500"/>
          </a:bodyPr>
          <a:lstStyle/>
          <a:p>
            <a:pPr algn="just">
              <a:lnSpc>
                <a:spcPct val="150000"/>
              </a:lnSpc>
            </a:pPr>
            <a:r>
              <a:rPr lang="en-US" sz="2000" dirty="0">
                <a:latin typeface="Times New Roman" panose="02020603050405020304" pitchFamily="18" charset="0"/>
                <a:cs typeface="Times New Roman" panose="02020603050405020304" pitchFamily="18" charset="0"/>
              </a:rPr>
              <a:t>The main concept of this inverter is to use diodes and provides the multiple voltage levels through the different phases to the capacitor banks which are in series. A diode transfers a limited amount of voltage, thereby reducing the stress on other electrical devices. </a:t>
            </a:r>
          </a:p>
          <a:p>
            <a:pPr algn="just">
              <a:lnSpc>
                <a:spcPct val="150000"/>
              </a:lnSpc>
            </a:pPr>
            <a:r>
              <a:rPr lang="en-US" sz="2000" dirty="0">
                <a:latin typeface="Times New Roman" panose="02020603050405020304" pitchFamily="18" charset="0"/>
                <a:cs typeface="Times New Roman" panose="02020603050405020304" pitchFamily="18" charset="0"/>
              </a:rPr>
              <a:t>The maximum output voltage is half of the input DC voltage. It is the main drawback of the diode clamped multilevel inverter. This problem can be solved by increasing the switches, diodes, capacitors. Due to the capacitor balancing issues, these are limited to the three levels. This type of inverters provides the high efficiency because the fundamental frequency used for all the switching devices and it is a simple method of the back to back power transfer systems.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457200" y="0"/>
            <a:ext cx="7467600" cy="2133600"/>
          </a:xfrm>
        </p:spPr>
        <p:txBody>
          <a:bodyPr>
            <a:no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ADVANTAGES</a:t>
            </a:r>
            <a:r>
              <a:rPr lang="en-US" sz="3600" dirty="0" smtClean="0">
                <a:latin typeface="Times New Roman" panose="02020603050405020304" pitchFamily="18" charset="0"/>
                <a:cs typeface="Times New Roman" panose="02020603050405020304" pitchFamily="18" charset="0"/>
              </a:rPr>
              <a:t/>
            </a:r>
            <a:br>
              <a:rPr lang="en-US" sz="3600" dirty="0" smtClean="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lstStyle/>
          <a:p>
            <a:pPr lvl="0" algn="just">
              <a:lnSpc>
                <a:spcPct val="150000"/>
              </a:lnSpc>
            </a:pPr>
            <a:r>
              <a:rPr lang="en-US" dirty="0" smtClean="0">
                <a:latin typeface="Times New Roman" panose="02020603050405020304" pitchFamily="18" charset="0"/>
                <a:cs typeface="Times New Roman" panose="02020603050405020304" pitchFamily="18" charset="0"/>
              </a:rPr>
              <a:t>Malfunction of any module section will not affect the entire system.</a:t>
            </a:r>
          </a:p>
          <a:p>
            <a:pPr lvl="0" algn="just">
              <a:lnSpc>
                <a:spcPct val="150000"/>
              </a:lnSpc>
            </a:pPr>
            <a:r>
              <a:rPr lang="en-US" dirty="0" smtClean="0">
                <a:latin typeface="Times New Roman" panose="02020603050405020304" pitchFamily="18" charset="0"/>
                <a:cs typeface="Times New Roman" panose="02020603050405020304" pitchFamily="18" charset="0"/>
              </a:rPr>
              <a:t>Device count reduced and hence total system cost reduced.</a:t>
            </a:r>
          </a:p>
          <a:p>
            <a:pPr lvl="0" algn="just">
              <a:lnSpc>
                <a:spcPct val="150000"/>
              </a:lnSpc>
            </a:pPr>
            <a:r>
              <a:rPr lang="en-US" dirty="0" smtClean="0">
                <a:latin typeface="Times New Roman" panose="02020603050405020304" pitchFamily="18" charset="0"/>
                <a:cs typeface="Times New Roman" panose="02020603050405020304" pitchFamily="18" charset="0"/>
              </a:rPr>
              <a:t>THD content reduced to low value.</a:t>
            </a:r>
          </a:p>
          <a:p>
            <a:pPr lvl="0" algn="just">
              <a:lnSpc>
                <a:spcPct val="150000"/>
              </a:lnSpc>
            </a:pPr>
            <a:r>
              <a:rPr lang="en-US" dirty="0" smtClean="0">
                <a:latin typeface="Times New Roman" panose="02020603050405020304" pitchFamily="18" charset="0"/>
                <a:cs typeface="Times New Roman" panose="02020603050405020304" pitchFamily="18" charset="0"/>
              </a:rPr>
              <a:t>Using for all stand-alone applications.</a:t>
            </a:r>
          </a:p>
          <a:p>
            <a:pPr marL="0" indent="0" algn="just">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Application</a:t>
            </a:r>
            <a:r>
              <a:rPr lang="en-US" dirty="0" smtClean="0">
                <a:solidFill>
                  <a:schemeClr val="tx1"/>
                </a:solidFill>
              </a:rPr>
              <a:t> </a:t>
            </a:r>
            <a:endParaRPr lang="en-US" dirty="0">
              <a:solidFill>
                <a:schemeClr val="tx1"/>
              </a:solidFill>
            </a:endParaRPr>
          </a:p>
        </p:txBody>
      </p:sp>
      <p:sp>
        <p:nvSpPr>
          <p:cNvPr id="3" name="Content Placeholder 2"/>
          <p:cNvSpPr>
            <a:spLocks noGrp="1"/>
          </p:cNvSpPr>
          <p:nvPr>
            <p:ph sz="quarter" idx="1"/>
          </p:nvPr>
        </p:nvSpPr>
        <p:spPr/>
        <p:txBody>
          <a:bodyPr/>
          <a:lstStyle/>
          <a:p>
            <a:pPr>
              <a:lnSpc>
                <a:spcPct val="150000"/>
              </a:lnSpc>
            </a:pPr>
            <a:r>
              <a:rPr lang="en-US" sz="2000" dirty="0" smtClean="0">
                <a:latin typeface="Times New Roman" panose="02020603050405020304" pitchFamily="18" charset="0"/>
                <a:cs typeface="Times New Roman" panose="02020603050405020304" pitchFamily="18" charset="0"/>
              </a:rPr>
              <a:t>Power grid primary distribution</a:t>
            </a:r>
          </a:p>
          <a:p>
            <a:pPr>
              <a:lnSpc>
                <a:spcPct val="150000"/>
              </a:lnSpc>
            </a:pPr>
            <a:r>
              <a:rPr lang="en-US" sz="2000" dirty="0" smtClean="0">
                <a:latin typeface="Times New Roman" panose="02020603050405020304" pitchFamily="18" charset="0"/>
                <a:cs typeface="Times New Roman" panose="02020603050405020304" pitchFamily="18" charset="0"/>
              </a:rPr>
              <a:t>Micro grid voltage stabilizer </a:t>
            </a:r>
          </a:p>
          <a:p>
            <a:pPr>
              <a:lnSpc>
                <a:spcPct val="150000"/>
              </a:lnSpc>
            </a:pPr>
            <a:r>
              <a:rPr lang="en-US" sz="2000" dirty="0" smtClean="0">
                <a:latin typeface="Times New Roman" panose="02020603050405020304" pitchFamily="18" charset="0"/>
                <a:cs typeface="Times New Roman" panose="02020603050405020304" pitchFamily="18" charset="0"/>
              </a:rPr>
              <a:t>Steel industries  </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METHODOLOGY</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lstStyle/>
          <a:p>
            <a:pPr>
              <a:lnSpc>
                <a:spcPct val="200000"/>
              </a:lnSpc>
            </a:pPr>
            <a:r>
              <a:rPr lang="en-US" sz="2000" dirty="0" smtClean="0">
                <a:latin typeface="Times New Roman" panose="02020603050405020304" pitchFamily="18" charset="0"/>
                <a:cs typeface="Times New Roman" panose="02020603050405020304" pitchFamily="18" charset="0"/>
              </a:rPr>
              <a:t>HYBRID MLI</a:t>
            </a:r>
          </a:p>
          <a:p>
            <a:pPr>
              <a:lnSpc>
                <a:spcPct val="200000"/>
              </a:lnSpc>
            </a:pPr>
            <a:r>
              <a:rPr lang="en-US" sz="2000" dirty="0" smtClean="0">
                <a:latin typeface="Times New Roman" panose="02020603050405020304" pitchFamily="18" charset="0"/>
                <a:cs typeface="Times New Roman" panose="02020603050405020304" pitchFamily="18" charset="0"/>
              </a:rPr>
              <a:t>POD MODULATION TECHNIQUE</a:t>
            </a:r>
          </a:p>
          <a:p>
            <a:pPr>
              <a:lnSpc>
                <a:spcPct val="200000"/>
              </a:lnSpc>
            </a:pPr>
            <a:r>
              <a:rPr lang="en-US" sz="2000" dirty="0" smtClean="0">
                <a:latin typeface="Times New Roman" panose="02020603050405020304" pitchFamily="18" charset="0"/>
                <a:cs typeface="Times New Roman" panose="02020603050405020304" pitchFamily="18" charset="0"/>
              </a:rPr>
              <a:t>FUZZY OR PID CONTROLLER</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solidFill>
                  <a:schemeClr val="tx1"/>
                </a:solidFill>
                <a:latin typeface="Times New Roman" panose="02020603050405020304" pitchFamily="18" charset="0"/>
                <a:cs typeface="Times New Roman" panose="02020603050405020304" pitchFamily="18" charset="0"/>
              </a:rPr>
              <a:t>conclusion</a:t>
            </a: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normAutofit fontScale="87500" lnSpcReduction="20000"/>
          </a:bodyPr>
          <a:lstStyle/>
          <a:p>
            <a:pPr algn="just">
              <a:lnSpc>
                <a:spcPct val="150000"/>
              </a:lnSpc>
            </a:pPr>
            <a:r>
              <a:rPr lang="en-US" sz="2200" dirty="0">
                <a:latin typeface="Times New Roman" panose="02020603050405020304" pitchFamily="18" charset="0"/>
                <a:cs typeface="Times New Roman" panose="02020603050405020304" pitchFamily="18" charset="0"/>
              </a:rPr>
              <a:t>In this paper </a:t>
            </a:r>
            <a:r>
              <a:rPr lang="en-US" sz="2200" dirty="0" smtClean="0">
                <a:latin typeface="Times New Roman" panose="02020603050405020304" pitchFamily="18" charset="0"/>
                <a:cs typeface="Times New Roman" panose="02020603050405020304" pitchFamily="18" charset="0"/>
              </a:rPr>
              <a:t>a </a:t>
            </a:r>
            <a:r>
              <a:rPr lang="en-US" sz="2200" dirty="0">
                <a:latin typeface="Times New Roman" panose="02020603050405020304" pitchFamily="18" charset="0"/>
                <a:cs typeface="Times New Roman" panose="02020603050405020304" pitchFamily="18" charset="0"/>
              </a:rPr>
              <a:t>high efficiency 31 level </a:t>
            </a:r>
            <a:r>
              <a:rPr lang="en-US" sz="2200" dirty="0" smtClean="0">
                <a:latin typeface="Times New Roman" panose="02020603050405020304" pitchFamily="18" charset="0"/>
                <a:cs typeface="Times New Roman" panose="02020603050405020304" pitchFamily="18" charset="0"/>
              </a:rPr>
              <a:t>inverter  is proposed.</a:t>
            </a:r>
            <a:endParaRPr lang="en-US" sz="2200" dirty="0">
              <a:latin typeface="Times New Roman" panose="02020603050405020304" pitchFamily="18" charset="0"/>
              <a:cs typeface="Times New Roman" panose="02020603050405020304" pitchFamily="18" charset="0"/>
            </a:endParaRPr>
          </a:p>
          <a:p>
            <a:pPr algn="just">
              <a:lnSpc>
                <a:spcPct val="150000"/>
              </a:lnSpc>
            </a:pPr>
            <a:r>
              <a:rPr lang="en-US" sz="2200" dirty="0">
                <a:latin typeface="Times New Roman" panose="02020603050405020304" pitchFamily="18" charset="0"/>
                <a:cs typeface="Times New Roman" panose="02020603050405020304" pitchFamily="18" charset="0"/>
              </a:rPr>
              <a:t> Modular configuration is proposed in this paper. Due to its modular structure, malfunctioning of any module section will not affect the entire system. </a:t>
            </a:r>
          </a:p>
          <a:p>
            <a:pPr algn="just">
              <a:lnSpc>
                <a:spcPct val="150000"/>
              </a:lnSpc>
            </a:pPr>
            <a:r>
              <a:rPr lang="en-US" sz="2200" dirty="0">
                <a:latin typeface="Times New Roman" panose="02020603050405020304" pitchFamily="18" charset="0"/>
                <a:cs typeface="Times New Roman" panose="02020603050405020304" pitchFamily="18" charset="0"/>
              </a:rPr>
              <a:t>POD modulation technique is proposed.</a:t>
            </a:r>
          </a:p>
          <a:p>
            <a:pPr algn="just">
              <a:lnSpc>
                <a:spcPct val="150000"/>
              </a:lnSpc>
            </a:pPr>
            <a:r>
              <a:rPr lang="en-US" sz="2200" dirty="0">
                <a:latin typeface="Times New Roman" panose="02020603050405020304" pitchFamily="18" charset="0"/>
                <a:cs typeface="Times New Roman" panose="02020603050405020304" pitchFamily="18" charset="0"/>
              </a:rPr>
              <a:t>The proposed MLI can </a:t>
            </a:r>
            <a:r>
              <a:rPr lang="en-US" sz="2200" dirty="0" smtClean="0">
                <a:latin typeface="Times New Roman" panose="02020603050405020304" pitchFamily="18" charset="0"/>
                <a:cs typeface="Times New Roman" panose="02020603050405020304" pitchFamily="18" charset="0"/>
              </a:rPr>
              <a:t>achieved </a:t>
            </a:r>
            <a:r>
              <a:rPr lang="en-US" sz="2200" dirty="0">
                <a:latin typeface="Times New Roman" panose="02020603050405020304" pitchFamily="18" charset="0"/>
                <a:cs typeface="Times New Roman" panose="02020603050405020304" pitchFamily="18" charset="0"/>
              </a:rPr>
              <a:t>high efficiency and low harmonics and it can reduce the voltage stress on the power switches and also reduces the no of switches. </a:t>
            </a:r>
          </a:p>
          <a:p>
            <a:pPr algn="just">
              <a:lnSpc>
                <a:spcPct val="150000"/>
              </a:lnSpc>
            </a:pPr>
            <a:r>
              <a:rPr lang="en-US" sz="2200" dirty="0">
                <a:latin typeface="Times New Roman" panose="02020603050405020304" pitchFamily="18" charset="0"/>
                <a:cs typeface="Times New Roman" panose="02020603050405020304" pitchFamily="18" charset="0"/>
              </a:rPr>
              <a:t>In addition to reducing voltage dip and engorge, DVR can also ensure of ephemeral in voltage, line voltage harmonics mitigation and fault current margins.</a:t>
            </a:r>
          </a:p>
          <a:p>
            <a:pPr marL="0" indent="0" algn="just">
              <a:buNone/>
            </a:pPr>
            <a:r>
              <a:rPr lang="en-US" dirty="0">
                <a:latin typeface="Times New Roman" panose="02020603050405020304" pitchFamily="18" charset="0"/>
                <a:cs typeface="Times New Roman" panose="02020603050405020304" pitchFamily="18" charset="0"/>
              </a:rPr>
              <a:t> </a:t>
            </a:r>
          </a:p>
          <a:p>
            <a:pPr algn="just"/>
            <a:endParaRPr lang="en-US" dirty="0">
              <a:latin typeface="Times New Roman" panose="02020603050405020304" pitchFamily="18" charset="0"/>
              <a:cs typeface="Times New Roman" panose="02020603050405020304" pitchFamily="18" charset="0"/>
            </a:endParaRP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tx1"/>
                </a:solidFill>
                <a:latin typeface="Times New Roman" panose="02020603050405020304" pitchFamily="18" charset="0"/>
                <a:cs typeface="Times New Roman" panose="02020603050405020304" pitchFamily="18" charset="0"/>
              </a:rPr>
              <a:t>REFERENCE</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lstStyle/>
          <a:p>
            <a:pPr>
              <a:lnSpc>
                <a:spcPct val="150000"/>
              </a:lnSpc>
            </a:pPr>
            <a:r>
              <a:rPr lang="en-US" sz="2000" dirty="0" smtClean="0">
                <a:latin typeface="Times New Roman" panose="02020603050405020304" pitchFamily="18" charset="0"/>
                <a:cs typeface="Times New Roman" panose="02020603050405020304" pitchFamily="18" charset="0"/>
              </a:rPr>
              <a:t>Power quality enhancement using custom power devices</a:t>
            </a:r>
          </a:p>
          <a:p>
            <a:pPr>
              <a:lnSpc>
                <a:spcPct val="150000"/>
              </a:lnSpc>
            </a:pPr>
            <a:r>
              <a:rPr lang="en-US" sz="2000" dirty="0" smtClean="0">
                <a:latin typeface="Times New Roman" panose="02020603050405020304" pitchFamily="18" charset="0"/>
                <a:cs typeface="Times New Roman" panose="02020603050405020304" pitchFamily="18" charset="0"/>
              </a:rPr>
              <a:t>Voltage quality improvement using DVR</a:t>
            </a:r>
          </a:p>
          <a:p>
            <a:pPr>
              <a:lnSpc>
                <a:spcPct val="150000"/>
              </a:lnSpc>
            </a:pPr>
            <a:r>
              <a:rPr lang="en-US" sz="2000" dirty="0" smtClean="0">
                <a:latin typeface="Times New Roman" panose="02020603050405020304" pitchFamily="18" charset="0"/>
                <a:cs typeface="Times New Roman" panose="02020603050405020304" pitchFamily="18" charset="0"/>
              </a:rPr>
              <a:t>PV based DVR for voltage sag mitigation</a:t>
            </a:r>
          </a:p>
          <a:p>
            <a:pPr>
              <a:lnSpc>
                <a:spcPct val="150000"/>
              </a:lnSpc>
            </a:pPr>
            <a:r>
              <a:rPr lang="en-US" sz="2000" dirty="0" smtClean="0">
                <a:latin typeface="Times New Roman" panose="02020603050405020304" pitchFamily="18" charset="0"/>
                <a:cs typeface="Times New Roman" panose="02020603050405020304" pitchFamily="18" charset="0"/>
              </a:rPr>
              <a:t>Performance analysis of PV based single phase grid tied system</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Oriel</Template>
  <TotalTime>3</TotalTime>
  <Words>763</Words>
  <Application>Microsoft Office PowerPoint</Application>
  <PresentationFormat>On-screen Show (4:3)</PresentationFormat>
  <Paragraphs>55</Paragraphs>
  <Slides>16</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18" baseType="lpstr">
      <vt:lpstr>Oriel</vt:lpstr>
      <vt:lpstr>Bitmap Image</vt:lpstr>
      <vt:lpstr>POWER QUALITY IMPROVEMENT  WITH REDUCED NO OF COMPONENTS FOR STAND ALONE APPLICATIONS </vt:lpstr>
      <vt:lpstr>ABSTRACT</vt:lpstr>
      <vt:lpstr>OBJECTIVE</vt:lpstr>
      <vt:lpstr>EXISTING SYSTEM</vt:lpstr>
      <vt:lpstr>EXISTING BLOCK DIAGRAM</vt:lpstr>
      <vt:lpstr>Existing system disadvantage</vt:lpstr>
      <vt:lpstr>PROPOSED SYSTEM</vt:lpstr>
      <vt:lpstr>PowerPoint Presentation</vt:lpstr>
      <vt:lpstr>BLOCK DIAGRAM</vt:lpstr>
      <vt:lpstr>CIRCUIT DIAGRAM</vt:lpstr>
      <vt:lpstr>explanation</vt:lpstr>
      <vt:lpstr>ADVANTAGES </vt:lpstr>
      <vt:lpstr>Application </vt:lpstr>
      <vt:lpstr>METHODOLOGY</vt:lpstr>
      <vt:lpstr>conclusion</vt:lpstr>
      <vt:lpstr>REFERENCE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praveen</dc:creator>
  <cp:lastModifiedBy>USER</cp:lastModifiedBy>
  <cp:revision>41</cp:revision>
  <dcterms:created xsi:type="dcterms:W3CDTF">2015-08-18T03:10:00Z</dcterms:created>
  <dcterms:modified xsi:type="dcterms:W3CDTF">2024-08-17T09:33:12Z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1033-10.2.0.7587</vt:lpwstr>
  </property>
</Properties>
</file>