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6" r:id="rId3"/>
    <p:sldId id="264" r:id="rId4"/>
    <p:sldId id="265" r:id="rId5"/>
    <p:sldId id="266" r:id="rId6"/>
    <p:sldId id="258" r:id="rId7"/>
    <p:sldId id="259" r:id="rId8"/>
    <p:sldId id="260" r:id="rId9"/>
    <p:sldId id="257" r:id="rId10"/>
    <p:sldId id="261" r:id="rId11"/>
    <p:sldId id="26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2" d="100"/>
          <a:sy n="42" d="100"/>
        </p:scale>
        <p:origin x="1326" y="5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28-Feb-21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28-Feb-21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28-Feb-21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28-Feb-21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28-Feb-21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28-Feb-21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28-Feb-21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28-Feb-21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381000"/>
            <a:ext cx="8839200" cy="2062103"/>
          </a:xfrm>
          <a:prstGeom prst="rect">
            <a:avLst/>
          </a:prstGeom>
        </p:spPr>
        <p:txBody>
          <a:bodyPr wrap="square">
            <a:spAutoFit/>
          </a:bodyPr>
          <a:lstStyle/>
          <a:p>
            <a:pPr algn="ctr"/>
            <a:r>
              <a:rPr lang="en-US" sz="3200" b="1" dirty="0" smtClean="0">
                <a:latin typeface="Times New Roman" pitchFamily="18" charset="0"/>
                <a:cs typeface="Times New Roman" pitchFamily="18" charset="0"/>
              </a:rPr>
              <a:t>DETERMINANT-BASED FEATURE EXTRACTION FOR FAULT DETECTION AND CLASSIFICATION FOR POWER TRANSMISSION LINES</a:t>
            </a:r>
            <a:endParaRPr lang="en-US" sz="32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222041"/>
            <a:ext cx="8763000" cy="4197559"/>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                                                                       ABSTRACT </a:t>
            </a:r>
          </a:p>
          <a:p>
            <a:pPr algn="just">
              <a:lnSpc>
                <a:spcPct val="150000"/>
              </a:lnSpc>
            </a:pPr>
            <a:endParaRPr lang="en-US" dirty="0" smtClean="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 Three phase transmission line are soul of power system. In this paper different types of fault are classified in the three phase transmission line. In the present scenario the both end ratios are considered for the data acquisition of voltage and currents. This states are measured and fed to the control panel for the fault analysis and detection. These techniques are very much accurate for the short and medium transmission line. But for long transmission line classification needs the accuracy and actual detection of the fault and direction of the fault. For a 400kV, 100MVA, and 112km transmission is simulated and worked in MATLAB/SIMULINK environment.</a:t>
            </a:r>
            <a:endParaRPr lang="en-US"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TECHNIQUES</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Autofit/>
          </a:bodyPr>
          <a:lstStyle/>
          <a:p>
            <a:pPr algn="just">
              <a:lnSpc>
                <a:spcPct val="160000"/>
              </a:lnSpc>
            </a:pPr>
            <a:r>
              <a:rPr lang="en-US" sz="2000" dirty="0" smtClean="0">
                <a:latin typeface="Times New Roman" pitchFamily="18" charset="0"/>
                <a:cs typeface="Times New Roman" pitchFamily="18" charset="0"/>
              </a:rPr>
              <a:t>A fault occurs on transmission line when two or more conductors come in contact with each other or ground. This paper presents a proposed model based on </a:t>
            </a:r>
            <a:r>
              <a:rPr lang="en-US" sz="2000" dirty="0" err="1" smtClean="0">
                <a:latin typeface="Times New Roman" pitchFamily="18" charset="0"/>
                <a:cs typeface="Times New Roman" pitchFamily="18" charset="0"/>
              </a:rPr>
              <a:t>Matlab</a:t>
            </a:r>
            <a:r>
              <a:rPr lang="en-US" sz="2000" dirty="0" smtClean="0">
                <a:latin typeface="Times New Roman" pitchFamily="18" charset="0"/>
                <a:cs typeface="Times New Roman" pitchFamily="18" charset="0"/>
              </a:rPr>
              <a:t> software to detect the fault on transmission line. </a:t>
            </a:r>
          </a:p>
          <a:p>
            <a:pPr algn="just">
              <a:lnSpc>
                <a:spcPct val="160000"/>
              </a:lnSpc>
            </a:pPr>
            <a:r>
              <a:rPr lang="en-US" sz="2000" dirty="0" smtClean="0">
                <a:latin typeface="Times New Roman" pitchFamily="18" charset="0"/>
                <a:cs typeface="Times New Roman" pitchFamily="18" charset="0"/>
              </a:rPr>
              <a:t>The output of the system is used to train an artificial neural network to detect the transmission line faults. Fault detection has been achieved by using artificial neural network.</a:t>
            </a:r>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13796198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525963"/>
          </a:xfrm>
        </p:spPr>
        <p:txBody>
          <a:bodyPr>
            <a:normAutofit fontScale="62500" lnSpcReduction="20000"/>
          </a:bodyPr>
          <a:lstStyle/>
          <a:p>
            <a:pPr algn="just">
              <a:lnSpc>
                <a:spcPct val="170000"/>
              </a:lnSpc>
            </a:pPr>
            <a:r>
              <a:rPr lang="en-US" dirty="0" smtClean="0">
                <a:latin typeface="Times New Roman" pitchFamily="18" charset="0"/>
                <a:cs typeface="Times New Roman" pitchFamily="18" charset="0"/>
              </a:rPr>
              <a:t>In the first stage which is the fault detection phase, the network takes in six inputs at a time, which are the voltages and currents for all the three phases. </a:t>
            </a:r>
          </a:p>
          <a:p>
            <a:pPr algn="just">
              <a:lnSpc>
                <a:spcPct val="170000"/>
              </a:lnSpc>
            </a:pPr>
            <a:r>
              <a:rPr lang="en-US" dirty="0" smtClean="0">
                <a:latin typeface="Times New Roman" pitchFamily="18" charset="0"/>
                <a:cs typeface="Times New Roman" pitchFamily="18" charset="0"/>
              </a:rPr>
              <a:t>Here the value we take for no fault and single line to ground fault condition. The output of the neural network is that target value is equal to with the input or not.</a:t>
            </a:r>
          </a:p>
          <a:p>
            <a:pPr algn="just">
              <a:lnSpc>
                <a:spcPct val="170000"/>
              </a:lnSpc>
            </a:pPr>
            <a:r>
              <a:rPr lang="en-US" dirty="0" smtClean="0">
                <a:latin typeface="Times New Roman" pitchFamily="18" charset="0"/>
                <a:cs typeface="Times New Roman" pitchFamily="18" charset="0"/>
              </a:rPr>
              <a:t>When target and input values are same that shows the power system is healthy. If any changes in the target value it shows that any transmission line fault has occur on the system.</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8827201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4525963"/>
          </a:xfrm>
        </p:spPr>
        <p:txBody>
          <a:bodyPr>
            <a:normAutofit/>
          </a:bodyPr>
          <a:lstStyle/>
          <a:p>
            <a:pPr algn="just">
              <a:lnSpc>
                <a:spcPct val="160000"/>
              </a:lnSpc>
            </a:pPr>
            <a:r>
              <a:rPr lang="en-US" sz="2000" dirty="0" smtClean="0">
                <a:latin typeface="Times New Roman" pitchFamily="18" charset="0"/>
                <a:cs typeface="Times New Roman" pitchFamily="18" charset="0"/>
              </a:rPr>
              <a:t>In transmission line four types of fault namely single line-ground, line-line, double line-ground and three phase faults have been taken into consideration into this work and only single line ground fault will be the proposed neural network structures. </a:t>
            </a:r>
          </a:p>
          <a:p>
            <a:pPr algn="just">
              <a:lnSpc>
                <a:spcPct val="160000"/>
              </a:lnSpc>
            </a:pPr>
            <a:r>
              <a:rPr lang="en-US" sz="2000" dirty="0" smtClean="0">
                <a:latin typeface="Times New Roman" pitchFamily="18" charset="0"/>
                <a:cs typeface="Times New Roman" pitchFamily="18" charset="0"/>
              </a:rPr>
              <a:t>Neural network are indeed a reliable and attractive method for transmission line faults scheme especially in view of increase complexity of the modern power systems. </a:t>
            </a:r>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28849128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76200"/>
            <a:ext cx="9144000" cy="3416320"/>
          </a:xfrm>
          <a:prstGeom prst="rect">
            <a:avLst/>
          </a:prstGeom>
        </p:spPr>
        <p:txBody>
          <a:bodyPr wrap="square">
            <a:spAutoFit/>
          </a:bodyPr>
          <a:lstStyle/>
          <a:p>
            <a:pPr algn="ctr">
              <a:lnSpc>
                <a:spcPct val="150000"/>
              </a:lnSpc>
            </a:pPr>
            <a:r>
              <a:rPr lang="en-US" dirty="0" smtClean="0">
                <a:latin typeface="Times New Roman" pitchFamily="18" charset="0"/>
                <a:cs typeface="Times New Roman" pitchFamily="18" charset="0"/>
              </a:rPr>
              <a:t>INTRODUCTION</a:t>
            </a:r>
          </a:p>
          <a:p>
            <a:pPr algn="ctr">
              <a:lnSpc>
                <a:spcPct val="150000"/>
              </a:lnSpc>
            </a:pPr>
            <a:endParaRPr lang="en-US" dirty="0" smtClean="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 Protection of power system transmission line have great impact on the economic consideration of any state or country. It also directly affects the people life and indirectly to the growth of any nation. There are various duties of protection system including to isolate the healthy system from the faulty system. Along with, the isolation from the healthy system it is very necessary to classify the nature of fault for the further studies and the report generation. The classification of fault provides the information regarding the faulty phase, severity level of fault etc. </a:t>
            </a:r>
            <a:endParaRPr lang="en-US"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457200"/>
            <a:ext cx="8458200" cy="3782061"/>
          </a:xfrm>
          <a:prstGeom prst="rect">
            <a:avLst/>
          </a:prstGeom>
        </p:spPr>
        <p:txBody>
          <a:bodyPr wrap="square">
            <a:spAutoFit/>
          </a:bodyPr>
          <a:lstStyle/>
          <a:p>
            <a:pPr algn="ctr">
              <a:lnSpc>
                <a:spcPct val="150000"/>
              </a:lnSpc>
            </a:pPr>
            <a:r>
              <a:rPr lang="en-US" dirty="0" smtClean="0">
                <a:latin typeface="Times New Roman" pitchFamily="18" charset="0"/>
                <a:cs typeface="Times New Roman" pitchFamily="18" charset="0"/>
              </a:rPr>
              <a:t> METHODOLOGY </a:t>
            </a:r>
          </a:p>
          <a:p>
            <a:pPr algn="ctr">
              <a:lnSpc>
                <a:spcPct val="150000"/>
              </a:lnSpc>
            </a:pPr>
            <a:endParaRPr lang="en-US" dirty="0" smtClean="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Idea and purpose is to classify and detect fault based on the symmetrical components with their phase angle and magnitude of current. The </a:t>
            </a:r>
            <a:r>
              <a:rPr lang="en-US" dirty="0" err="1" smtClean="0">
                <a:latin typeface="Times New Roman" pitchFamily="18" charset="0"/>
                <a:cs typeface="Times New Roman" pitchFamily="18" charset="0"/>
              </a:rPr>
              <a:t>phasor</a:t>
            </a:r>
            <a:r>
              <a:rPr lang="en-US" dirty="0" smtClean="0">
                <a:latin typeface="Times New Roman" pitchFamily="18" charset="0"/>
                <a:cs typeface="Times New Roman" pitchFamily="18" charset="0"/>
              </a:rPr>
              <a:t> values of three phase system can be converted into the equivalent symmetrical components. Only, positive and negative components have been used in this paper to perform the classification of faults. In the present scenario, zero sequence components give the definite ground fault but during unbalanced system zero sequence component may present. Although in the un-faulted condition zero sequence may occur in the system. </a:t>
            </a:r>
            <a:endParaRPr lang="en-US"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29000" y="533400"/>
            <a:ext cx="2412840" cy="400110"/>
          </a:xfrm>
          <a:prstGeom prst="rect">
            <a:avLst/>
          </a:prstGeom>
          <a:noFill/>
        </p:spPr>
        <p:txBody>
          <a:bodyPr wrap="none" rtlCol="0">
            <a:spAutoFit/>
          </a:bodyPr>
          <a:lstStyle/>
          <a:p>
            <a:r>
              <a:rPr lang="en-US" sz="2000" dirty="0" smtClean="0">
                <a:latin typeface="Times New Roman" pitchFamily="18" charset="0"/>
                <a:cs typeface="Times New Roman" pitchFamily="18" charset="0"/>
              </a:rPr>
              <a:t>BLACK DIAGRAM </a:t>
            </a:r>
            <a:endParaRPr lang="en-US" sz="2000" dirty="0">
              <a:latin typeface="Times New Roman" pitchFamily="18" charset="0"/>
              <a:cs typeface="Times New Roman" pitchFamily="18" charset="0"/>
            </a:endParaRPr>
          </a:p>
        </p:txBody>
      </p:sp>
      <p:pic>
        <p:nvPicPr>
          <p:cNvPr id="2" name="Picture 2" descr="C:\Users\Elcot\Desktop\Transmission-line-modeled-using-Matlab-Simulink.png"/>
          <p:cNvPicPr>
            <a:picLocks noChangeAspect="1" noChangeArrowheads="1"/>
          </p:cNvPicPr>
          <p:nvPr/>
        </p:nvPicPr>
        <p:blipFill>
          <a:blip r:embed="rId2"/>
          <a:srcRect/>
          <a:stretch>
            <a:fillRect/>
          </a:stretch>
        </p:blipFill>
        <p:spPr bwMode="auto">
          <a:xfrm>
            <a:off x="600075" y="1828800"/>
            <a:ext cx="7934325" cy="2728912"/>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04800"/>
            <a:ext cx="9144000" cy="2542363"/>
          </a:xfrm>
          <a:prstGeom prst="rect">
            <a:avLst/>
          </a:prstGeom>
        </p:spPr>
        <p:txBody>
          <a:bodyPr wrap="square">
            <a:spAutoFit/>
          </a:bodyPr>
          <a:lstStyle/>
          <a:p>
            <a:pPr algn="ctr">
              <a:lnSpc>
                <a:spcPct val="150000"/>
              </a:lnSpc>
            </a:pPr>
            <a:r>
              <a:rPr lang="en-US" dirty="0" smtClean="0">
                <a:latin typeface="Times New Roman" pitchFamily="18" charset="0"/>
                <a:cs typeface="Times New Roman" pitchFamily="18" charset="0"/>
              </a:rPr>
              <a:t>CONCLUSIONS</a:t>
            </a:r>
          </a:p>
          <a:p>
            <a:pPr algn="just">
              <a:lnSpc>
                <a:spcPct val="150000"/>
              </a:lnSpc>
            </a:pPr>
            <a:r>
              <a:rPr lang="en-US" dirty="0" smtClean="0">
                <a:latin typeface="Times New Roman" pitchFamily="18" charset="0"/>
                <a:cs typeface="Times New Roman" pitchFamily="18" charset="0"/>
              </a:rPr>
              <a:t> In this paper all 10 types of fault has been classified successfully. The modeling and simulation is done in the MATLAB environment for the proper analysis. L-G, LL-G, LL, and LLL faults are classified for a 400kV, 112km transmission line. Methodology adopted work under the recorders installed at the any ends. In future work the directional relaying can be employed and cross verification for the 220km transmission line is adopted with the zone protection.</a:t>
            </a:r>
            <a:endParaRPr lang="en-US"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28600"/>
            <a:ext cx="9144000" cy="3693319"/>
          </a:xfrm>
          <a:prstGeom prst="rect">
            <a:avLst/>
          </a:prstGeom>
        </p:spPr>
        <p:txBody>
          <a:bodyPr wrap="square">
            <a:spAutoFit/>
          </a:bodyPr>
          <a:lstStyle/>
          <a:p>
            <a:pPr algn="ctr"/>
            <a:r>
              <a:rPr lang="en-US" dirty="0" smtClean="0">
                <a:latin typeface="Times New Roman" pitchFamily="18" charset="0"/>
                <a:cs typeface="Times New Roman" pitchFamily="18" charset="0"/>
              </a:rPr>
              <a:t>REFERENCES </a:t>
            </a:r>
          </a:p>
          <a:p>
            <a:pPr algn="ctr"/>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[1] E. O. Schweitzer, III, “New developments in distance relay polarization and fault-type selection,” in Proc. 16th </a:t>
            </a:r>
            <a:r>
              <a:rPr lang="en-US" dirty="0" err="1" smtClean="0">
                <a:latin typeface="Times New Roman" pitchFamily="18" charset="0"/>
                <a:cs typeface="Times New Roman" pitchFamily="18" charset="0"/>
              </a:rPr>
              <a:t>Annu</a:t>
            </a:r>
            <a:r>
              <a:rPr lang="en-US" dirty="0" smtClean="0">
                <a:latin typeface="Times New Roman" pitchFamily="18" charset="0"/>
                <a:cs typeface="Times New Roman" pitchFamily="18" charset="0"/>
              </a:rPr>
              <a:t>. Western Protective Relay Conference, Spokane.</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[2] T. </a:t>
            </a:r>
            <a:r>
              <a:rPr lang="en-US" dirty="0" err="1" smtClean="0">
                <a:latin typeface="Times New Roman" pitchFamily="18" charset="0"/>
                <a:cs typeface="Times New Roman" pitchFamily="18" charset="0"/>
              </a:rPr>
              <a:t>Dalstein</a:t>
            </a:r>
            <a:r>
              <a:rPr lang="en-US" dirty="0" smtClean="0">
                <a:latin typeface="Times New Roman" pitchFamily="18" charset="0"/>
                <a:cs typeface="Times New Roman" pitchFamily="18" charset="0"/>
              </a:rPr>
              <a:t> and B. </a:t>
            </a:r>
            <a:r>
              <a:rPr lang="en-US" dirty="0" err="1" smtClean="0">
                <a:latin typeface="Times New Roman" pitchFamily="18" charset="0"/>
                <a:cs typeface="Times New Roman" pitchFamily="18" charset="0"/>
              </a:rPr>
              <a:t>Kulicke</a:t>
            </a:r>
            <a:r>
              <a:rPr lang="en-US" dirty="0" smtClean="0">
                <a:latin typeface="Times New Roman" pitchFamily="18" charset="0"/>
                <a:cs typeface="Times New Roman" pitchFamily="18" charset="0"/>
              </a:rPr>
              <a:t>, “Neural network approach to fault classification for high-speed protective relaying,” IEEE Trans. Power Delivery, vol. 10, pp. 1002–1011.</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 [3] A. </a:t>
            </a:r>
            <a:r>
              <a:rPr lang="en-US" dirty="0" err="1" smtClean="0">
                <a:latin typeface="Times New Roman" pitchFamily="18" charset="0"/>
                <a:cs typeface="Times New Roman" pitchFamily="18" charset="0"/>
              </a:rPr>
              <a:t>Ferrero</a:t>
            </a:r>
            <a:r>
              <a:rPr lang="en-US" dirty="0" smtClean="0">
                <a:latin typeface="Times New Roman" pitchFamily="18" charset="0"/>
                <a:cs typeface="Times New Roman" pitchFamily="18" charset="0"/>
              </a:rPr>
              <a:t>, S. </a:t>
            </a:r>
            <a:r>
              <a:rPr lang="en-US" dirty="0" err="1" smtClean="0">
                <a:latin typeface="Times New Roman" pitchFamily="18" charset="0"/>
                <a:cs typeface="Times New Roman" pitchFamily="18" charset="0"/>
              </a:rPr>
              <a:t>Sangiovanni</a:t>
            </a:r>
            <a:r>
              <a:rPr lang="en-US" dirty="0" smtClean="0">
                <a:latin typeface="Times New Roman" pitchFamily="18" charset="0"/>
                <a:cs typeface="Times New Roman" pitchFamily="18" charset="0"/>
              </a:rPr>
              <a:t>, and E. </a:t>
            </a:r>
            <a:r>
              <a:rPr lang="en-US" dirty="0" err="1" smtClean="0">
                <a:latin typeface="Times New Roman" pitchFamily="18" charset="0"/>
                <a:cs typeface="Times New Roman" pitchFamily="18" charset="0"/>
              </a:rPr>
              <a:t>Zappitelli</a:t>
            </a:r>
            <a:r>
              <a:rPr lang="en-US" dirty="0" smtClean="0">
                <a:latin typeface="Times New Roman" pitchFamily="18" charset="0"/>
                <a:cs typeface="Times New Roman" pitchFamily="18" charset="0"/>
              </a:rPr>
              <a:t>, “A </a:t>
            </a:r>
            <a:r>
              <a:rPr lang="en-US" dirty="0" err="1" smtClean="0">
                <a:latin typeface="Times New Roman" pitchFamily="18" charset="0"/>
                <a:cs typeface="Times New Roman" pitchFamily="18" charset="0"/>
              </a:rPr>
              <a:t>fuzzyset</a:t>
            </a:r>
            <a:r>
              <a:rPr lang="en-US" dirty="0" smtClean="0">
                <a:latin typeface="Times New Roman" pitchFamily="18" charset="0"/>
                <a:cs typeface="Times New Roman" pitchFamily="18" charset="0"/>
              </a:rPr>
              <a:t> approach to fault-type identification in digital relaying,” IEEE Trans. Power Delivery, vol. 10, pp. 169–175, Jan. 1995.</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 [4] A. </a:t>
            </a:r>
            <a:r>
              <a:rPr lang="en-US" dirty="0" err="1" smtClean="0">
                <a:latin typeface="Times New Roman" pitchFamily="18" charset="0"/>
                <a:cs typeface="Times New Roman" pitchFamily="18" charset="0"/>
              </a:rPr>
              <a:t>Girgis</a:t>
            </a:r>
            <a:r>
              <a:rPr lang="en-US" dirty="0" smtClean="0">
                <a:latin typeface="Times New Roman" pitchFamily="18" charset="0"/>
                <a:cs typeface="Times New Roman" pitchFamily="18" charset="0"/>
              </a:rPr>
              <a:t>, “A new </a:t>
            </a:r>
            <a:r>
              <a:rPr lang="en-US" dirty="0" err="1" smtClean="0">
                <a:latin typeface="Times New Roman" pitchFamily="18" charset="0"/>
                <a:cs typeface="Times New Roman" pitchFamily="18" charset="0"/>
              </a:rPr>
              <a:t>Kalman</a:t>
            </a:r>
            <a:r>
              <a:rPr lang="en-US" dirty="0" smtClean="0">
                <a:latin typeface="Times New Roman" pitchFamily="18" charset="0"/>
                <a:cs typeface="Times New Roman" pitchFamily="18" charset="0"/>
              </a:rPr>
              <a:t> filtering based digital distance relay,” IEEE Transaction on Power Apparatus and System, vol. PAS-101, no. 9, pp. 3471–3480.</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52800" y="2971800"/>
            <a:ext cx="3809999" cy="707886"/>
          </a:xfrm>
          <a:prstGeom prst="rect">
            <a:avLst/>
          </a:prstGeom>
          <a:noFill/>
        </p:spPr>
        <p:txBody>
          <a:bodyPr wrap="square" rtlCol="0">
            <a:spAutoFit/>
          </a:bodyPr>
          <a:lstStyle/>
          <a:p>
            <a:r>
              <a:rPr lang="en-US" sz="4000" dirty="0" smtClean="0">
                <a:latin typeface="Times New Roman" pitchFamily="18" charset="0"/>
                <a:cs typeface="Times New Roman" pitchFamily="18" charset="0"/>
              </a:rPr>
              <a:t>THANK  YOU </a:t>
            </a:r>
            <a:endParaRPr lang="en-US" sz="4000" dirty="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TotalTime>
  <Words>804</Words>
  <Application>Microsoft Office PowerPoint</Application>
  <PresentationFormat>On-screen Show (4:3)</PresentationFormat>
  <Paragraphs>31</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Times New Roman</vt:lpstr>
      <vt:lpstr>Office Theme</vt:lpstr>
      <vt:lpstr>PowerPoint Presentation</vt:lpstr>
      <vt:lpstr>PowerPoint Presentation</vt:lpstr>
      <vt:lpstr>TECHNIQUES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Elcot</dc:creator>
  <cp:lastModifiedBy>Microsoft account</cp:lastModifiedBy>
  <cp:revision>11</cp:revision>
  <dcterms:created xsi:type="dcterms:W3CDTF">2006-08-16T00:00:00Z</dcterms:created>
  <dcterms:modified xsi:type="dcterms:W3CDTF">2021-02-28T10:51:41Z</dcterms:modified>
</cp:coreProperties>
</file>