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59" r:id="rId5"/>
    <p:sldId id="266" r:id="rId6"/>
    <p:sldId id="267" r:id="rId7"/>
    <p:sldId id="265" r:id="rId8"/>
    <p:sldId id="260" r:id="rId9"/>
    <p:sldId id="264" r:id="rId10"/>
    <p:sldId id="261" r:id="rId11"/>
    <p:sldId id="269" r:id="rId12"/>
    <p:sldId id="270" r:id="rId13"/>
    <p:sldId id="271" r:id="rId14"/>
    <p:sldId id="268" r:id="rId15"/>
    <p:sldId id="272" r:id="rId16"/>
    <p:sldId id="262" r:id="rId17"/>
    <p:sldId id="273" r:id="rId18"/>
    <p:sldId id="26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61B93D-9555-44D9-879B-D7CEA1CDB150}" type="datetimeFigureOut">
              <a:rPr lang="en-US" smtClean="0"/>
              <a:pPr/>
              <a:t>8/20/2024</a:t>
            </a:fld>
            <a:endParaRPr lang="en-IN"/>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6F2C4B3-6EDA-446F-96A1-B81FA0DA19B2}" type="slidenum">
              <a:rPr lang="en-IN" smtClean="0"/>
              <a:pPr/>
              <a:t>‹#›</a:t>
            </a:fld>
            <a:endParaRPr lang="en-IN"/>
          </a:p>
        </p:txBody>
      </p:sp>
    </p:spTree>
    <p:extLst>
      <p:ext uri="{BB962C8B-B14F-4D97-AF65-F5344CB8AC3E}">
        <p14:creationId xmlns:p14="http://schemas.microsoft.com/office/powerpoint/2010/main" val="3341575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0D0C1F08-7217-47A0-831E-413294F578CD}" type="datetime1">
              <a:rPr lang="en-IN" smtClean="0"/>
              <a:t>20-08-2024</a:t>
            </a:fld>
            <a:endParaRPr lang="en-IN"/>
          </a:p>
        </p:txBody>
      </p:sp>
      <p:sp>
        <p:nvSpPr>
          <p:cNvPr id="5" name="Footer Placeholder 4"/>
          <p:cNvSpPr>
            <a:spLocks noGrp="1"/>
          </p:cNvSpPr>
          <p:nvPr>
            <p:ph type="ftr" sz="quarter" idx="11"/>
          </p:nvPr>
        </p:nvSpPr>
        <p:spPr/>
        <p:txBody>
          <a:bodyPr/>
          <a:lstStyle/>
          <a:p>
            <a:r>
              <a:rPr lang="en-IN" smtClean="0"/>
              <a:t>JKKNCET/EEE</a:t>
            </a:r>
            <a:endParaRPr lang="en-IN"/>
          </a:p>
        </p:txBody>
      </p:sp>
      <p:sp>
        <p:nvSpPr>
          <p:cNvPr id="6" name="Slide Number Placeholder 5"/>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235861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5F658BFD-5EB0-40F9-8434-251E9D6AB176}" type="datetime1">
              <a:rPr lang="en-IN" smtClean="0"/>
              <a:t>20-08-2024</a:t>
            </a:fld>
            <a:endParaRPr lang="en-IN"/>
          </a:p>
        </p:txBody>
      </p:sp>
      <p:sp>
        <p:nvSpPr>
          <p:cNvPr id="5" name="Footer Placeholder 4"/>
          <p:cNvSpPr>
            <a:spLocks noGrp="1"/>
          </p:cNvSpPr>
          <p:nvPr>
            <p:ph type="ftr" sz="quarter" idx="11"/>
          </p:nvPr>
        </p:nvSpPr>
        <p:spPr/>
        <p:txBody>
          <a:bodyPr/>
          <a:lstStyle/>
          <a:p>
            <a:r>
              <a:rPr lang="en-IN" smtClean="0"/>
              <a:t>JKKNCET/EEE</a:t>
            </a:r>
            <a:endParaRPr lang="en-IN"/>
          </a:p>
        </p:txBody>
      </p:sp>
      <p:sp>
        <p:nvSpPr>
          <p:cNvPr id="6" name="Slide Number Placeholder 5"/>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2136805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CC605B-6A2E-4BE1-8B5E-600B0A118FBD}" type="datetime1">
              <a:rPr lang="en-IN" smtClean="0"/>
              <a:t>20-08-2024</a:t>
            </a:fld>
            <a:endParaRPr lang="en-IN"/>
          </a:p>
        </p:txBody>
      </p:sp>
      <p:sp>
        <p:nvSpPr>
          <p:cNvPr id="5" name="Footer Placeholder 4"/>
          <p:cNvSpPr>
            <a:spLocks noGrp="1"/>
          </p:cNvSpPr>
          <p:nvPr>
            <p:ph type="ftr" sz="quarter" idx="11"/>
          </p:nvPr>
        </p:nvSpPr>
        <p:spPr/>
        <p:txBody>
          <a:bodyPr/>
          <a:lstStyle/>
          <a:p>
            <a:r>
              <a:rPr lang="en-IN" smtClean="0"/>
              <a:t>JKKNCET/EEE</a:t>
            </a:r>
            <a:endParaRPr lang="en-IN"/>
          </a:p>
        </p:txBody>
      </p:sp>
      <p:sp>
        <p:nvSpPr>
          <p:cNvPr id="6" name="Slide Number Placeholder 5"/>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2771557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10404B3C-1B67-41DD-BBDE-ADFBEA7A734E}" type="datetime1">
              <a:rPr lang="en-IN" smtClean="0"/>
              <a:t>20-08-2024</a:t>
            </a:fld>
            <a:endParaRPr lang="en-IN"/>
          </a:p>
        </p:txBody>
      </p:sp>
      <p:sp>
        <p:nvSpPr>
          <p:cNvPr id="6" name="Footer Placeholder 5"/>
          <p:cNvSpPr>
            <a:spLocks noGrp="1"/>
          </p:cNvSpPr>
          <p:nvPr>
            <p:ph type="ftr" sz="quarter" idx="11"/>
          </p:nvPr>
        </p:nvSpPr>
        <p:spPr/>
        <p:txBody>
          <a:bodyPr/>
          <a:lstStyle/>
          <a:p>
            <a:r>
              <a:rPr lang="en-IN" smtClean="0"/>
              <a:t>JKKNCET/EEE</a:t>
            </a:r>
            <a:endParaRPr lang="en-IN"/>
          </a:p>
        </p:txBody>
      </p:sp>
      <p:sp>
        <p:nvSpPr>
          <p:cNvPr id="7" name="Slide Number Placeholder 6"/>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1617064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33B7828B-6A54-4B79-A586-3E9838ED61D0}" type="datetime1">
              <a:rPr lang="en-IN" smtClean="0"/>
              <a:t>20-08-2024</a:t>
            </a:fld>
            <a:endParaRPr lang="en-IN"/>
          </a:p>
        </p:txBody>
      </p:sp>
      <p:sp>
        <p:nvSpPr>
          <p:cNvPr id="8" name="Footer Placeholder 7"/>
          <p:cNvSpPr>
            <a:spLocks noGrp="1"/>
          </p:cNvSpPr>
          <p:nvPr>
            <p:ph type="ftr" sz="quarter" idx="11"/>
          </p:nvPr>
        </p:nvSpPr>
        <p:spPr/>
        <p:txBody>
          <a:bodyPr/>
          <a:lstStyle/>
          <a:p>
            <a:r>
              <a:rPr lang="en-IN" smtClean="0"/>
              <a:t>JKKNCET/EEE</a:t>
            </a:r>
            <a:endParaRPr lang="en-IN"/>
          </a:p>
        </p:txBody>
      </p:sp>
      <p:sp>
        <p:nvSpPr>
          <p:cNvPr id="9" name="Slide Number Placeholder 8"/>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3817620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CFE02ECE-A066-4B1E-BA29-EA04A92B39B1}" type="datetime1">
              <a:rPr lang="en-IN" smtClean="0"/>
              <a:t>20-08-2024</a:t>
            </a:fld>
            <a:endParaRPr lang="en-IN"/>
          </a:p>
        </p:txBody>
      </p:sp>
      <p:sp>
        <p:nvSpPr>
          <p:cNvPr id="4" name="Footer Placeholder 3"/>
          <p:cNvSpPr>
            <a:spLocks noGrp="1"/>
          </p:cNvSpPr>
          <p:nvPr>
            <p:ph type="ftr" sz="quarter" idx="11"/>
          </p:nvPr>
        </p:nvSpPr>
        <p:spPr/>
        <p:txBody>
          <a:bodyPr/>
          <a:lstStyle/>
          <a:p>
            <a:r>
              <a:rPr lang="en-IN" smtClean="0"/>
              <a:t>JKKNCET/EEE</a:t>
            </a:r>
            <a:endParaRPr lang="en-IN"/>
          </a:p>
        </p:txBody>
      </p:sp>
      <p:sp>
        <p:nvSpPr>
          <p:cNvPr id="5" name="Slide Number Placeholder 4"/>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3172429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4FCA12-B8CC-4F21-B368-DCBA7D8452D4}" type="datetime1">
              <a:rPr lang="en-IN" smtClean="0"/>
              <a:t>20-08-2024</a:t>
            </a:fld>
            <a:endParaRPr lang="en-IN"/>
          </a:p>
        </p:txBody>
      </p:sp>
      <p:sp>
        <p:nvSpPr>
          <p:cNvPr id="3" name="Footer Placeholder 2"/>
          <p:cNvSpPr>
            <a:spLocks noGrp="1"/>
          </p:cNvSpPr>
          <p:nvPr>
            <p:ph type="ftr" sz="quarter" idx="11"/>
          </p:nvPr>
        </p:nvSpPr>
        <p:spPr/>
        <p:txBody>
          <a:bodyPr/>
          <a:lstStyle/>
          <a:p>
            <a:r>
              <a:rPr lang="en-IN" smtClean="0"/>
              <a:t>JKKNCET/EEE</a:t>
            </a:r>
            <a:endParaRPr lang="en-IN"/>
          </a:p>
        </p:txBody>
      </p:sp>
      <p:sp>
        <p:nvSpPr>
          <p:cNvPr id="4" name="Slide Number Placeholder 3"/>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2870054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2A7EAE-EDBD-4E79-904C-67A5DCEEB051}" type="datetime1">
              <a:rPr lang="en-IN" smtClean="0"/>
              <a:t>20-08-2024</a:t>
            </a:fld>
            <a:endParaRPr lang="en-IN"/>
          </a:p>
        </p:txBody>
      </p:sp>
      <p:sp>
        <p:nvSpPr>
          <p:cNvPr id="6" name="Footer Placeholder 5"/>
          <p:cNvSpPr>
            <a:spLocks noGrp="1"/>
          </p:cNvSpPr>
          <p:nvPr>
            <p:ph type="ftr" sz="quarter" idx="11"/>
          </p:nvPr>
        </p:nvSpPr>
        <p:spPr/>
        <p:txBody>
          <a:bodyPr/>
          <a:lstStyle/>
          <a:p>
            <a:r>
              <a:rPr lang="en-IN" smtClean="0"/>
              <a:t>JKKNCET/EEE</a:t>
            </a:r>
            <a:endParaRPr lang="en-IN"/>
          </a:p>
        </p:txBody>
      </p:sp>
      <p:sp>
        <p:nvSpPr>
          <p:cNvPr id="7" name="Slide Number Placeholder 6"/>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512080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AA57DF-D6C2-4B7B-BDC8-5618203EA327}" type="datetime1">
              <a:rPr lang="en-IN" smtClean="0"/>
              <a:t>20-08-2024</a:t>
            </a:fld>
            <a:endParaRPr lang="en-IN"/>
          </a:p>
        </p:txBody>
      </p:sp>
      <p:sp>
        <p:nvSpPr>
          <p:cNvPr id="6" name="Footer Placeholder 5"/>
          <p:cNvSpPr>
            <a:spLocks noGrp="1"/>
          </p:cNvSpPr>
          <p:nvPr>
            <p:ph type="ftr" sz="quarter" idx="11"/>
          </p:nvPr>
        </p:nvSpPr>
        <p:spPr/>
        <p:txBody>
          <a:bodyPr/>
          <a:lstStyle/>
          <a:p>
            <a:r>
              <a:rPr lang="en-IN" smtClean="0"/>
              <a:t>JKKNCET/EEE</a:t>
            </a:r>
            <a:endParaRPr lang="en-IN"/>
          </a:p>
        </p:txBody>
      </p:sp>
      <p:sp>
        <p:nvSpPr>
          <p:cNvPr id="7" name="Slide Number Placeholder 6"/>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2454138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76B9FBAA-4A77-4261-AFD7-891D2C965C2D}" type="datetime1">
              <a:rPr lang="en-IN" smtClean="0"/>
              <a:t>20-08-2024</a:t>
            </a:fld>
            <a:endParaRPr lang="en-IN"/>
          </a:p>
        </p:txBody>
      </p:sp>
      <p:sp>
        <p:nvSpPr>
          <p:cNvPr id="5" name="Footer Placeholder 4"/>
          <p:cNvSpPr>
            <a:spLocks noGrp="1"/>
          </p:cNvSpPr>
          <p:nvPr>
            <p:ph type="ftr" sz="quarter" idx="11"/>
          </p:nvPr>
        </p:nvSpPr>
        <p:spPr/>
        <p:txBody>
          <a:bodyPr/>
          <a:lstStyle/>
          <a:p>
            <a:r>
              <a:rPr lang="en-IN" smtClean="0"/>
              <a:t>JKKNCET/EEE</a:t>
            </a:r>
            <a:endParaRPr lang="en-IN"/>
          </a:p>
        </p:txBody>
      </p:sp>
      <p:sp>
        <p:nvSpPr>
          <p:cNvPr id="6" name="Slide Number Placeholder 5"/>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1287037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39D17737-46C3-481B-9E01-E7F676548A86}" type="datetime1">
              <a:rPr lang="en-IN" smtClean="0"/>
              <a:t>20-08-2024</a:t>
            </a:fld>
            <a:endParaRPr lang="en-IN"/>
          </a:p>
        </p:txBody>
      </p:sp>
      <p:sp>
        <p:nvSpPr>
          <p:cNvPr id="5" name="Footer Placeholder 4"/>
          <p:cNvSpPr>
            <a:spLocks noGrp="1"/>
          </p:cNvSpPr>
          <p:nvPr>
            <p:ph type="ftr" sz="quarter" idx="11"/>
          </p:nvPr>
        </p:nvSpPr>
        <p:spPr/>
        <p:txBody>
          <a:bodyPr/>
          <a:lstStyle/>
          <a:p>
            <a:r>
              <a:rPr lang="en-IN" smtClean="0"/>
              <a:t>JKKNCET/EEE</a:t>
            </a:r>
            <a:endParaRPr lang="en-IN"/>
          </a:p>
        </p:txBody>
      </p:sp>
      <p:sp>
        <p:nvSpPr>
          <p:cNvPr id="6" name="Slide Number Placeholder 5"/>
          <p:cNvSpPr>
            <a:spLocks noGrp="1"/>
          </p:cNvSpPr>
          <p:nvPr>
            <p:ph type="sldNum" sz="quarter" idx="12"/>
          </p:nvPr>
        </p:nvSpPr>
        <p:spPr/>
        <p:txBody>
          <a:bodyPr/>
          <a:lstStyle/>
          <a:p>
            <a:fld id="{518C8E71-BB5E-4FE9-AEB0-6818A7D8D49F}" type="slidenum">
              <a:rPr lang="en-IN" smtClean="0"/>
              <a:pPr/>
              <a:t>‹#›</a:t>
            </a:fld>
            <a:endParaRPr lang="en-IN"/>
          </a:p>
        </p:txBody>
      </p:sp>
    </p:spTree>
    <p:extLst>
      <p:ext uri="{BB962C8B-B14F-4D97-AF65-F5344CB8AC3E}">
        <p14:creationId xmlns:p14="http://schemas.microsoft.com/office/powerpoint/2010/main" val="16451383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82FDDA-96C8-435C-A9D4-39895478319F}" type="datetime1">
              <a:rPr lang="en-IN" smtClean="0"/>
              <a:t>20-08-2024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IN" smtClean="0"/>
              <a:t>JKKNCET/EEE</a:t>
            </a:r>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C8E71-BB5E-4FE9-AEB0-6818A7D8D49F}" type="slidenum">
              <a:rPr lang="en-IN" smtClean="0"/>
              <a:pPr/>
              <a:t>‹#›</a:t>
            </a:fld>
            <a:endParaRPr lang="en-IN"/>
          </a:p>
        </p:txBody>
      </p:sp>
    </p:spTree>
    <p:extLst>
      <p:ext uri="{BB962C8B-B14F-4D97-AF65-F5344CB8AC3E}">
        <p14:creationId xmlns:p14="http://schemas.microsoft.com/office/powerpoint/2010/main" val="34722115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62805"/>
            <a:ext cx="9144000" cy="2387600"/>
          </a:xfrm>
        </p:spPr>
        <p:txBody>
          <a:bodyPr>
            <a:normAutofit/>
          </a:bodyPr>
          <a:lstStyle/>
          <a:p>
            <a:r>
              <a:rPr lang="en-IN" sz="4000" dirty="0">
                <a:latin typeface="Times New Roman" panose="02020603050405020304" pitchFamily="18" charset="0"/>
                <a:cs typeface="Times New Roman" panose="02020603050405020304" pitchFamily="18" charset="0"/>
              </a:rPr>
              <a:t>Battery Energy Management System for DC Micro</a:t>
            </a:r>
            <a:br>
              <a:rPr lang="en-IN" sz="4000" dirty="0">
                <a:latin typeface="Times New Roman" panose="02020603050405020304" pitchFamily="18" charset="0"/>
                <a:cs typeface="Times New Roman" panose="02020603050405020304" pitchFamily="18" charset="0"/>
              </a:rPr>
            </a:br>
            <a:r>
              <a:rPr lang="en-IN" sz="4000" dirty="0">
                <a:latin typeface="Times New Roman" panose="02020603050405020304" pitchFamily="18" charset="0"/>
                <a:cs typeface="Times New Roman" panose="02020603050405020304" pitchFamily="18" charset="0"/>
              </a:rPr>
              <a:t>Grids with </a:t>
            </a:r>
            <a:r>
              <a:rPr lang="en-IN" sz="4000" dirty="0" smtClean="0">
                <a:latin typeface="Times New Roman" panose="02020603050405020304" pitchFamily="18" charset="0"/>
                <a:cs typeface="Times New Roman" panose="02020603050405020304" pitchFamily="18" charset="0"/>
              </a:rPr>
              <a:t>AI </a:t>
            </a:r>
            <a:r>
              <a:rPr lang="en-IN" sz="4000" dirty="0">
                <a:latin typeface="Times New Roman" panose="02020603050405020304" pitchFamily="18" charset="0"/>
                <a:cs typeface="Times New Roman" panose="02020603050405020304" pitchFamily="18" charset="0"/>
              </a:rPr>
              <a:t>Controller</a:t>
            </a:r>
          </a:p>
        </p:txBody>
      </p:sp>
      <p:sp>
        <p:nvSpPr>
          <p:cNvPr id="3" name="Subtitle 2"/>
          <p:cNvSpPr>
            <a:spLocks noGrp="1"/>
          </p:cNvSpPr>
          <p:nvPr>
            <p:ph type="subTitle" idx="1"/>
          </p:nvPr>
        </p:nvSpPr>
        <p:spPr>
          <a:xfrm>
            <a:off x="177421" y="3915937"/>
            <a:ext cx="4763070" cy="1655762"/>
          </a:xfrm>
        </p:spPr>
        <p:txBody>
          <a:bodyPr>
            <a:normAutofit/>
          </a:bodyPr>
          <a:lstStyle/>
          <a:p>
            <a:pPr algn="r"/>
            <a:endParaRPr lang="en-US" dirty="0" smtClean="0">
              <a:latin typeface="Times New Roman" panose="02020603050405020304" pitchFamily="18" charset="0"/>
              <a:cs typeface="Times New Roman" panose="02020603050405020304" pitchFamily="18" charset="0"/>
            </a:endParaRPr>
          </a:p>
          <a:p>
            <a:pPr algn="r"/>
            <a:endParaRPr lang="en-US" dirty="0" smtClean="0">
              <a:latin typeface="Times New Roman" panose="02020603050405020304" pitchFamily="18" charset="0"/>
              <a:cs typeface="Times New Roman" panose="02020603050405020304" pitchFamily="18" charset="0"/>
            </a:endParaRPr>
          </a:p>
          <a:p>
            <a:pPr algn="r"/>
            <a:endParaRPr lang="en-US" dirty="0" smtClean="0">
              <a:latin typeface="Times New Roman" panose="02020603050405020304" pitchFamily="18" charset="0"/>
              <a:cs typeface="Times New Roman" panose="02020603050405020304" pitchFamily="18" charset="0"/>
            </a:endParaRPr>
          </a:p>
          <a:p>
            <a:pPr algn="r"/>
            <a:endParaRPr lang="en-IN" dirty="0" smtClean="0">
              <a:latin typeface="Times New Roman" panose="02020603050405020304" pitchFamily="18" charset="0"/>
              <a:cs typeface="Times New Roman" panose="02020603050405020304" pitchFamily="18" charset="0"/>
            </a:endParaRPr>
          </a:p>
          <a:p>
            <a:endParaRPr lang="en-IN" dirty="0" smtClean="0"/>
          </a:p>
          <a:p>
            <a:endParaRPr lang="en-IN" dirty="0"/>
          </a:p>
        </p:txBody>
      </p:sp>
    </p:spTree>
    <p:extLst>
      <p:ext uri="{BB962C8B-B14F-4D97-AF65-F5344CB8AC3E}">
        <p14:creationId xmlns:p14="http://schemas.microsoft.com/office/powerpoint/2010/main" val="36146303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10515600" cy="2568954"/>
          </a:xfrm>
        </p:spPr>
        <p:txBody>
          <a:bodyPr>
            <a:noAutofit/>
          </a:bodyPr>
          <a:lstStyle/>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This paper presents the design </a:t>
            </a:r>
            <a:r>
              <a:rPr lang="en-IN" sz="2400" dirty="0" smtClean="0">
                <a:latin typeface="Times New Roman" panose="02020603050405020304" pitchFamily="18" charset="0"/>
                <a:cs typeface="Times New Roman" panose="02020603050405020304" pitchFamily="18" charset="0"/>
              </a:rPr>
              <a:t>and implementation </a:t>
            </a:r>
            <a:r>
              <a:rPr lang="en-IN" sz="2400" dirty="0">
                <a:latin typeface="Times New Roman" panose="02020603050405020304" pitchFamily="18" charset="0"/>
                <a:cs typeface="Times New Roman" panose="02020603050405020304" pitchFamily="18" charset="0"/>
              </a:rPr>
              <a:t>of an energy management </a:t>
            </a:r>
            <a:r>
              <a:rPr lang="en-IN" sz="2400" dirty="0" smtClean="0">
                <a:latin typeface="Times New Roman" panose="02020603050405020304" pitchFamily="18" charset="0"/>
                <a:cs typeface="Times New Roman" panose="02020603050405020304" pitchFamily="18" charset="0"/>
              </a:rPr>
              <a:t>system (EMS</a:t>
            </a:r>
            <a:r>
              <a:rPr lang="en-IN" sz="2400" dirty="0">
                <a:latin typeface="Times New Roman" panose="02020603050405020304" pitchFamily="18" charset="0"/>
                <a:cs typeface="Times New Roman" panose="02020603050405020304" pitchFamily="18" charset="0"/>
              </a:rPr>
              <a:t>) with fuzzy control for a dc microgrid </a:t>
            </a:r>
            <a:r>
              <a:rPr lang="en-IN" sz="2400" dirty="0" smtClean="0">
                <a:latin typeface="Times New Roman" panose="02020603050405020304" pitchFamily="18" charset="0"/>
                <a:cs typeface="Times New Roman" panose="02020603050405020304" pitchFamily="18" charset="0"/>
              </a:rPr>
              <a:t>system. Modeling</a:t>
            </a:r>
            <a:r>
              <a:rPr lang="en-IN" sz="2400" dirty="0">
                <a:latin typeface="Times New Roman" panose="02020603050405020304" pitchFamily="18" charset="0"/>
                <a:cs typeface="Times New Roman" panose="02020603050405020304" pitchFamily="18" charset="0"/>
              </a:rPr>
              <a:t>, analysis, and control of distributed </a:t>
            </a:r>
            <a:r>
              <a:rPr lang="en-IN" sz="2400" dirty="0" smtClean="0">
                <a:latin typeface="Times New Roman" panose="02020603050405020304" pitchFamily="18" charset="0"/>
                <a:cs typeface="Times New Roman" panose="02020603050405020304" pitchFamily="18" charset="0"/>
              </a:rPr>
              <a:t>and energy </a:t>
            </a:r>
            <a:r>
              <a:rPr lang="en-IN" sz="2400" dirty="0">
                <a:latin typeface="Times New Roman" panose="02020603050405020304" pitchFamily="18" charset="0"/>
                <a:cs typeface="Times New Roman" panose="02020603050405020304" pitchFamily="18" charset="0"/>
              </a:rPr>
              <a:t>storage devices with MATLAB/Simulink </a:t>
            </a:r>
            <a:r>
              <a:rPr lang="en-IN" sz="2400" dirty="0" smtClean="0">
                <a:latin typeface="Times New Roman" panose="02020603050405020304" pitchFamily="18" charset="0"/>
                <a:cs typeface="Times New Roman" panose="02020603050405020304" pitchFamily="18" charset="0"/>
              </a:rPr>
              <a:t>are proposed.</a:t>
            </a:r>
          </a:p>
          <a:p>
            <a:pPr algn="just">
              <a:buFont typeface="Wingdings" panose="05000000000000000000" pitchFamily="2" charset="2"/>
              <a:buChar char="Ø"/>
            </a:pPr>
            <a:r>
              <a:rPr lang="en-IN" sz="2400" dirty="0" smtClean="0">
                <a:latin typeface="Times New Roman" panose="02020603050405020304" pitchFamily="18" charset="0"/>
                <a:cs typeface="Times New Roman" panose="02020603050405020304" pitchFamily="18" charset="0"/>
              </a:rPr>
              <a:t> </a:t>
            </a:r>
            <a:r>
              <a:rPr lang="en-IN" sz="2400" dirty="0">
                <a:latin typeface="Times New Roman" panose="02020603050405020304" pitchFamily="18" charset="0"/>
                <a:cs typeface="Times New Roman" panose="02020603050405020304" pitchFamily="18" charset="0"/>
              </a:rPr>
              <a:t>To improve the life cycle of the </a:t>
            </a:r>
            <a:r>
              <a:rPr lang="en-IN" sz="2400" dirty="0" smtClean="0">
                <a:latin typeface="Times New Roman" panose="02020603050405020304" pitchFamily="18" charset="0"/>
                <a:cs typeface="Times New Roman" panose="02020603050405020304" pitchFamily="18" charset="0"/>
              </a:rPr>
              <a:t>battery, fuzzy </a:t>
            </a:r>
            <a:r>
              <a:rPr lang="en-IN" sz="2400" dirty="0">
                <a:latin typeface="Times New Roman" panose="02020603050405020304" pitchFamily="18" charset="0"/>
                <a:cs typeface="Times New Roman" panose="02020603050405020304" pitchFamily="18" charset="0"/>
              </a:rPr>
              <a:t>control manages the desired state of charge. </a:t>
            </a:r>
            <a:r>
              <a:rPr lang="en-IN" sz="2400" dirty="0" smtClean="0">
                <a:latin typeface="Times New Roman" panose="02020603050405020304" pitchFamily="18" charset="0"/>
                <a:cs typeface="Times New Roman" panose="02020603050405020304" pitchFamily="18" charset="0"/>
              </a:rPr>
              <a:t>A fuzzy </a:t>
            </a:r>
            <a:r>
              <a:rPr lang="en-IN" sz="2400" dirty="0">
                <a:latin typeface="Times New Roman" panose="02020603050405020304" pitchFamily="18" charset="0"/>
                <a:cs typeface="Times New Roman" panose="02020603050405020304" pitchFamily="18" charset="0"/>
              </a:rPr>
              <a:t>network has been designed to control </a:t>
            </a:r>
            <a:r>
              <a:rPr lang="en-IN" sz="2400" dirty="0" smtClean="0">
                <a:latin typeface="Times New Roman" panose="02020603050405020304" pitchFamily="18" charset="0"/>
                <a:cs typeface="Times New Roman" panose="02020603050405020304" pitchFamily="18" charset="0"/>
              </a:rPr>
              <a:t>the operating </a:t>
            </a:r>
            <a:r>
              <a:rPr lang="en-IN" sz="2400" dirty="0">
                <a:latin typeface="Times New Roman" panose="02020603050405020304" pitchFamily="18" charset="0"/>
                <a:cs typeface="Times New Roman" panose="02020603050405020304" pitchFamily="18" charset="0"/>
              </a:rPr>
              <a:t>mode the battery to monitor values of </a:t>
            </a:r>
            <a:r>
              <a:rPr lang="en-IN" sz="2400" dirty="0" smtClean="0">
                <a:latin typeface="Times New Roman" panose="02020603050405020304" pitchFamily="18" charset="0"/>
                <a:cs typeface="Times New Roman" panose="02020603050405020304" pitchFamily="18" charset="0"/>
              </a:rPr>
              <a:t>all subsystems </a:t>
            </a:r>
            <a:r>
              <a:rPr lang="en-IN" sz="2400" dirty="0">
                <a:latin typeface="Times New Roman" panose="02020603050405020304" pitchFamily="18" charset="0"/>
                <a:cs typeface="Times New Roman" panose="02020603050405020304" pitchFamily="18" charset="0"/>
              </a:rPr>
              <a:t>in the dc microgrid system.</a:t>
            </a:r>
          </a:p>
        </p:txBody>
      </p:sp>
    </p:spTree>
    <p:extLst>
      <p:ext uri="{BB962C8B-B14F-4D97-AF65-F5344CB8AC3E}">
        <p14:creationId xmlns:p14="http://schemas.microsoft.com/office/powerpoint/2010/main" val="15570277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With increased awareness of the depletion of </a:t>
            </a:r>
            <a:r>
              <a:rPr lang="en-IN" sz="2400" dirty="0" smtClean="0">
                <a:latin typeface="Times New Roman" panose="02020603050405020304" pitchFamily="18" charset="0"/>
                <a:cs typeface="Times New Roman" panose="02020603050405020304" pitchFamily="18" charset="0"/>
              </a:rPr>
              <a:t>traditional energy </a:t>
            </a:r>
            <a:r>
              <a:rPr lang="en-IN" sz="2400" dirty="0">
                <a:latin typeface="Times New Roman" panose="02020603050405020304" pitchFamily="18" charset="0"/>
                <a:cs typeface="Times New Roman" panose="02020603050405020304" pitchFamily="18" charset="0"/>
              </a:rPr>
              <a:t>sources and environmental damage caused </a:t>
            </a:r>
            <a:r>
              <a:rPr lang="en-IN" sz="2400" dirty="0" smtClean="0">
                <a:latin typeface="Times New Roman" panose="02020603050405020304" pitchFamily="18" charset="0"/>
                <a:cs typeface="Times New Roman" panose="02020603050405020304" pitchFamily="18" charset="0"/>
              </a:rPr>
              <a:t>by increased </a:t>
            </a:r>
            <a:r>
              <a:rPr lang="en-IN" sz="2400" dirty="0">
                <a:latin typeface="Times New Roman" panose="02020603050405020304" pitchFamily="18" charset="0"/>
                <a:cs typeface="Times New Roman" panose="02020603050405020304" pitchFamily="18" charset="0"/>
              </a:rPr>
              <a:t>carbon dioxide emissions from </a:t>
            </a:r>
            <a:r>
              <a:rPr lang="en-IN" sz="2400" dirty="0" smtClean="0">
                <a:latin typeface="Times New Roman" panose="02020603050405020304" pitchFamily="18" charset="0"/>
                <a:cs typeface="Times New Roman" panose="02020603050405020304" pitchFamily="18" charset="0"/>
              </a:rPr>
              <a:t>coal-fired power </a:t>
            </a:r>
            <a:r>
              <a:rPr lang="en-IN" sz="2400" dirty="0">
                <a:latin typeface="Times New Roman" panose="02020603050405020304" pitchFamily="18" charset="0"/>
                <a:cs typeface="Times New Roman" panose="02020603050405020304" pitchFamily="18" charset="0"/>
              </a:rPr>
              <a:t>generation, the use of renewable energy </a:t>
            </a:r>
            <a:r>
              <a:rPr lang="en-IN" sz="2400" dirty="0" smtClean="0">
                <a:latin typeface="Times New Roman" panose="02020603050405020304" pitchFamily="18" charset="0"/>
                <a:cs typeface="Times New Roman" panose="02020603050405020304" pitchFamily="18" charset="0"/>
              </a:rPr>
              <a:t>has become </a:t>
            </a:r>
            <a:r>
              <a:rPr lang="en-IN" sz="2400" dirty="0">
                <a:latin typeface="Times New Roman" panose="02020603050405020304" pitchFamily="18" charset="0"/>
                <a:cs typeface="Times New Roman" panose="02020603050405020304" pitchFamily="18" charset="0"/>
              </a:rPr>
              <a:t>the goal for energy development. Current </a:t>
            </a:r>
            <a:r>
              <a:rPr lang="en-IN" sz="2400" dirty="0" smtClean="0">
                <a:latin typeface="Times New Roman" panose="02020603050405020304" pitchFamily="18" charset="0"/>
                <a:cs typeface="Times New Roman" panose="02020603050405020304" pitchFamily="18" charset="0"/>
              </a:rPr>
              <a:t>green energy </a:t>
            </a:r>
            <a:r>
              <a:rPr lang="en-IN" sz="2400" dirty="0">
                <a:latin typeface="Times New Roman" panose="02020603050405020304" pitchFamily="18" charset="0"/>
                <a:cs typeface="Times New Roman" panose="02020603050405020304" pitchFamily="18" charset="0"/>
              </a:rPr>
              <a:t>used in power generation includes: solar, </a:t>
            </a:r>
            <a:r>
              <a:rPr lang="en-IN" sz="2400" dirty="0" smtClean="0">
                <a:latin typeface="Times New Roman" panose="02020603050405020304" pitchFamily="18" charset="0"/>
                <a:cs typeface="Times New Roman" panose="02020603050405020304" pitchFamily="18" charset="0"/>
              </a:rPr>
              <a:t>wind, geothermal</a:t>
            </a:r>
            <a:r>
              <a:rPr lang="en-IN" sz="2400" dirty="0">
                <a:latin typeface="Times New Roman" panose="02020603050405020304" pitchFamily="18" charset="0"/>
                <a:cs typeface="Times New Roman" panose="02020603050405020304" pitchFamily="18" charset="0"/>
              </a:rPr>
              <a:t>, </a:t>
            </a:r>
            <a:r>
              <a:rPr lang="en-IN" sz="2400" dirty="0" smtClean="0">
                <a:latin typeface="Times New Roman" panose="02020603050405020304" pitchFamily="18" charset="0"/>
                <a:cs typeface="Times New Roman" panose="02020603050405020304" pitchFamily="18" charset="0"/>
              </a:rPr>
              <a:t>biomass</a:t>
            </a:r>
            <a:r>
              <a:rPr lang="en-IN" sz="2400" dirty="0">
                <a:latin typeface="Times New Roman" panose="02020603050405020304" pitchFamily="18" charset="0"/>
                <a:cs typeface="Times New Roman" panose="02020603050405020304" pitchFamily="18" charset="0"/>
              </a:rPr>
              <a:t>, and </a:t>
            </a:r>
            <a:r>
              <a:rPr lang="en-IN" sz="2400" dirty="0" smtClean="0">
                <a:latin typeface="Times New Roman" panose="02020603050405020304" pitchFamily="18" charset="0"/>
                <a:cs typeface="Times New Roman" panose="02020603050405020304" pitchFamily="18" charset="0"/>
              </a:rPr>
              <a:t>tidal.</a:t>
            </a:r>
          </a:p>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Many countries </a:t>
            </a:r>
            <a:r>
              <a:rPr lang="en-IN" sz="2400" dirty="0" smtClean="0">
                <a:latin typeface="Times New Roman" panose="02020603050405020304" pitchFamily="18" charset="0"/>
                <a:cs typeface="Times New Roman" panose="02020603050405020304" pitchFamily="18" charset="0"/>
              </a:rPr>
              <a:t>have set </a:t>
            </a:r>
            <a:r>
              <a:rPr lang="en-IN" sz="2400" dirty="0">
                <a:latin typeface="Times New Roman" panose="02020603050405020304" pitchFamily="18" charset="0"/>
                <a:cs typeface="Times New Roman" panose="02020603050405020304" pitchFamily="18" charset="0"/>
              </a:rPr>
              <a:t>a goal of increasing the usage of renew-able </a:t>
            </a:r>
            <a:r>
              <a:rPr lang="en-IN" sz="2400" dirty="0" smtClean="0">
                <a:latin typeface="Times New Roman" panose="02020603050405020304" pitchFamily="18" charset="0"/>
                <a:cs typeface="Times New Roman" panose="02020603050405020304" pitchFamily="18" charset="0"/>
              </a:rPr>
              <a:t>energy above </a:t>
            </a:r>
            <a:r>
              <a:rPr lang="en-IN" sz="2400" dirty="0">
                <a:latin typeface="Times New Roman" panose="02020603050405020304" pitchFamily="18" charset="0"/>
                <a:cs typeface="Times New Roman" panose="02020603050405020304" pitchFamily="18" charset="0"/>
              </a:rPr>
              <a:t>20% of their total power consumption by the </a:t>
            </a:r>
            <a:r>
              <a:rPr lang="en-IN" sz="2400" dirty="0" smtClean="0">
                <a:latin typeface="Times New Roman" panose="02020603050405020304" pitchFamily="18" charset="0"/>
                <a:cs typeface="Times New Roman" panose="02020603050405020304" pitchFamily="18" charset="0"/>
              </a:rPr>
              <a:t>year 2020.</a:t>
            </a:r>
          </a:p>
          <a:p>
            <a:pPr algn="just">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O</a:t>
            </a:r>
            <a:r>
              <a:rPr lang="en-IN" sz="2400" dirty="0" smtClean="0">
                <a:latin typeface="Times New Roman" panose="02020603050405020304" pitchFamily="18" charset="0"/>
                <a:cs typeface="Times New Roman" panose="02020603050405020304" pitchFamily="18" charset="0"/>
              </a:rPr>
              <a:t>ur system  includes </a:t>
            </a:r>
            <a:r>
              <a:rPr lang="en-IN" sz="2400" dirty="0">
                <a:latin typeface="Times New Roman" panose="02020603050405020304" pitchFamily="18" charset="0"/>
                <a:cs typeface="Times New Roman" panose="02020603050405020304" pitchFamily="18" charset="0"/>
              </a:rPr>
              <a:t>green power generator, </a:t>
            </a:r>
            <a:r>
              <a:rPr lang="en-IN" sz="2400" dirty="0" smtClean="0">
                <a:latin typeface="Times New Roman" panose="02020603050405020304" pitchFamily="18" charset="0"/>
                <a:cs typeface="Times New Roman" panose="02020603050405020304" pitchFamily="18" charset="0"/>
              </a:rPr>
              <a:t>energy storage </a:t>
            </a:r>
            <a:r>
              <a:rPr lang="en-IN" sz="2400" dirty="0">
                <a:latin typeface="Times New Roman" panose="02020603050405020304" pitchFamily="18" charset="0"/>
                <a:cs typeface="Times New Roman" panose="02020603050405020304" pitchFamily="18" charset="0"/>
              </a:rPr>
              <a:t>element, dc appliance and equipment, </a:t>
            </a:r>
            <a:r>
              <a:rPr lang="en-IN" sz="2400" dirty="0" smtClean="0">
                <a:latin typeface="Times New Roman" panose="02020603050405020304" pitchFamily="18" charset="0"/>
                <a:cs typeface="Times New Roman" panose="02020603050405020304" pitchFamily="18" charset="0"/>
              </a:rPr>
              <a:t>and energy </a:t>
            </a:r>
            <a:r>
              <a:rPr lang="en-IN" sz="2400" dirty="0">
                <a:latin typeface="Times New Roman" panose="02020603050405020304" pitchFamily="18" charset="0"/>
                <a:cs typeface="Times New Roman" panose="02020603050405020304" pitchFamily="18" charset="0"/>
              </a:rPr>
              <a:t>management system (EMS) with a </a:t>
            </a:r>
            <a:r>
              <a:rPr lang="en-IN" sz="2400" dirty="0" smtClean="0">
                <a:latin typeface="Times New Roman" panose="02020603050405020304" pitchFamily="18" charset="0"/>
                <a:cs typeface="Times New Roman" panose="02020603050405020304" pitchFamily="18" charset="0"/>
              </a:rPr>
              <a:t>fuzzy controller.</a:t>
            </a: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29748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791" y="0"/>
            <a:ext cx="10515600" cy="1325563"/>
          </a:xfrm>
        </p:spPr>
        <p:txBody>
          <a:bodyPr/>
          <a:lstStyle/>
          <a:p>
            <a:r>
              <a:rPr lang="en-US" dirty="0" smtClean="0">
                <a:latin typeface="Times New Roman" panose="02020603050405020304" pitchFamily="18" charset="0"/>
                <a:cs typeface="Times New Roman" panose="02020603050405020304" pitchFamily="18" charset="0"/>
              </a:rPr>
              <a:t>EXISTING SYSTEM </a:t>
            </a:r>
            <a:endParaRPr lang="en-IN" dirty="0">
              <a:latin typeface="Times New Roman" panose="02020603050405020304" pitchFamily="18" charset="0"/>
              <a:cs typeface="Times New Roman" panose="02020603050405020304" pitchFamily="18" charset="0"/>
            </a:endParaRPr>
          </a:p>
        </p:txBody>
      </p:sp>
      <p:pic>
        <p:nvPicPr>
          <p:cNvPr id="5" name="Content Placeholder 4"/>
          <p:cNvPicPr>
            <a:picLocks noGrp="1" noChangeAspect="1"/>
          </p:cNvPicPr>
          <p:nvPr>
            <p:ph idx="1"/>
          </p:nvPr>
        </p:nvPicPr>
        <p:blipFill>
          <a:blip r:embed="rId2"/>
          <a:stretch>
            <a:fillRect/>
          </a:stretch>
        </p:blipFill>
        <p:spPr>
          <a:xfrm>
            <a:off x="2715906" y="873033"/>
            <a:ext cx="7301552" cy="5844230"/>
          </a:xfrm>
          <a:prstGeom prst="rect">
            <a:avLst/>
          </a:prstGeom>
        </p:spPr>
      </p:pic>
    </p:spTree>
    <p:extLst>
      <p:ext uri="{BB962C8B-B14F-4D97-AF65-F5344CB8AC3E}">
        <p14:creationId xmlns:p14="http://schemas.microsoft.com/office/powerpoint/2010/main" val="21847894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      EXISTING                          </a:t>
            </a: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Existing system has high efficiency but doesn’t have proper control strategies</a:t>
            </a:r>
          </a:p>
          <a:p>
            <a:pPr>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Power converted by rectifying an ac source with power factor correction is act as a backup.</a:t>
            </a:r>
          </a:p>
          <a:p>
            <a:pPr>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To use renewable energy more efficiency</a:t>
            </a:r>
          </a:p>
          <a:p>
            <a:pPr>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DC electricity should be supplied to these loads</a:t>
            </a:r>
          </a:p>
          <a:p>
            <a:pPr marL="0" indent="0">
              <a:buNone/>
            </a:pPr>
            <a:r>
              <a:rPr lang="en-US" dirty="0" smtClean="0"/>
              <a:t> </a:t>
            </a:r>
            <a:r>
              <a:rPr lang="en-US" sz="4000" dirty="0" smtClean="0">
                <a:latin typeface="Times New Roman" panose="02020603050405020304" pitchFamily="18" charset="0"/>
                <a:cs typeface="Times New Roman" panose="02020603050405020304" pitchFamily="18" charset="0"/>
              </a:rPr>
              <a:t>DRAWBACKS</a:t>
            </a:r>
          </a:p>
          <a:p>
            <a:pPr>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Existing system does not have EMS monitoring</a:t>
            </a:r>
          </a:p>
          <a:p>
            <a:pPr>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SOC parameter is not maintained properly</a:t>
            </a:r>
          </a:p>
          <a:p>
            <a:pPr>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There is no equilibrium of power supply</a:t>
            </a:r>
          </a:p>
          <a:p>
            <a:endParaRPr lang="en-US" dirty="0" smtClean="0"/>
          </a:p>
          <a:p>
            <a:endParaRPr lang="en-IN" dirty="0"/>
          </a:p>
        </p:txBody>
      </p:sp>
    </p:spTree>
    <p:extLst>
      <p:ext uri="{BB962C8B-B14F-4D97-AF65-F5344CB8AC3E}">
        <p14:creationId xmlns:p14="http://schemas.microsoft.com/office/powerpoint/2010/main" val="23948041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latin typeface="Times New Roman" panose="02020603050405020304" pitchFamily="18" charset="0"/>
                <a:cs typeface="Times New Roman" panose="02020603050405020304" pitchFamily="18" charset="0"/>
              </a:rPr>
              <a:t>PROPOSED</a:t>
            </a: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The dc micro grid system is composed of solar power wind power generation, lithium ion battery, dc load and ac/dc convertor with EMS monitoring and control system</a:t>
            </a:r>
          </a:p>
          <a:p>
            <a:pPr algn="just">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The proposed EMF was commanded with RS-485/zigbee network for data communication and delivery of energy distribution instruction</a:t>
            </a:r>
          </a:p>
          <a:p>
            <a:pPr algn="just">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The design concept of the study was to increase the useful life of lithium battery and to include to charge and over discharge production mechanism and control the green source energy management</a:t>
            </a:r>
          </a:p>
          <a:p>
            <a:pPr>
              <a:buFont typeface="Wingdings" panose="05000000000000000000" pitchFamily="2" charset="2"/>
              <a:buChar char="Ø"/>
            </a:pPr>
            <a:r>
              <a:rPr lang="en-US" sz="2400" dirty="0" smtClean="0">
                <a:latin typeface="Times New Roman" panose="02020603050405020304" pitchFamily="18" charset="0"/>
                <a:cs typeface="Times New Roman" panose="02020603050405020304" pitchFamily="18" charset="0"/>
              </a:rPr>
              <a:t>Fuel cell was used effective</a:t>
            </a:r>
          </a:p>
          <a:p>
            <a:pPr>
              <a:buFont typeface="Wingdings" panose="05000000000000000000" pitchFamily="2" charset="2"/>
              <a:buChar char="Ø"/>
            </a:pP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3938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PROPOSED SYSTEM </a:t>
            </a:r>
            <a:br>
              <a:rPr lang="en-US" dirty="0" smtClean="0">
                <a:latin typeface="Times New Roman" panose="02020603050405020304" pitchFamily="18" charset="0"/>
                <a:cs typeface="Times New Roman" panose="02020603050405020304" pitchFamily="18" charset="0"/>
              </a:rPr>
            </a:br>
            <a:endParaRPr lang="en-IN"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2"/>
          <a:stretch>
            <a:fillRect/>
          </a:stretch>
        </p:blipFill>
        <p:spPr>
          <a:xfrm>
            <a:off x="2579427" y="1186597"/>
            <a:ext cx="6946709" cy="5560210"/>
          </a:xfrm>
          <a:prstGeom prst="rect">
            <a:avLst/>
          </a:prstGeom>
        </p:spPr>
      </p:pic>
    </p:spTree>
    <p:extLst>
      <p:ext uri="{BB962C8B-B14F-4D97-AF65-F5344CB8AC3E}">
        <p14:creationId xmlns:p14="http://schemas.microsoft.com/office/powerpoint/2010/main" val="35494854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FUNCTIONAL BLOCK DIAGRAM</a:t>
            </a:r>
            <a:endParaRPr lang="en-IN" sz="4000"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2"/>
          <a:stretch>
            <a:fillRect/>
          </a:stretch>
        </p:blipFill>
        <p:spPr>
          <a:xfrm>
            <a:off x="1214651" y="2081531"/>
            <a:ext cx="9906769" cy="3896188"/>
          </a:xfrm>
          <a:prstGeom prst="rect">
            <a:avLst/>
          </a:prstGeom>
        </p:spPr>
      </p:pic>
    </p:spTree>
    <p:extLst>
      <p:ext uri="{BB962C8B-B14F-4D97-AF65-F5344CB8AC3E}">
        <p14:creationId xmlns:p14="http://schemas.microsoft.com/office/powerpoint/2010/main" val="7452904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FUZZY CONTROL</a:t>
            </a:r>
            <a:endParaRPr lang="en-IN"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IN" sz="2400" dirty="0">
                <a:latin typeface="Times New Roman" panose="02020603050405020304" pitchFamily="18" charset="0"/>
                <a:cs typeface="Times New Roman" panose="02020603050405020304" pitchFamily="18" charset="0"/>
              </a:rPr>
              <a:t>Fuzzy theory was first proposed in 1965 by </a:t>
            </a:r>
            <a:r>
              <a:rPr lang="en-IN" sz="2400" dirty="0" err="1">
                <a:latin typeface="Times New Roman" panose="02020603050405020304" pitchFamily="18" charset="0"/>
                <a:cs typeface="Times New Roman" panose="02020603050405020304" pitchFamily="18" charset="0"/>
              </a:rPr>
              <a:t>Lotfi</a:t>
            </a:r>
            <a:r>
              <a:rPr lang="en-IN" sz="2400" dirty="0">
                <a:latin typeface="Times New Roman" panose="02020603050405020304" pitchFamily="18" charset="0"/>
                <a:cs typeface="Times New Roman" panose="02020603050405020304" pitchFamily="18" charset="0"/>
              </a:rPr>
              <a:t>. </a:t>
            </a:r>
            <a:r>
              <a:rPr lang="en-IN" sz="2400" dirty="0" smtClean="0">
                <a:latin typeface="Times New Roman" panose="02020603050405020304" pitchFamily="18" charset="0"/>
                <a:cs typeface="Times New Roman" panose="02020603050405020304" pitchFamily="18" charset="0"/>
              </a:rPr>
              <a:t>A. </a:t>
            </a:r>
            <a:r>
              <a:rPr lang="en-IN" sz="2400" dirty="0" err="1" smtClean="0">
                <a:latin typeface="Times New Roman" panose="02020603050405020304" pitchFamily="18" charset="0"/>
                <a:cs typeface="Times New Roman" panose="02020603050405020304" pitchFamily="18" charset="0"/>
              </a:rPr>
              <a:t>Zadeh</a:t>
            </a:r>
            <a:r>
              <a:rPr lang="en-IN" sz="2400" dirty="0">
                <a:latin typeface="Times New Roman" panose="02020603050405020304" pitchFamily="18" charset="0"/>
                <a:cs typeface="Times New Roman" panose="02020603050405020304" pitchFamily="18" charset="0"/>
              </a:rPr>
              <a:t>, an American scholar of automatic control, as </a:t>
            </a:r>
            <a:r>
              <a:rPr lang="en-IN" sz="2400" dirty="0" smtClean="0">
                <a:latin typeface="Times New Roman" panose="02020603050405020304" pitchFamily="18" charset="0"/>
                <a:cs typeface="Times New Roman" panose="02020603050405020304" pitchFamily="18" charset="0"/>
              </a:rPr>
              <a:t>a tool </a:t>
            </a:r>
            <a:r>
              <a:rPr lang="en-IN" sz="2400" dirty="0">
                <a:latin typeface="Times New Roman" panose="02020603050405020304" pitchFamily="18" charset="0"/>
                <a:cs typeface="Times New Roman" panose="02020603050405020304" pitchFamily="18" charset="0"/>
              </a:rPr>
              <a:t>of quantitative expression for concepts that </a:t>
            </a:r>
            <a:r>
              <a:rPr lang="en-IN" sz="2400" dirty="0" smtClean="0">
                <a:latin typeface="Times New Roman" panose="02020603050405020304" pitchFamily="18" charset="0"/>
                <a:cs typeface="Times New Roman" panose="02020603050405020304" pitchFamily="18" charset="0"/>
              </a:rPr>
              <a:t>could not </a:t>
            </a:r>
            <a:r>
              <a:rPr lang="en-IN" sz="2400" dirty="0">
                <a:latin typeface="Times New Roman" panose="02020603050405020304" pitchFamily="18" charset="0"/>
                <a:cs typeface="Times New Roman" panose="02020603050405020304" pitchFamily="18" charset="0"/>
              </a:rPr>
              <a:t>be clearly defined. A fuzzy control system is </a:t>
            </a:r>
            <a:r>
              <a:rPr lang="en-IN" sz="2400" dirty="0" smtClean="0">
                <a:latin typeface="Times New Roman" panose="02020603050405020304" pitchFamily="18" charset="0"/>
                <a:cs typeface="Times New Roman" panose="02020603050405020304" pitchFamily="18" charset="0"/>
              </a:rPr>
              <a:t>based on </a:t>
            </a:r>
            <a:r>
              <a:rPr lang="en-IN" sz="2400" dirty="0">
                <a:latin typeface="Times New Roman" panose="02020603050405020304" pitchFamily="18" charset="0"/>
                <a:cs typeface="Times New Roman" panose="02020603050405020304" pitchFamily="18" charset="0"/>
              </a:rPr>
              <a:t>fuzzy-logic thinking in the design of how a </a:t>
            </a:r>
            <a:r>
              <a:rPr lang="en-IN" sz="2400" dirty="0" smtClean="0">
                <a:latin typeface="Times New Roman" panose="02020603050405020304" pitchFamily="18" charset="0"/>
                <a:cs typeface="Times New Roman" panose="02020603050405020304" pitchFamily="18" charset="0"/>
              </a:rPr>
              <a:t>controller works</a:t>
            </a:r>
            <a:r>
              <a:rPr lang="en-IN" sz="2400" dirty="0">
                <a:latin typeface="Times New Roman" panose="02020603050405020304" pitchFamily="18" charset="0"/>
                <a:cs typeface="Times New Roman" panose="02020603050405020304" pitchFamily="18" charset="0"/>
              </a:rPr>
              <a:t>. </a:t>
            </a:r>
            <a:endParaRPr lang="en-IN" sz="24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IN" sz="2400" dirty="0" smtClean="0">
                <a:latin typeface="Times New Roman" panose="02020603050405020304" pitchFamily="18" charset="0"/>
                <a:cs typeface="Times New Roman" panose="02020603050405020304" pitchFamily="18" charset="0"/>
              </a:rPr>
              <a:t>The </a:t>
            </a:r>
            <a:r>
              <a:rPr lang="en-IN" sz="2400" dirty="0">
                <a:latin typeface="Times New Roman" panose="02020603050405020304" pitchFamily="18" charset="0"/>
                <a:cs typeface="Times New Roman" panose="02020603050405020304" pitchFamily="18" charset="0"/>
              </a:rPr>
              <a:t>so-called fuzzy logic is to establish a </a:t>
            </a:r>
            <a:r>
              <a:rPr lang="en-IN" sz="2400" dirty="0" smtClean="0">
                <a:latin typeface="Times New Roman" panose="02020603050405020304" pitchFamily="18" charset="0"/>
                <a:cs typeface="Times New Roman" panose="02020603050405020304" pitchFamily="18" charset="0"/>
              </a:rPr>
              <a:t>buffer zone </a:t>
            </a:r>
            <a:r>
              <a:rPr lang="en-IN" sz="2400" dirty="0">
                <a:latin typeface="Times New Roman" panose="02020603050405020304" pitchFamily="18" charset="0"/>
                <a:cs typeface="Times New Roman" panose="02020603050405020304" pitchFamily="18" charset="0"/>
              </a:rPr>
              <a:t>between the traditional zero and one, with </a:t>
            </a:r>
            <a:r>
              <a:rPr lang="en-IN" sz="2400" dirty="0" smtClean="0">
                <a:latin typeface="Times New Roman" panose="02020603050405020304" pitchFamily="18" charset="0"/>
                <a:cs typeface="Times New Roman" panose="02020603050405020304" pitchFamily="18" charset="0"/>
              </a:rPr>
              <a:t>logic segments </a:t>
            </a:r>
            <a:r>
              <a:rPr lang="en-IN" sz="2400" dirty="0">
                <a:latin typeface="Times New Roman" panose="02020603050405020304" pitchFamily="18" charset="0"/>
                <a:cs typeface="Times New Roman" panose="02020603050405020304" pitchFamily="18" charset="0"/>
              </a:rPr>
              <a:t>of none-zero and </a:t>
            </a:r>
            <a:r>
              <a:rPr lang="en-IN" sz="2400" dirty="0" smtClean="0">
                <a:latin typeface="Times New Roman" panose="02020603050405020304" pitchFamily="18" charset="0"/>
                <a:cs typeface="Times New Roman" panose="02020603050405020304" pitchFamily="18" charset="0"/>
              </a:rPr>
              <a:t>none one </a:t>
            </a:r>
            <a:r>
              <a:rPr lang="en-IN" sz="2400" dirty="0">
                <a:latin typeface="Times New Roman" panose="02020603050405020304" pitchFamily="18" charset="0"/>
                <a:cs typeface="Times New Roman" panose="02020603050405020304" pitchFamily="18" charset="0"/>
              </a:rPr>
              <a:t>possible. It allows </a:t>
            </a:r>
            <a:r>
              <a:rPr lang="en-IN" sz="2400" dirty="0" err="1" smtClean="0">
                <a:latin typeface="Times New Roman" panose="02020603050405020304" pitchFamily="18" charset="0"/>
                <a:cs typeface="Times New Roman" panose="02020603050405020304" pitchFamily="18" charset="0"/>
              </a:rPr>
              <a:t>awider</a:t>
            </a:r>
            <a:r>
              <a:rPr lang="en-IN" sz="2400" dirty="0" smtClean="0">
                <a:latin typeface="Times New Roman" panose="02020603050405020304" pitchFamily="18" charset="0"/>
                <a:cs typeface="Times New Roman" panose="02020603050405020304" pitchFamily="18" charset="0"/>
              </a:rPr>
              <a:t> </a:t>
            </a:r>
            <a:r>
              <a:rPr lang="en-IN" sz="2400" dirty="0">
                <a:latin typeface="Times New Roman" panose="02020603050405020304" pitchFamily="18" charset="0"/>
                <a:cs typeface="Times New Roman" panose="02020603050405020304" pitchFamily="18" charset="0"/>
              </a:rPr>
              <a:t>and more flexible space in </a:t>
            </a:r>
            <a:r>
              <a:rPr lang="en-IN" sz="2400" dirty="0" smtClean="0">
                <a:latin typeface="Times New Roman" panose="02020603050405020304" pitchFamily="18" charset="0"/>
                <a:cs typeface="Times New Roman" panose="02020603050405020304" pitchFamily="18" charset="0"/>
              </a:rPr>
              <a:t>logic deduction </a:t>
            </a:r>
            <a:r>
              <a:rPr lang="en-IN" sz="2400" dirty="0">
                <a:latin typeface="Times New Roman" panose="02020603050405020304" pitchFamily="18" charset="0"/>
                <a:cs typeface="Times New Roman" panose="02020603050405020304" pitchFamily="18" charset="0"/>
              </a:rPr>
              <a:t>for </a:t>
            </a:r>
            <a:r>
              <a:rPr lang="en-IN" sz="2400" dirty="0" smtClean="0">
                <a:latin typeface="Times New Roman" panose="02020603050405020304" pitchFamily="18" charset="0"/>
                <a:cs typeface="Times New Roman" panose="02020603050405020304" pitchFamily="18" charset="0"/>
              </a:rPr>
              <a:t>the expression </a:t>
            </a:r>
            <a:r>
              <a:rPr lang="en-IN" sz="2400" dirty="0">
                <a:latin typeface="Times New Roman" panose="02020603050405020304" pitchFamily="18" charset="0"/>
                <a:cs typeface="Times New Roman" panose="02020603050405020304" pitchFamily="18" charset="0"/>
              </a:rPr>
              <a:t>of conceptual ideas and experience.</a:t>
            </a:r>
          </a:p>
        </p:txBody>
      </p:sp>
    </p:spTree>
    <p:extLst>
      <p:ext uri="{BB962C8B-B14F-4D97-AF65-F5344CB8AC3E}">
        <p14:creationId xmlns:p14="http://schemas.microsoft.com/office/powerpoint/2010/main" val="3366606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dirty="0" smtClean="0">
                <a:latin typeface="Times New Roman" panose="02020603050405020304" pitchFamily="18" charset="0"/>
                <a:cs typeface="Times New Roman" panose="02020603050405020304" pitchFamily="18" charset="0"/>
              </a:rPr>
              <a:t>DYNAMIC MODEL OF MICROGRID SYSTEM USING MATLAB SIMULINK.</a:t>
            </a:r>
            <a:endParaRPr lang="en-IN"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2"/>
          <a:stretch>
            <a:fillRect/>
          </a:stretch>
        </p:blipFill>
        <p:spPr>
          <a:xfrm>
            <a:off x="2306471" y="2019869"/>
            <a:ext cx="7761785" cy="4346717"/>
          </a:xfrm>
          <a:prstGeom prst="rect">
            <a:avLst/>
          </a:prstGeom>
        </p:spPr>
      </p:pic>
    </p:spTree>
    <p:extLst>
      <p:ext uri="{BB962C8B-B14F-4D97-AF65-F5344CB8AC3E}">
        <p14:creationId xmlns:p14="http://schemas.microsoft.com/office/powerpoint/2010/main" val="20126531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latin typeface="Times New Roman" panose="02020603050405020304" pitchFamily="18" charset="0"/>
                <a:cs typeface="Times New Roman" panose="02020603050405020304" pitchFamily="18" charset="0"/>
              </a:rPr>
              <a:t>Simulated output power </a:t>
            </a:r>
            <a:r>
              <a:rPr lang="en-IN" i="1" dirty="0">
                <a:latin typeface="Times New Roman" panose="02020603050405020304" pitchFamily="18" charset="0"/>
                <a:cs typeface="Times New Roman" panose="02020603050405020304" pitchFamily="18" charset="0"/>
              </a:rPr>
              <a:t>P</a:t>
            </a:r>
            <a:r>
              <a:rPr lang="en-IN" dirty="0">
                <a:latin typeface="Times New Roman" panose="02020603050405020304" pitchFamily="18" charset="0"/>
                <a:cs typeface="Times New Roman" panose="02020603050405020304" pitchFamily="18" charset="0"/>
              </a:rPr>
              <a:t>PV versus output voltage </a:t>
            </a:r>
            <a:r>
              <a:rPr lang="en-IN" i="1" dirty="0">
                <a:latin typeface="Times New Roman" panose="02020603050405020304" pitchFamily="18" charset="0"/>
                <a:cs typeface="Times New Roman" panose="02020603050405020304" pitchFamily="18" charset="0"/>
              </a:rPr>
              <a:t>V</a:t>
            </a:r>
            <a:r>
              <a:rPr lang="en-IN" dirty="0">
                <a:latin typeface="Times New Roman" panose="02020603050405020304" pitchFamily="18" charset="0"/>
                <a:cs typeface="Times New Roman" panose="02020603050405020304" pitchFamily="18" charset="0"/>
              </a:rPr>
              <a:t>PV of the solar</a:t>
            </a:r>
          </a:p>
        </p:txBody>
      </p:sp>
      <p:pic>
        <p:nvPicPr>
          <p:cNvPr id="4" name="Content Placeholder 3"/>
          <p:cNvPicPr>
            <a:picLocks noGrp="1" noChangeAspect="1"/>
          </p:cNvPicPr>
          <p:nvPr>
            <p:ph idx="1"/>
          </p:nvPr>
        </p:nvPicPr>
        <p:blipFill>
          <a:blip r:embed="rId2"/>
          <a:stretch>
            <a:fillRect/>
          </a:stretch>
        </p:blipFill>
        <p:spPr>
          <a:xfrm>
            <a:off x="1938082" y="2618120"/>
            <a:ext cx="7244573" cy="3837272"/>
          </a:xfrm>
          <a:prstGeom prst="rect">
            <a:avLst/>
          </a:prstGeom>
        </p:spPr>
      </p:pic>
    </p:spTree>
    <p:extLst>
      <p:ext uri="{BB962C8B-B14F-4D97-AF65-F5344CB8AC3E}">
        <p14:creationId xmlns:p14="http://schemas.microsoft.com/office/powerpoint/2010/main" val="11352062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65125"/>
            <a:ext cx="12192001" cy="1325563"/>
          </a:xfrm>
        </p:spPr>
        <p:txBody>
          <a:bodyPr/>
          <a:lstStyle/>
          <a:p>
            <a:r>
              <a:rPr lang="en-IN" dirty="0">
                <a:latin typeface="Times New Roman" panose="02020603050405020304" pitchFamily="18" charset="0"/>
                <a:cs typeface="Times New Roman" panose="02020603050405020304" pitchFamily="18" charset="0"/>
              </a:rPr>
              <a:t>Simulated output </a:t>
            </a:r>
            <a:r>
              <a:rPr lang="en-IN" dirty="0" smtClean="0">
                <a:latin typeface="Times New Roman" panose="02020603050405020304" pitchFamily="18" charset="0"/>
                <a:cs typeface="Times New Roman" panose="02020603050405020304" pitchFamily="18" charset="0"/>
              </a:rPr>
              <a:t>power wind power plant</a:t>
            </a:r>
            <a:endParaRPr lang="en-IN"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2"/>
          <a:stretch>
            <a:fillRect/>
          </a:stretch>
        </p:blipFill>
        <p:spPr>
          <a:xfrm>
            <a:off x="2145355" y="1910688"/>
            <a:ext cx="8510813" cy="4503760"/>
          </a:xfrm>
          <a:prstGeom prst="rect">
            <a:avLst/>
          </a:prstGeom>
        </p:spPr>
      </p:pic>
    </p:spTree>
    <p:extLst>
      <p:ext uri="{BB962C8B-B14F-4D97-AF65-F5344CB8AC3E}">
        <p14:creationId xmlns:p14="http://schemas.microsoft.com/office/powerpoint/2010/main" val="11292853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615" y="365125"/>
            <a:ext cx="11354937" cy="1325563"/>
          </a:xfrm>
        </p:spPr>
        <p:txBody>
          <a:bodyPr/>
          <a:lstStyle/>
          <a:p>
            <a:r>
              <a:rPr lang="en-IN" dirty="0">
                <a:latin typeface="Times New Roman" panose="02020603050405020304" pitchFamily="18" charset="0"/>
                <a:cs typeface="Times New Roman" panose="02020603050405020304" pitchFamily="18" charset="0"/>
              </a:rPr>
              <a:t>Simulation results with constant discharge of 5 A.</a:t>
            </a:r>
          </a:p>
        </p:txBody>
      </p:sp>
      <p:pic>
        <p:nvPicPr>
          <p:cNvPr id="4" name="Content Placeholder 3"/>
          <p:cNvPicPr>
            <a:picLocks noGrp="1" noChangeAspect="1"/>
          </p:cNvPicPr>
          <p:nvPr>
            <p:ph idx="1"/>
          </p:nvPr>
        </p:nvPicPr>
        <p:blipFill>
          <a:blip r:embed="rId2"/>
          <a:stretch>
            <a:fillRect/>
          </a:stretch>
        </p:blipFill>
        <p:spPr>
          <a:xfrm>
            <a:off x="1594643" y="2047164"/>
            <a:ext cx="9557076" cy="4148920"/>
          </a:xfrm>
          <a:prstGeom prst="rect">
            <a:avLst/>
          </a:prstGeom>
        </p:spPr>
      </p:pic>
    </p:spTree>
    <p:extLst>
      <p:ext uri="{BB962C8B-B14F-4D97-AF65-F5344CB8AC3E}">
        <p14:creationId xmlns:p14="http://schemas.microsoft.com/office/powerpoint/2010/main" val="32524259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EXPECTED OUTCOME</a:t>
            </a:r>
            <a:endParaRPr lang="en-I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Reduced power loss by around 7%</a:t>
            </a:r>
          </a:p>
          <a:p>
            <a:pPr>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Save 33% of the space</a:t>
            </a:r>
          </a:p>
          <a:p>
            <a:pPr>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Reduced facility investment by about 15%</a:t>
            </a:r>
          </a:p>
          <a:p>
            <a:pPr>
              <a:buFont typeface="Wingdings" panose="05000000000000000000" pitchFamily="2" charset="2"/>
              <a:buChar char="Ø"/>
            </a:pPr>
            <a:r>
              <a:rPr lang="en-US" dirty="0" smtClean="0">
                <a:latin typeface="Times New Roman" panose="02020603050405020304" pitchFamily="18" charset="0"/>
                <a:cs typeface="Times New Roman" panose="02020603050405020304" pitchFamily="18" charset="0"/>
              </a:rPr>
              <a:t>Increased reliability by about 200%</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8780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684" y="392420"/>
            <a:ext cx="10912040" cy="1325563"/>
          </a:xfrm>
        </p:spPr>
        <p:txBody>
          <a:bodyPr>
            <a:normAutofit fontScale="90000"/>
          </a:bodyPr>
          <a:lstStyle/>
          <a:p>
            <a:r>
              <a:rPr lang="en-IN" dirty="0" smtClean="0">
                <a:latin typeface="Times New Roman" panose="02020603050405020304" pitchFamily="18" charset="0"/>
                <a:cs typeface="Times New Roman" panose="02020603050405020304" pitchFamily="18" charset="0"/>
              </a:rPr>
              <a:t>Expected </a:t>
            </a:r>
            <a:r>
              <a:rPr lang="en-IN" dirty="0">
                <a:latin typeface="Times New Roman" panose="02020603050405020304" pitchFamily="18" charset="0"/>
                <a:cs typeface="Times New Roman" panose="02020603050405020304" pitchFamily="18" charset="0"/>
              </a:rPr>
              <a:t>dc-bus voltage </a:t>
            </a:r>
            <a:r>
              <a:rPr lang="en-IN" i="1" dirty="0">
                <a:latin typeface="Times New Roman" panose="02020603050405020304" pitchFamily="18" charset="0"/>
                <a:cs typeface="Times New Roman" panose="02020603050405020304" pitchFamily="18" charset="0"/>
              </a:rPr>
              <a:t>V</a:t>
            </a:r>
            <a:r>
              <a:rPr lang="en-IN" dirty="0">
                <a:latin typeface="Times New Roman" panose="02020603050405020304" pitchFamily="18" charset="0"/>
                <a:cs typeface="Times New Roman" panose="02020603050405020304" pitchFamily="18" charset="0"/>
              </a:rPr>
              <a:t>dc and battery current </a:t>
            </a:r>
            <a:r>
              <a:rPr lang="en-IN" i="1" dirty="0">
                <a:latin typeface="Times New Roman" panose="02020603050405020304" pitchFamily="18" charset="0"/>
                <a:cs typeface="Times New Roman" panose="02020603050405020304" pitchFamily="18" charset="0"/>
              </a:rPr>
              <a:t>Ib </a:t>
            </a:r>
            <a:r>
              <a:rPr lang="en-IN" dirty="0">
                <a:latin typeface="Times New Roman" panose="02020603050405020304" pitchFamily="18" charset="0"/>
                <a:cs typeface="Times New Roman" panose="02020603050405020304" pitchFamily="18" charset="0"/>
              </a:rPr>
              <a:t>waveforms </a:t>
            </a:r>
            <a:r>
              <a:rPr lang="en-IN" dirty="0" smtClean="0">
                <a:latin typeface="Times New Roman" panose="02020603050405020304" pitchFamily="18" charset="0"/>
                <a:cs typeface="Times New Roman" panose="02020603050405020304" pitchFamily="18" charset="0"/>
              </a:rPr>
              <a:t>of the </a:t>
            </a:r>
            <a:r>
              <a:rPr lang="en-IN" dirty="0">
                <a:latin typeface="Times New Roman" panose="02020603050405020304" pitchFamily="18" charset="0"/>
                <a:cs typeface="Times New Roman" panose="02020603050405020304" pitchFamily="18" charset="0"/>
              </a:rPr>
              <a:t>proposed dc </a:t>
            </a:r>
            <a:r>
              <a:rPr lang="en-IN" dirty="0" smtClean="0">
                <a:latin typeface="Times New Roman" panose="02020603050405020304" pitchFamily="18" charset="0"/>
                <a:cs typeface="Times New Roman" panose="02020603050405020304" pitchFamily="18" charset="0"/>
              </a:rPr>
              <a:t>micro grid system</a:t>
            </a:r>
            <a:r>
              <a:rPr lang="en-IN" dirty="0">
                <a:latin typeface="Times New Roman" panose="02020603050405020304" pitchFamily="18" charset="0"/>
                <a:cs typeface="Times New Roman" panose="02020603050405020304" pitchFamily="18" charset="0"/>
              </a:rPr>
              <a:t>.</a:t>
            </a:r>
          </a:p>
        </p:txBody>
      </p:sp>
      <p:pic>
        <p:nvPicPr>
          <p:cNvPr id="4" name="Content Placeholder 3"/>
          <p:cNvPicPr>
            <a:picLocks noGrp="1" noChangeAspect="1"/>
          </p:cNvPicPr>
          <p:nvPr>
            <p:ph idx="1"/>
          </p:nvPr>
        </p:nvPicPr>
        <p:blipFill>
          <a:blip r:embed="rId2"/>
          <a:stretch>
            <a:fillRect/>
          </a:stretch>
        </p:blipFill>
        <p:spPr>
          <a:xfrm>
            <a:off x="2818681" y="1962442"/>
            <a:ext cx="7090487" cy="4411062"/>
          </a:xfrm>
          <a:prstGeom prst="rect">
            <a:avLst/>
          </a:prstGeom>
        </p:spPr>
      </p:pic>
    </p:spTree>
    <p:extLst>
      <p:ext uri="{BB962C8B-B14F-4D97-AF65-F5344CB8AC3E}">
        <p14:creationId xmlns:p14="http://schemas.microsoft.com/office/powerpoint/2010/main" val="11574994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IN" sz="2600" dirty="0">
                <a:latin typeface="Times New Roman" panose="02020603050405020304" pitchFamily="18" charset="0"/>
                <a:cs typeface="Times New Roman" panose="02020603050405020304" pitchFamily="18" charset="0"/>
              </a:rPr>
              <a:t>This paper presents the </a:t>
            </a:r>
            <a:r>
              <a:rPr lang="en-IN" sz="2600" dirty="0" err="1">
                <a:latin typeface="Times New Roman" panose="02020603050405020304" pitchFamily="18" charset="0"/>
                <a:cs typeface="Times New Roman" panose="02020603050405020304" pitchFamily="18" charset="0"/>
              </a:rPr>
              <a:t>modeling</a:t>
            </a:r>
            <a:r>
              <a:rPr lang="en-IN" sz="2600" dirty="0">
                <a:latin typeface="Times New Roman" panose="02020603050405020304" pitchFamily="18" charset="0"/>
                <a:cs typeface="Times New Roman" panose="02020603050405020304" pitchFamily="18" charset="0"/>
              </a:rPr>
              <a:t>, analysis, and </a:t>
            </a:r>
            <a:r>
              <a:rPr lang="en-IN" sz="2600" dirty="0" smtClean="0">
                <a:latin typeface="Times New Roman" panose="02020603050405020304" pitchFamily="18" charset="0"/>
                <a:cs typeface="Times New Roman" panose="02020603050405020304" pitchFamily="18" charset="0"/>
              </a:rPr>
              <a:t>design of </a:t>
            </a:r>
            <a:r>
              <a:rPr lang="en-IN" sz="2600" dirty="0">
                <a:latin typeface="Times New Roman" panose="02020603050405020304" pitchFamily="18" charset="0"/>
                <a:cs typeface="Times New Roman" panose="02020603050405020304" pitchFamily="18" charset="0"/>
              </a:rPr>
              <a:t>fuzzy control to achieve optimization of an </a:t>
            </a:r>
            <a:r>
              <a:rPr lang="en-IN" sz="2600" dirty="0" smtClean="0">
                <a:latin typeface="Times New Roman" panose="02020603050405020304" pitchFamily="18" charset="0"/>
                <a:cs typeface="Times New Roman" panose="02020603050405020304" pitchFamily="18" charset="0"/>
              </a:rPr>
              <a:t>energy management </a:t>
            </a:r>
            <a:r>
              <a:rPr lang="en-IN" sz="2600" dirty="0">
                <a:latin typeface="Times New Roman" panose="02020603050405020304" pitchFamily="18" charset="0"/>
                <a:cs typeface="Times New Roman" panose="02020603050405020304" pitchFamily="18" charset="0"/>
              </a:rPr>
              <a:t>system for a dc microgrid system. From </a:t>
            </a:r>
            <a:r>
              <a:rPr lang="en-IN" sz="2600" dirty="0" smtClean="0">
                <a:latin typeface="Times New Roman" panose="02020603050405020304" pitchFamily="18" charset="0"/>
                <a:cs typeface="Times New Roman" panose="02020603050405020304" pitchFamily="18" charset="0"/>
              </a:rPr>
              <a:t>the simulation </a:t>
            </a:r>
            <a:r>
              <a:rPr lang="en-IN" sz="2600" dirty="0">
                <a:latin typeface="Times New Roman" panose="02020603050405020304" pitchFamily="18" charset="0"/>
                <a:cs typeface="Times New Roman" panose="02020603050405020304" pitchFamily="18" charset="0"/>
              </a:rPr>
              <a:t>results, the system achieves </a:t>
            </a:r>
            <a:r>
              <a:rPr lang="en-IN" sz="2600" dirty="0" smtClean="0">
                <a:latin typeface="Times New Roman" panose="02020603050405020304" pitchFamily="18" charset="0"/>
                <a:cs typeface="Times New Roman" panose="02020603050405020304" pitchFamily="18" charset="0"/>
              </a:rPr>
              <a:t>power equilibrium</a:t>
            </a:r>
            <a:r>
              <a:rPr lang="en-IN" sz="2600" dirty="0">
                <a:latin typeface="Times New Roman" panose="02020603050405020304" pitchFamily="18" charset="0"/>
                <a:cs typeface="Times New Roman" panose="02020603050405020304" pitchFamily="18" charset="0"/>
              </a:rPr>
              <a:t>, and the battery SOC maintains the </a:t>
            </a:r>
            <a:r>
              <a:rPr lang="en-IN" sz="2600" dirty="0" smtClean="0">
                <a:latin typeface="Times New Roman" panose="02020603050405020304" pitchFamily="18" charset="0"/>
                <a:cs typeface="Times New Roman" panose="02020603050405020304" pitchFamily="18" charset="0"/>
              </a:rPr>
              <a:t>desired value </a:t>
            </a:r>
            <a:r>
              <a:rPr lang="en-IN" sz="2600" dirty="0">
                <a:latin typeface="Times New Roman" panose="02020603050405020304" pitchFamily="18" charset="0"/>
                <a:cs typeface="Times New Roman" panose="02020603050405020304" pitchFamily="18" charset="0"/>
              </a:rPr>
              <a:t>for extension of battery life by using the </a:t>
            </a:r>
            <a:r>
              <a:rPr lang="en-IN" sz="2600" dirty="0" smtClean="0">
                <a:latin typeface="Times New Roman" panose="02020603050405020304" pitchFamily="18" charset="0"/>
                <a:cs typeface="Times New Roman" panose="02020603050405020304" pitchFamily="18" charset="0"/>
              </a:rPr>
              <a:t>control rules </a:t>
            </a:r>
            <a:r>
              <a:rPr lang="en-IN" sz="2600" dirty="0">
                <a:latin typeface="Times New Roman" panose="02020603050405020304" pitchFamily="18" charset="0"/>
                <a:cs typeface="Times New Roman" panose="02020603050405020304" pitchFamily="18" charset="0"/>
              </a:rPr>
              <a:t>for a dc microgrid. </a:t>
            </a:r>
            <a:endParaRPr lang="en-IN" sz="26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IN" sz="2600" dirty="0" smtClean="0">
                <a:latin typeface="Times New Roman" panose="02020603050405020304" pitchFamily="18" charset="0"/>
                <a:cs typeface="Times New Roman" panose="02020603050405020304" pitchFamily="18" charset="0"/>
              </a:rPr>
              <a:t>Additionally</a:t>
            </a:r>
            <a:r>
              <a:rPr lang="en-IN" sz="2600" dirty="0">
                <a:latin typeface="Times New Roman" panose="02020603050405020304" pitchFamily="18" charset="0"/>
                <a:cs typeface="Times New Roman" panose="02020603050405020304" pitchFamily="18" charset="0"/>
              </a:rPr>
              <a:t>, the </a:t>
            </a:r>
            <a:r>
              <a:rPr lang="en-IN" sz="2600" dirty="0" smtClean="0">
                <a:latin typeface="Times New Roman" panose="02020603050405020304" pitchFamily="18" charset="0"/>
                <a:cs typeface="Times New Roman" panose="02020603050405020304" pitchFamily="18" charset="0"/>
              </a:rPr>
              <a:t>optimization rules </a:t>
            </a:r>
            <a:r>
              <a:rPr lang="en-IN" sz="2600" dirty="0">
                <a:latin typeface="Times New Roman" panose="02020603050405020304" pitchFamily="18" charset="0"/>
                <a:cs typeface="Times New Roman" panose="02020603050405020304" pitchFamily="18" charset="0"/>
              </a:rPr>
              <a:t>can be included in the intelligent </a:t>
            </a:r>
            <a:r>
              <a:rPr lang="en-IN" sz="2600" dirty="0" smtClean="0">
                <a:latin typeface="Times New Roman" panose="02020603050405020304" pitchFamily="18" charset="0"/>
                <a:cs typeface="Times New Roman" panose="02020603050405020304" pitchFamily="18" charset="0"/>
              </a:rPr>
              <a:t>microgrid management </a:t>
            </a:r>
            <a:r>
              <a:rPr lang="en-IN" sz="2600" dirty="0">
                <a:latin typeface="Times New Roman" panose="02020603050405020304" pitchFamily="18" charset="0"/>
                <a:cs typeface="Times New Roman" panose="02020603050405020304" pitchFamily="18" charset="0"/>
              </a:rPr>
              <a:t>system, and the system can conduct </a:t>
            </a:r>
            <a:r>
              <a:rPr lang="en-IN" sz="2600" dirty="0" smtClean="0">
                <a:latin typeface="Times New Roman" panose="02020603050405020304" pitchFamily="18" charset="0"/>
                <a:cs typeface="Times New Roman" panose="02020603050405020304" pitchFamily="18" charset="0"/>
              </a:rPr>
              <a:t>data communication </a:t>
            </a:r>
            <a:r>
              <a:rPr lang="en-IN" sz="2600" dirty="0">
                <a:latin typeface="Times New Roman" panose="02020603050405020304" pitchFamily="18" charset="0"/>
                <a:cs typeface="Times New Roman" panose="02020603050405020304" pitchFamily="18" charset="0"/>
              </a:rPr>
              <a:t>and control operating status </a:t>
            </a:r>
            <a:r>
              <a:rPr lang="en-IN" sz="2600" dirty="0" smtClean="0">
                <a:latin typeface="Times New Roman" panose="02020603050405020304" pitchFamily="18" charset="0"/>
                <a:cs typeface="Times New Roman" panose="02020603050405020304" pitchFamily="18" charset="0"/>
              </a:rPr>
              <a:t>of subsystems </a:t>
            </a:r>
            <a:r>
              <a:rPr lang="en-IN" sz="2600" dirty="0">
                <a:latin typeface="Times New Roman" panose="02020603050405020304" pitchFamily="18" charset="0"/>
                <a:cs typeface="Times New Roman" panose="02020603050405020304" pitchFamily="18" charset="0"/>
              </a:rPr>
              <a:t>via the RS-485/ZigBee network. </a:t>
            </a:r>
            <a:r>
              <a:rPr lang="en-IN" sz="2600" dirty="0" smtClean="0">
                <a:latin typeface="Times New Roman" panose="02020603050405020304" pitchFamily="18" charset="0"/>
                <a:cs typeface="Times New Roman" panose="02020603050405020304" pitchFamily="18" charset="0"/>
              </a:rPr>
              <a:t>The management </a:t>
            </a:r>
            <a:r>
              <a:rPr lang="en-IN" sz="2600" dirty="0">
                <a:latin typeface="Times New Roman" panose="02020603050405020304" pitchFamily="18" charset="0"/>
                <a:cs typeface="Times New Roman" panose="02020603050405020304" pitchFamily="18" charset="0"/>
              </a:rPr>
              <a:t>system takes advantage of the design </a:t>
            </a:r>
            <a:r>
              <a:rPr lang="en-IN" sz="2600" dirty="0" smtClean="0">
                <a:latin typeface="Times New Roman" panose="02020603050405020304" pitchFamily="18" charset="0"/>
                <a:cs typeface="Times New Roman" panose="02020603050405020304" pitchFamily="18" charset="0"/>
              </a:rPr>
              <a:t>to control </a:t>
            </a:r>
            <a:r>
              <a:rPr lang="en-IN" sz="2600" dirty="0">
                <a:latin typeface="Times New Roman" panose="02020603050405020304" pitchFamily="18" charset="0"/>
                <a:cs typeface="Times New Roman" panose="02020603050405020304" pitchFamily="18" charset="0"/>
              </a:rPr>
              <a:t>microgrid with power equilibrium, and </a:t>
            </a:r>
            <a:r>
              <a:rPr lang="en-IN" sz="2600" dirty="0" smtClean="0">
                <a:latin typeface="Times New Roman" panose="02020603050405020304" pitchFamily="18" charset="0"/>
                <a:cs typeface="Times New Roman" panose="02020603050405020304" pitchFamily="18" charset="0"/>
              </a:rPr>
              <a:t>achieves optimal </a:t>
            </a:r>
            <a:r>
              <a:rPr lang="en-IN" sz="2600" dirty="0">
                <a:latin typeface="Times New Roman" panose="02020603050405020304" pitchFamily="18" charset="0"/>
                <a:cs typeface="Times New Roman" panose="02020603050405020304" pitchFamily="18" charset="0"/>
              </a:rPr>
              <a:t>control of the dc microgrid system.</a:t>
            </a:r>
          </a:p>
        </p:txBody>
      </p:sp>
    </p:spTree>
    <p:extLst>
      <p:ext uri="{BB962C8B-B14F-4D97-AF65-F5344CB8AC3E}">
        <p14:creationId xmlns:p14="http://schemas.microsoft.com/office/powerpoint/2010/main" val="12775454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Times New Roman" panose="02020603050405020304" pitchFamily="18" charset="0"/>
                <a:cs typeface="Times New Roman" panose="02020603050405020304" pitchFamily="18" charset="0"/>
              </a:rPr>
              <a:t>REFRENCE</a:t>
            </a:r>
            <a:endParaRPr lang="en-IN"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55000" lnSpcReduction="20000"/>
          </a:bodyPr>
          <a:lstStyle/>
          <a:p>
            <a:pPr lvl="0"/>
            <a:r>
              <a:rPr lang="en-US" sz="2400" dirty="0" err="1"/>
              <a:t>Gerlach</a:t>
            </a:r>
            <a:r>
              <a:rPr lang="en-US" sz="2400" dirty="0"/>
              <a:t>, A.-K.; </a:t>
            </a:r>
            <a:r>
              <a:rPr lang="en-US" sz="2400" dirty="0" err="1"/>
              <a:t>Stetter</a:t>
            </a:r>
            <a:r>
              <a:rPr lang="en-US" sz="2400" dirty="0"/>
              <a:t>, D.; </a:t>
            </a:r>
            <a:r>
              <a:rPr lang="en-US" sz="2400" dirty="0" err="1"/>
              <a:t>Schmid</a:t>
            </a:r>
            <a:r>
              <a:rPr lang="en-US" sz="2400" dirty="0"/>
              <a:t>, J.; </a:t>
            </a:r>
            <a:r>
              <a:rPr lang="en-US" sz="2400" dirty="0" err="1"/>
              <a:t>Breyer</a:t>
            </a:r>
            <a:r>
              <a:rPr lang="en-US" sz="2400" dirty="0"/>
              <a:t>, C. PV and wind power-complementary technologies. In Proceedings of the 26th European Photovoltaic Solar Energy Conference, Hamburg, Germany, 5–9 September 2011. [Google Scholar]</a:t>
            </a:r>
            <a:endParaRPr lang="en-IN" sz="2400" dirty="0"/>
          </a:p>
          <a:p>
            <a:pPr lvl="0"/>
            <a:r>
              <a:rPr lang="en-US" sz="2400" dirty="0" err="1"/>
              <a:t>Rekioua</a:t>
            </a:r>
            <a:r>
              <a:rPr lang="en-US" sz="2400" dirty="0"/>
              <a:t>, D. Hybrid Renewable Energy Systems: Optimization and Power Management Control; Springer Nature: Basingstoke, UK, 2019. [Google Scholar]</a:t>
            </a:r>
            <a:endParaRPr lang="en-IN" sz="2400" dirty="0"/>
          </a:p>
          <a:p>
            <a:pPr lvl="0"/>
            <a:r>
              <a:rPr lang="en-US" sz="2400" dirty="0"/>
              <a:t>Singh, A.R.; Lei, D.; Kumar, A.; Singh, R.; </a:t>
            </a:r>
            <a:r>
              <a:rPr lang="en-US" sz="2400" dirty="0" err="1"/>
              <a:t>Meena</a:t>
            </a:r>
            <a:r>
              <a:rPr lang="en-US" sz="2400" dirty="0"/>
              <a:t>, N.K. </a:t>
            </a:r>
            <a:r>
              <a:rPr lang="en-US" sz="2400" dirty="0" err="1"/>
              <a:t>Microgrid</a:t>
            </a:r>
            <a:r>
              <a:rPr lang="en-US" sz="2400" dirty="0"/>
              <a:t> system. In </a:t>
            </a:r>
            <a:r>
              <a:rPr lang="en-US" sz="2400" dirty="0" err="1"/>
              <a:t>Microgrid</a:t>
            </a:r>
            <a:r>
              <a:rPr lang="en-US" sz="2400" dirty="0"/>
              <a:t>: Operation, Control, Monitoring and Protection; Springer: Singapore, 2020; pp. 1–25. [Google Scholar]</a:t>
            </a:r>
            <a:endParaRPr lang="en-IN" sz="2400" dirty="0"/>
          </a:p>
          <a:p>
            <a:pPr lvl="0"/>
            <a:r>
              <a:rPr lang="en-US" sz="2400" dirty="0"/>
              <a:t>Cheng, Z.; </a:t>
            </a:r>
            <a:r>
              <a:rPr lang="en-US" sz="2400" dirty="0" err="1"/>
              <a:t>Duan</a:t>
            </a:r>
            <a:r>
              <a:rPr lang="en-US" sz="2400" dirty="0"/>
              <a:t>, J.; Chow, M.-Y. To centralize or to distribute: That is the question: A comparison of advanced </a:t>
            </a:r>
            <a:r>
              <a:rPr lang="en-US" sz="2400" dirty="0" err="1"/>
              <a:t>microgrid</a:t>
            </a:r>
            <a:r>
              <a:rPr lang="en-US" sz="2400" dirty="0"/>
              <a:t> management systems. IEEE Ind. Electron. Mag. 2018, 12, 6–24. [Google Scholar] [</a:t>
            </a:r>
            <a:r>
              <a:rPr lang="en-US" sz="2400" dirty="0" err="1"/>
              <a:t>CrossRef</a:t>
            </a:r>
            <a:r>
              <a:rPr lang="en-US" sz="2400" dirty="0"/>
              <a:t>]</a:t>
            </a:r>
            <a:endParaRPr lang="en-IN" sz="2400" dirty="0"/>
          </a:p>
          <a:p>
            <a:pPr lvl="0"/>
            <a:r>
              <a:rPr lang="en-US" sz="2400" dirty="0" err="1"/>
              <a:t>Meng</a:t>
            </a:r>
            <a:r>
              <a:rPr lang="en-US" sz="2400" dirty="0"/>
              <a:t>, L.; </a:t>
            </a:r>
            <a:r>
              <a:rPr lang="en-US" sz="2400" dirty="0" err="1"/>
              <a:t>Sanseverino</a:t>
            </a:r>
            <a:r>
              <a:rPr lang="en-US" sz="2400" dirty="0"/>
              <a:t>, E.R.; Luna, A.; </a:t>
            </a:r>
            <a:r>
              <a:rPr lang="en-US" sz="2400" dirty="0" err="1"/>
              <a:t>Dragicevic</a:t>
            </a:r>
            <a:r>
              <a:rPr lang="en-US" sz="2400" dirty="0"/>
              <a:t>, T.; Vasquez, J.C.; Guerrero, J.M. </a:t>
            </a:r>
            <a:r>
              <a:rPr lang="en-US" sz="2400" dirty="0" err="1"/>
              <a:t>Microgrid</a:t>
            </a:r>
            <a:r>
              <a:rPr lang="en-US" sz="2400" dirty="0"/>
              <a:t> supervisory controllers and energy management systems: A literature review. Renew. Sustain. Energy Rev. 2016, 60, 1263–1273. </a:t>
            </a:r>
            <a:endParaRPr lang="en-IN" sz="2400" dirty="0"/>
          </a:p>
          <a:p>
            <a:pPr lvl="0"/>
            <a:r>
              <a:rPr lang="en-US" sz="2400" dirty="0" err="1"/>
              <a:t>Karavas</a:t>
            </a:r>
            <a:r>
              <a:rPr lang="en-US" sz="2400" dirty="0"/>
              <a:t>, C.S.; </a:t>
            </a:r>
            <a:r>
              <a:rPr lang="en-US" sz="2400" dirty="0" err="1"/>
              <a:t>Kyriakarakos</a:t>
            </a:r>
            <a:r>
              <a:rPr lang="en-US" sz="2400" dirty="0"/>
              <a:t>, G.; </a:t>
            </a:r>
            <a:r>
              <a:rPr lang="en-US" sz="2400" dirty="0" err="1"/>
              <a:t>Arvanitis</a:t>
            </a:r>
            <a:r>
              <a:rPr lang="en-US" sz="2400" dirty="0"/>
              <a:t>, K.G.; </a:t>
            </a:r>
            <a:r>
              <a:rPr lang="en-US" sz="2400" dirty="0" err="1"/>
              <a:t>Papadakis</a:t>
            </a:r>
            <a:r>
              <a:rPr lang="en-US" sz="2400" dirty="0"/>
              <a:t>, G. A multi-agent decentralized energy management system based on distributed intelligence for the design and control of autonomous </a:t>
            </a:r>
            <a:r>
              <a:rPr lang="en-US" sz="2400" dirty="0" err="1"/>
              <a:t>polygeneration</a:t>
            </a:r>
            <a:r>
              <a:rPr lang="en-US" sz="2400" dirty="0"/>
              <a:t> </a:t>
            </a:r>
            <a:r>
              <a:rPr lang="en-US" sz="2400" dirty="0" err="1"/>
              <a:t>microgrids</a:t>
            </a:r>
            <a:r>
              <a:rPr lang="en-US" sz="2400" dirty="0"/>
              <a:t>. Energy Convers. </a:t>
            </a:r>
            <a:r>
              <a:rPr lang="en-US" sz="2400" dirty="0" err="1"/>
              <a:t>Manag</a:t>
            </a:r>
            <a:r>
              <a:rPr lang="en-US" sz="2400" dirty="0"/>
              <a:t>. 2015, 103, 166–179. [Google Scholar] [</a:t>
            </a:r>
            <a:r>
              <a:rPr lang="en-US" sz="2400" dirty="0" err="1"/>
              <a:t>CrossRef</a:t>
            </a:r>
            <a:r>
              <a:rPr lang="en-US" sz="2400" dirty="0"/>
              <a:t>]</a:t>
            </a:r>
            <a:endParaRPr lang="en-IN" sz="2400" dirty="0"/>
          </a:p>
          <a:p>
            <a:pPr lvl="0"/>
            <a:r>
              <a:rPr lang="en-US" sz="2400" dirty="0"/>
              <a:t>Rodriguez, R.J.; Zeller, R.J.; </a:t>
            </a:r>
            <a:r>
              <a:rPr lang="en-US" sz="2400" dirty="0" err="1"/>
              <a:t>Skertic</a:t>
            </a:r>
            <a:r>
              <a:rPr lang="en-US" sz="2400" dirty="0"/>
              <a:t>, R.J.; Dougherty, M.P.; Cline, C.H. Micro Grid Control System. U.S. Patent No. 10,530,163, 7 January 2020. [Google Scholar]</a:t>
            </a:r>
            <a:endParaRPr lang="en-IN" sz="2400" dirty="0"/>
          </a:p>
          <a:p>
            <a:pPr lvl="0"/>
            <a:r>
              <a:rPr lang="en-US" sz="2400" dirty="0" err="1"/>
              <a:t>Sood</a:t>
            </a:r>
            <a:r>
              <a:rPr lang="en-US" sz="2400" dirty="0"/>
              <a:t>, V.K.; Ali, M.Y.; Khan, F. Energy management system of a </a:t>
            </a:r>
            <a:r>
              <a:rPr lang="en-US" sz="2400" dirty="0" err="1"/>
              <a:t>microgrid</a:t>
            </a:r>
            <a:r>
              <a:rPr lang="en-US" sz="2400" dirty="0"/>
              <a:t> using particle swarm optimization (PSO) and communication system. In </a:t>
            </a:r>
            <a:r>
              <a:rPr lang="en-US" sz="2400" dirty="0" err="1"/>
              <a:t>Microgrid</a:t>
            </a:r>
            <a:r>
              <a:rPr lang="en-US" sz="2400" dirty="0"/>
              <a:t>: Operation, Control, Monitoring and Protection; Springer: Singapore, 2020; pp. 263–288. [Google Scholar]</a:t>
            </a:r>
            <a:endParaRPr lang="en-IN" sz="2400" dirty="0"/>
          </a:p>
          <a:p>
            <a:pPr lvl="0"/>
            <a:r>
              <a:rPr lang="en-US" sz="2400" dirty="0" err="1"/>
              <a:t>Gao</a:t>
            </a:r>
            <a:r>
              <a:rPr lang="en-US" sz="2400" dirty="0"/>
              <a:t>, H.; </a:t>
            </a:r>
            <a:r>
              <a:rPr lang="en-US" sz="2400" dirty="0" err="1"/>
              <a:t>Xu</a:t>
            </a:r>
            <a:r>
              <a:rPr lang="en-US" sz="2400" dirty="0"/>
              <a:t>, S.; Liu, Y.; Wang, L.; Xiang, Y.; Liu, J. Decentralized optimal operation model for cooperative </a:t>
            </a:r>
            <a:r>
              <a:rPr lang="en-US" sz="2400" dirty="0" err="1"/>
              <a:t>microgrids</a:t>
            </a:r>
            <a:r>
              <a:rPr lang="en-US" sz="2400" dirty="0"/>
              <a:t> considering renewable energy uncertainties. Appl. Energy 2020, 262, 114579. [Google Scholar] [</a:t>
            </a:r>
            <a:r>
              <a:rPr lang="en-US" sz="2400" dirty="0" err="1"/>
              <a:t>CrossRef</a:t>
            </a:r>
            <a:r>
              <a:rPr lang="en-US" sz="2400" dirty="0"/>
              <a:t>]</a:t>
            </a:r>
            <a:endParaRPr lang="en-IN" sz="2400" dirty="0"/>
          </a:p>
          <a:p>
            <a:pPr lvl="0"/>
            <a:r>
              <a:rPr lang="en-US" sz="2400" dirty="0" err="1"/>
              <a:t>Bogaraj</a:t>
            </a:r>
            <a:r>
              <a:rPr lang="en-US" sz="2400" dirty="0"/>
              <a:t>, T.; </a:t>
            </a:r>
            <a:r>
              <a:rPr lang="en-US" sz="2400" dirty="0" err="1"/>
              <a:t>Kanakaraj</a:t>
            </a:r>
            <a:r>
              <a:rPr lang="en-US" sz="2400" dirty="0"/>
              <a:t>, J. Intelligent energy management control for independent </a:t>
            </a:r>
            <a:r>
              <a:rPr lang="en-US" sz="2400" dirty="0" err="1"/>
              <a:t>microgrid</a:t>
            </a:r>
            <a:r>
              <a:rPr lang="en-US" sz="2400" dirty="0"/>
              <a:t>. </a:t>
            </a:r>
            <a:r>
              <a:rPr lang="en-US" sz="2400" dirty="0" err="1"/>
              <a:t>Sādhanā</a:t>
            </a:r>
            <a:r>
              <a:rPr lang="en-US" sz="2400"/>
              <a:t> 2016, 41, 755–769. </a:t>
            </a:r>
            <a:endParaRPr lang="en-IN" sz="2400"/>
          </a:p>
        </p:txBody>
      </p:sp>
    </p:spTree>
    <p:extLst>
      <p:ext uri="{BB962C8B-B14F-4D97-AF65-F5344CB8AC3E}">
        <p14:creationId xmlns:p14="http://schemas.microsoft.com/office/powerpoint/2010/main" val="42878586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29018" y="2466881"/>
            <a:ext cx="10515600" cy="1040594"/>
          </a:xfrm>
        </p:spPr>
        <p:txBody>
          <a:bodyPr>
            <a:normAutofit/>
          </a:bodyPr>
          <a:lstStyle/>
          <a:p>
            <a:r>
              <a:rPr lang="en-US" sz="4000" dirty="0" smtClean="0">
                <a:latin typeface="Times New Roman" panose="02020603050405020304" pitchFamily="18" charset="0"/>
                <a:cs typeface="Times New Roman" panose="02020603050405020304" pitchFamily="18" charset="0"/>
              </a:rPr>
              <a:t>                          THANK YOU</a:t>
            </a:r>
            <a:endParaRPr lang="en-IN"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13377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323</TotalTime>
  <Words>1116</Words>
  <Application>Microsoft Office PowerPoint</Application>
  <PresentationFormat>Custom</PresentationFormat>
  <Paragraphs>57</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Battery Energy Management System for DC Micro Grids with AI Controller</vt:lpstr>
      <vt:lpstr>ABSTRACT</vt:lpstr>
      <vt:lpstr>INTRODUCTION</vt:lpstr>
      <vt:lpstr>EXISTING SYSTEM </vt:lpstr>
      <vt:lpstr>      EXISTING                          </vt:lpstr>
      <vt:lpstr>PROPOSED</vt:lpstr>
      <vt:lpstr>PROPOSED SYSTEM  </vt:lpstr>
      <vt:lpstr>FUNCTIONAL BLOCK DIAGRAM</vt:lpstr>
      <vt:lpstr>FUZZY CONTROL</vt:lpstr>
      <vt:lpstr>DYNAMIC MODEL OF MICROGRID SYSTEM USING MATLAB SIMULINK.</vt:lpstr>
      <vt:lpstr>Simulated output power PPV versus output voltage VPV of the solar</vt:lpstr>
      <vt:lpstr>Simulated output power wind power plant</vt:lpstr>
      <vt:lpstr>Simulation results with constant discharge of 5 A.</vt:lpstr>
      <vt:lpstr>EXPECTED OUTCOME</vt:lpstr>
      <vt:lpstr>Expected dc-bus voltage Vdc and battery current Ib waveforms of the proposed dc micro grid system.</vt:lpstr>
      <vt:lpstr>CONCLUSION</vt:lpstr>
      <vt:lpstr>REFRENCE</vt:lpstr>
      <vt:lpstr>                          THANK YOU</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Battery Energy Management System for DC Micro Grids with Fuzzy Controller</dc:title>
  <dc:creator>NAVEEN</dc:creator>
  <cp:lastModifiedBy>USER</cp:lastModifiedBy>
  <cp:revision>33</cp:revision>
  <dcterms:created xsi:type="dcterms:W3CDTF">2015-01-23T04:35:38Z</dcterms:created>
  <dcterms:modified xsi:type="dcterms:W3CDTF">2024-08-20T09:14:01Z</dcterms:modified>
</cp:coreProperties>
</file>