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61" r:id="rId7"/>
    <p:sldId id="263" r:id="rId8"/>
    <p:sldId id="262"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1284" y="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468B88-39FA-4721-B229-7FB1AD160109}" type="datetimeFigureOut">
              <a:rPr lang="en-US" smtClean="0"/>
              <a:pPr/>
              <a:t>8/20/2024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1237FE-766D-4875-9750-00E86C48E310}" type="slidenum">
              <a:rPr lang="en-US" smtClean="0"/>
              <a:pPr/>
              <a:t>‹#›</a:t>
            </a:fld>
            <a:endParaRPr lang="en-US"/>
          </a:p>
        </p:txBody>
      </p:sp>
    </p:spTree>
    <p:extLst>
      <p:ext uri="{BB962C8B-B14F-4D97-AF65-F5344CB8AC3E}">
        <p14:creationId xmlns:p14="http://schemas.microsoft.com/office/powerpoint/2010/main" val="1118529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81237FE-766D-4875-9750-00E86C48E310}"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740817-0631-47BD-A59E-8E63AED08CED}"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740817-0631-47BD-A59E-8E63AED08CED}"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740817-0631-47BD-A59E-8E63AED08CED}" type="datetimeFigureOut">
              <a:rPr lang="en-US" smtClean="0"/>
              <a:pPr/>
              <a:t>8/20/2024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740817-0631-47BD-A59E-8E63AED08CED}" type="datetimeFigureOut">
              <a:rPr lang="en-US" smtClean="0"/>
              <a:pPr/>
              <a:t>8/20/2024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40817-0631-47BD-A59E-8E63AED08CED}" type="datetimeFigureOut">
              <a:rPr lang="en-US" smtClean="0"/>
              <a:pPr/>
              <a:t>8/20/2024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40817-0631-47BD-A59E-8E63AED08CED}"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40817-0631-47BD-A59E-8E63AED08CED}"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40817-0631-47BD-A59E-8E63AED08CED}" type="datetimeFigureOut">
              <a:rPr lang="en-US" smtClean="0"/>
              <a:pPr/>
              <a:t>8/20/2024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DA4083-4FFC-4E6D-8F7D-DC70888C510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85794"/>
            <a:ext cx="9144000" cy="1077218"/>
          </a:xfrm>
          <a:prstGeom prst="rect">
            <a:avLst/>
          </a:prstGeom>
        </p:spPr>
        <p:txBody>
          <a:bodyPr wrap="square">
            <a:spAutoFit/>
          </a:bodyPr>
          <a:lstStyle/>
          <a:p>
            <a:pPr algn="ctr"/>
            <a:r>
              <a:rPr lang="en-US" sz="3200" b="1" dirty="0">
                <a:solidFill>
                  <a:schemeClr val="tx1">
                    <a:lumMod val="95000"/>
                    <a:lumOff val="5000"/>
                  </a:schemeClr>
                </a:solidFill>
                <a:latin typeface="Times New Roman" pitchFamily="18" charset="0"/>
                <a:cs typeface="Times New Roman" pitchFamily="18" charset="0"/>
              </a:rPr>
              <a:t>AUTOMATIC ON LOAD TAP CHANGING TRANSFORMER </a:t>
            </a:r>
            <a:r>
              <a:rPr lang="en-US" sz="3200" b="1">
                <a:solidFill>
                  <a:schemeClr val="tx1">
                    <a:lumMod val="95000"/>
                    <a:lumOff val="5000"/>
                  </a:schemeClr>
                </a:solidFill>
                <a:latin typeface="Times New Roman" pitchFamily="18" charset="0"/>
                <a:cs typeface="Times New Roman" pitchFamily="18" charset="0"/>
              </a:rPr>
              <a:t>USING </a:t>
            </a:r>
            <a:r>
              <a:rPr lang="en-US" sz="3200" b="1" smtClean="0">
                <a:solidFill>
                  <a:schemeClr val="tx1">
                    <a:lumMod val="95000"/>
                    <a:lumOff val="5000"/>
                  </a:schemeClr>
                </a:solidFill>
                <a:latin typeface="Times New Roman" pitchFamily="18" charset="0"/>
                <a:cs typeface="Times New Roman" pitchFamily="18" charset="0"/>
              </a:rPr>
              <a:t>AURDINO</a:t>
            </a:r>
            <a:endParaRPr lang="en-US" sz="3200" b="1" dirty="0">
              <a:solidFill>
                <a:schemeClr val="tx1">
                  <a:lumMod val="95000"/>
                  <a:lumOff val="5000"/>
                </a:schemeClr>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lstStyle/>
          <a:p>
            <a:r>
              <a:rPr lang="en-US" sz="4000" dirty="0" smtClean="0">
                <a:latin typeface="Times New Roman" panose="02020603050405020304" charset="0"/>
                <a:cs typeface="Times New Roman" panose="02020603050405020304" charset="0"/>
              </a:rPr>
              <a:t>ABSTRACT</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785794"/>
            <a:ext cx="8715436" cy="5715016"/>
          </a:xfrm>
        </p:spPr>
        <p:txBody>
          <a:bodyPr>
            <a:normAutofit fontScale="85000" lnSpcReduction="10000"/>
          </a:bodyPr>
          <a:lstStyle/>
          <a:p>
            <a:pPr algn="just">
              <a:lnSpc>
                <a:spcPct val="150000"/>
              </a:lnSpc>
            </a:pPr>
            <a:r>
              <a:rPr lang="en-US" sz="2000" dirty="0" smtClean="0">
                <a:latin typeface="Times New Roman" pitchFamily="18" charset="0"/>
                <a:cs typeface="Times New Roman" pitchFamily="18" charset="0"/>
              </a:rPr>
              <a:t>The on-load tap changing (OLTC) regulators have been widely used in various industry. The main function of OLTC is to change the turns of transformer winding, so that the voltage variations are limited without interrupting the secondary current. In other word the voltage can be regulated with the changer without any supply interruption using ANN controller.  </a:t>
            </a:r>
          </a:p>
          <a:p>
            <a:pPr algn="just">
              <a:lnSpc>
                <a:spcPct val="150000"/>
              </a:lnSpc>
            </a:pPr>
            <a:r>
              <a:rPr lang="en-US" sz="2000" dirty="0" smtClean="0">
                <a:latin typeface="Times New Roman" pitchFamily="18" charset="0"/>
                <a:cs typeface="Times New Roman" pitchFamily="18" charset="0"/>
              </a:rPr>
              <a:t> The Power quality is essential prerequisite of </a:t>
            </a:r>
            <a:r>
              <a:rPr lang="en-US" sz="2000" dirty="0" err="1" smtClean="0">
                <a:latin typeface="Times New Roman" pitchFamily="18" charset="0"/>
                <a:cs typeface="Times New Roman" pitchFamily="18" charset="0"/>
              </a:rPr>
              <a:t>todays</a:t>
            </a:r>
            <a:r>
              <a:rPr lang="en-US" sz="2000" dirty="0" smtClean="0">
                <a:latin typeface="Times New Roman" pitchFamily="18" charset="0"/>
                <a:cs typeface="Times New Roman" pitchFamily="18" charset="0"/>
              </a:rPr>
              <a:t> required load. Power system has been facing many problems due to variation in loads. Conventional on load tap changer (OLTC) is being used since long time for any momentary changes in load requirement. Conventional tap changers uses mechanical switches for tap changing.</a:t>
            </a:r>
          </a:p>
          <a:p>
            <a:pPr algn="just">
              <a:lnSpc>
                <a:spcPct val="150000"/>
              </a:lnSpc>
            </a:pPr>
            <a:r>
              <a:rPr lang="en-US" sz="2000" dirty="0" smtClean="0">
                <a:latin typeface="Times New Roman" pitchFamily="18" charset="0"/>
                <a:cs typeface="Times New Roman" pitchFamily="18" charset="0"/>
              </a:rPr>
              <a:t> Mechanical tap changer has some drawbacks, like they takes more time for operation, arching, mechanical losses, manpower required, continues maintenance. Also sometimes mechanical tap changer get stuck between two taps, which leads to damage of whole system, it affects stability of the system etc</a:t>
            </a:r>
          </a:p>
          <a:p>
            <a:pPr algn="just">
              <a:lnSpc>
                <a:spcPct val="150000"/>
              </a:lnSpc>
            </a:pPr>
            <a:r>
              <a:rPr lang="en-US" sz="1900" dirty="0" smtClean="0">
                <a:latin typeface="Times New Roman" pitchFamily="18" charset="0"/>
                <a:cs typeface="Times New Roman" pitchFamily="18" charset="0"/>
              </a:rPr>
              <a:t>The remote monitoring of OLTC internet system is a system that could be used for the real-time data monitoring of transformer through internet of things(IO</a:t>
            </a:r>
            <a:r>
              <a:rPr lang="en-US" sz="2000" dirty="0" smtClean="0">
                <a:latin typeface="Times New Roman" pitchFamily="18" charset="0"/>
                <a:cs typeface="Times New Roman" pitchFamily="18" charset="0"/>
              </a:rPr>
              <a:t>T)</a:t>
            </a:r>
          </a:p>
          <a:p>
            <a:pPr algn="just">
              <a:lnSpc>
                <a:spcPct val="150000"/>
              </a:lnSpc>
            </a:pP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Times New Roman" panose="02020603050405020304" charset="0"/>
                <a:cs typeface="Times New Roman" panose="02020603050405020304" charset="0"/>
              </a:rPr>
              <a:t>INTRODUCTION</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p:txBody>
          <a:bodyPr>
            <a:normAutofit/>
          </a:bodyPr>
          <a:lstStyle/>
          <a:p>
            <a:pPr>
              <a:lnSpc>
                <a:spcPct val="150000"/>
              </a:lnSpc>
            </a:pPr>
            <a:r>
              <a:rPr lang="en-US" sz="2000" dirty="0" smtClean="0">
                <a:latin typeface="Times New Roman" panose="02020603050405020304" charset="0"/>
                <a:cs typeface="Times New Roman" panose="02020603050405020304" charset="0"/>
              </a:rPr>
              <a:t>On Load Tap Changer are used since many years ago. For voltage profile regulation change primary tap according requirement of under input voltage variation in conventional tap changer there are many problems like arcing, high maintenance, slow response time, wear and tear is high so this is big challenge to remove that drawbacks with the automatic voltage contract OLTC. </a:t>
            </a:r>
          </a:p>
          <a:p>
            <a:pPr>
              <a:lnSpc>
                <a:spcPct val="150000"/>
              </a:lnSpc>
            </a:pPr>
            <a:r>
              <a:rPr lang="en-US" sz="2000" dirty="0" smtClean="0">
                <a:latin typeface="Times New Roman" panose="02020603050405020304" charset="0"/>
                <a:cs typeface="Times New Roman" panose="02020603050405020304" charset="0"/>
              </a:rPr>
              <a:t>By using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a:t>
            </a:r>
            <a:r>
              <a:rPr lang="en-US" sz="2000" dirty="0" smtClean="0">
                <a:latin typeface="Times New Roman" panose="02020603050405020304" charset="0"/>
                <a:cs typeface="Times New Roman" panose="02020603050405020304" charset="0"/>
              </a:rPr>
              <a:t> MOSFET, GTO, IGBT and the controlling device by using of this automatic voltage OLTC adding taps this increases efficiency and system is steady after large changes of voltage.</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62"/>
            <a:ext cx="8229600" cy="1143000"/>
          </a:xfrm>
        </p:spPr>
        <p:txBody>
          <a:bodyPr/>
          <a:lstStyle/>
          <a:p>
            <a:r>
              <a:rPr lang="en-US" sz="4000" dirty="0" smtClean="0">
                <a:latin typeface="Times New Roman" panose="02020603050405020304" charset="0"/>
                <a:cs typeface="Times New Roman" panose="02020603050405020304" charset="0"/>
              </a:rPr>
              <a:t>EXISTING SYSTEM</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142844" y="1000108"/>
            <a:ext cx="8858280" cy="4525963"/>
          </a:xfrm>
        </p:spPr>
        <p:txBody>
          <a:bodyPr>
            <a:normAutofit/>
          </a:bodyPr>
          <a:lstStyle/>
          <a:p>
            <a:pPr>
              <a:lnSpc>
                <a:spcPct val="150000"/>
              </a:lnSpc>
            </a:pPr>
            <a:r>
              <a:rPr lang="en-US" sz="2000" dirty="0" smtClean="0">
                <a:latin typeface="Times New Roman" panose="02020603050405020304" charset="0"/>
                <a:cs typeface="Times New Roman" panose="02020603050405020304" charset="0"/>
              </a:rPr>
              <a:t>Tap changer is connection point selection mechanism along a transformer winding which allows a variable number of turn selected for obtaining output voltage according to load condition.</a:t>
            </a:r>
          </a:p>
          <a:p>
            <a:pPr>
              <a:lnSpc>
                <a:spcPct val="150000"/>
              </a:lnSpc>
            </a:pPr>
            <a:r>
              <a:rPr lang="en-US" sz="2000" dirty="0" smtClean="0">
                <a:latin typeface="Times New Roman" panose="02020603050405020304" charset="0"/>
                <a:cs typeface="Times New Roman" panose="02020603050405020304" charset="0"/>
              </a:rPr>
              <a:t>Problems in mechanical </a:t>
            </a:r>
            <a:r>
              <a:rPr lang="en-US" sz="2000" dirty="0" err="1" smtClean="0">
                <a:latin typeface="Times New Roman" panose="02020603050405020304" charset="0"/>
                <a:cs typeface="Times New Roman" panose="02020603050405020304" charset="0"/>
              </a:rPr>
              <a:t>oltc</a:t>
            </a:r>
            <a:r>
              <a:rPr lang="en-US" sz="2000" dirty="0" smtClean="0">
                <a:latin typeface="Times New Roman" panose="02020603050405020304" charset="0"/>
                <a:cs typeface="Times New Roman" panose="02020603050405020304" charset="0"/>
              </a:rPr>
              <a:t> are arcing problems between contacts, mechanical wear and tear due to frequent use. Require regular maintenance and service, noisy operation.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4"/>
            <a:ext cx="8401080" cy="1143000"/>
          </a:xfrm>
        </p:spPr>
        <p:txBody>
          <a:bodyPr/>
          <a:lstStyle/>
          <a:p>
            <a:r>
              <a:rPr lang="en-US" sz="4000" dirty="0" smtClean="0">
                <a:latin typeface="Times New Roman" panose="02020603050405020304" charset="0"/>
                <a:cs typeface="Times New Roman" panose="02020603050405020304" charset="0"/>
              </a:rPr>
              <a:t>PROPOSED SYSTEM</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857232"/>
            <a:ext cx="8929718" cy="5572140"/>
          </a:xfrm>
        </p:spPr>
        <p:txBody>
          <a:bodyPr>
            <a:normAutofit fontScale="90000" lnSpcReduction="10000"/>
          </a:bodyPr>
          <a:lstStyle/>
          <a:p>
            <a:pPr>
              <a:lnSpc>
                <a:spcPct val="150000"/>
              </a:lnSpc>
            </a:pPr>
            <a:endParaRPr lang="en-US" sz="2000" dirty="0" smtClean="0">
              <a:latin typeface="Times New Roman" panose="02020603050405020304" charset="0"/>
              <a:cs typeface="Times New Roman" panose="02020603050405020304" charset="0"/>
            </a:endParaRPr>
          </a:p>
          <a:p>
            <a:pPr>
              <a:lnSpc>
                <a:spcPct val="150000"/>
              </a:lnSpc>
            </a:pPr>
            <a:r>
              <a:rPr lang="en-US" sz="2000" dirty="0" smtClean="0">
                <a:latin typeface="Times New Roman" pitchFamily="18" charset="0"/>
                <a:cs typeface="Times New Roman" pitchFamily="18" charset="0"/>
              </a:rPr>
              <a:t>This proposes to Design of Solid-State On Load Tap-Changer for Transformer using semi conductor devices like as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 using ANN control &amp; MATLAB/</a:t>
            </a:r>
            <a:r>
              <a:rPr lang="en-US" sz="2000" dirty="0" err="1" smtClean="0">
                <a:latin typeface="Times New Roman" pitchFamily="18" charset="0"/>
                <a:cs typeface="Times New Roman" pitchFamily="18" charset="0"/>
              </a:rPr>
              <a:t>Simulink</a:t>
            </a:r>
            <a:r>
              <a:rPr lang="en-US" sz="2000" dirty="0" smtClean="0">
                <a:latin typeface="Times New Roman" pitchFamily="18" charset="0"/>
                <a:cs typeface="Times New Roman" pitchFamily="18" charset="0"/>
              </a:rPr>
              <a:t> Software.</a:t>
            </a:r>
            <a:endParaRPr lang="en-US" sz="2000" dirty="0" smtClean="0">
              <a:latin typeface="Times New Roman" panose="02020603050405020304" charset="0"/>
              <a:cs typeface="Times New Roman" panose="02020603050405020304" charset="0"/>
            </a:endParaRPr>
          </a:p>
          <a:p>
            <a:pPr>
              <a:lnSpc>
                <a:spcPct val="150000"/>
              </a:lnSpc>
            </a:pPr>
            <a:r>
              <a:rPr lang="en-US" sz="2000" dirty="0" smtClean="0">
                <a:latin typeface="Times New Roman" panose="02020603050405020304" charset="0"/>
                <a:cs typeface="Times New Roman" panose="02020603050405020304" charset="0"/>
              </a:rPr>
              <a:t>This problem addition of power electronics devices in circuit then the performance of the systems drastically changes.</a:t>
            </a:r>
          </a:p>
          <a:p>
            <a:pPr>
              <a:lnSpc>
                <a:spcPct val="150000"/>
              </a:lnSpc>
            </a:pPr>
            <a:r>
              <a:rPr lang="en-US" sz="2000" dirty="0" smtClean="0">
                <a:latin typeface="Times New Roman" panose="02020603050405020304" charset="0"/>
                <a:cs typeface="Times New Roman" panose="02020603050405020304" charset="0"/>
              </a:rPr>
              <a:t>When output voltage of load changes this changed voltage sensed by the devices connected to output terminal ‘voltage sensing device’ and provide this data to comparator. Comparator is the device which connected in the intermediate between the input supply ‘voltage sensing device’ to output ‘voltage sensing voltage.</a:t>
            </a:r>
          </a:p>
          <a:p>
            <a:pPr>
              <a:lnSpc>
                <a:spcPct val="150000"/>
              </a:lnSpc>
            </a:pPr>
            <a:r>
              <a:rPr lang="en-US" sz="2000" dirty="0" smtClean="0">
                <a:latin typeface="Times New Roman" panose="02020603050405020304" charset="0"/>
                <a:cs typeface="Times New Roman" panose="02020603050405020304" charset="0"/>
              </a:rPr>
              <a:t> So it compare voltage and active the isolating device which turn on the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 </a:t>
            </a:r>
            <a:r>
              <a:rPr lang="en-US" sz="2000" dirty="0" smtClean="0">
                <a:latin typeface="Times New Roman" panose="02020603050405020304" charset="0"/>
                <a:cs typeface="Times New Roman" panose="02020603050405020304" charset="0"/>
              </a:rPr>
              <a:t>semi-conductor device and then this semiconductor device adjust the taps according to the output voltage which is totally automatic operation.</a:t>
            </a:r>
          </a:p>
          <a:p>
            <a:pPr>
              <a:lnSpc>
                <a:spcPct val="150000"/>
              </a:lnSpc>
            </a:pPr>
            <a:r>
              <a:rPr lang="en-US" sz="2000" dirty="0" smtClean="0">
                <a:latin typeface="Times New Roman" panose="02020603050405020304" charset="0"/>
                <a:cs typeface="Times New Roman" panose="02020603050405020304" charset="0"/>
              </a:rPr>
              <a:t>Online monitoring using IOT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lstStyle/>
          <a:p>
            <a:r>
              <a:rPr lang="en-US" sz="4000" dirty="0" smtClean="0">
                <a:latin typeface="Times New Roman" panose="02020603050405020304" charset="0"/>
                <a:cs typeface="Times New Roman" panose="02020603050405020304" charset="0"/>
              </a:rPr>
              <a:t>BLOCK DIAGRAM</a:t>
            </a:r>
            <a:endParaRPr lang="en-US" sz="4000" dirty="0">
              <a:latin typeface="Times New Roman" panose="02020603050405020304" charset="0"/>
              <a:cs typeface="Times New Roman" panose="02020603050405020304" charset="0"/>
            </a:endParaRPr>
          </a:p>
        </p:txBody>
      </p:sp>
      <p:sp>
        <p:nvSpPr>
          <p:cNvPr id="4" name="Rectangle 3"/>
          <p:cNvSpPr/>
          <p:nvPr/>
        </p:nvSpPr>
        <p:spPr>
          <a:xfrm>
            <a:off x="3505200" y="3643314"/>
            <a:ext cx="1143000" cy="1981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AURDINO</a:t>
            </a:r>
            <a:endParaRPr lang="en-US" sz="1400" dirty="0"/>
          </a:p>
        </p:txBody>
      </p:sp>
      <p:sp>
        <p:nvSpPr>
          <p:cNvPr id="5" name="Rectangle 4"/>
          <p:cNvSpPr/>
          <p:nvPr/>
        </p:nvSpPr>
        <p:spPr>
          <a:xfrm>
            <a:off x="1276336" y="26670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CURRENT MEASUREMENT</a:t>
            </a:r>
            <a:endParaRPr lang="en-US" sz="1400" dirty="0"/>
          </a:p>
        </p:txBody>
      </p:sp>
      <p:sp>
        <p:nvSpPr>
          <p:cNvPr id="6" name="Rectangle 5"/>
          <p:cNvSpPr/>
          <p:nvPr/>
        </p:nvSpPr>
        <p:spPr>
          <a:xfrm>
            <a:off x="1062022" y="39624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VOLTAGE MEASUREMENT</a:t>
            </a:r>
            <a:endParaRPr lang="en-US" sz="1400" dirty="0"/>
          </a:p>
        </p:txBody>
      </p:sp>
      <p:sp>
        <p:nvSpPr>
          <p:cNvPr id="7" name="Rectangle 6"/>
          <p:cNvSpPr/>
          <p:nvPr/>
        </p:nvSpPr>
        <p:spPr>
          <a:xfrm>
            <a:off x="5357818" y="5143512"/>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LCD</a:t>
            </a:r>
            <a:endParaRPr lang="en-US" sz="1400" dirty="0"/>
          </a:p>
        </p:txBody>
      </p:sp>
      <p:sp>
        <p:nvSpPr>
          <p:cNvPr id="8" name="Rectangle 7"/>
          <p:cNvSpPr/>
          <p:nvPr/>
        </p:nvSpPr>
        <p:spPr>
          <a:xfrm>
            <a:off x="3500430" y="2600324"/>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RELAY DEIVES </a:t>
            </a:r>
            <a:endParaRPr lang="en-US" sz="1400" dirty="0"/>
          </a:p>
        </p:txBody>
      </p:sp>
      <p:sp>
        <p:nvSpPr>
          <p:cNvPr id="9" name="Rectangle 8"/>
          <p:cNvSpPr/>
          <p:nvPr/>
        </p:nvSpPr>
        <p:spPr>
          <a:xfrm>
            <a:off x="3429000" y="59436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POWER SUPPLY</a:t>
            </a:r>
            <a:endParaRPr lang="en-US" sz="1400" dirty="0"/>
          </a:p>
        </p:txBody>
      </p:sp>
      <p:sp>
        <p:nvSpPr>
          <p:cNvPr id="10" name="Rectangle 9"/>
          <p:cNvSpPr/>
          <p:nvPr/>
        </p:nvSpPr>
        <p:spPr>
          <a:xfrm>
            <a:off x="3557590" y="1285860"/>
            <a:ext cx="13716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TAP</a:t>
            </a:r>
          </a:p>
          <a:p>
            <a:pPr algn="ctr"/>
            <a:r>
              <a:rPr lang="en-US" sz="1400" dirty="0" smtClean="0"/>
              <a:t>CHANGING </a:t>
            </a:r>
          </a:p>
          <a:p>
            <a:pPr algn="ctr"/>
            <a:r>
              <a:rPr lang="en-US" sz="1400" dirty="0" smtClean="0"/>
              <a:t>TRANSFORMER</a:t>
            </a:r>
            <a:endParaRPr lang="en-US" sz="1400" dirty="0"/>
          </a:p>
        </p:txBody>
      </p:sp>
      <p:sp>
        <p:nvSpPr>
          <p:cNvPr id="11" name="Rectangle 10"/>
          <p:cNvSpPr/>
          <p:nvPr/>
        </p:nvSpPr>
        <p:spPr>
          <a:xfrm>
            <a:off x="7010400" y="12192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LOAD</a:t>
            </a:r>
            <a:endParaRPr lang="en-US" sz="1400" dirty="0"/>
          </a:p>
        </p:txBody>
      </p:sp>
      <p:cxnSp>
        <p:nvCxnSpPr>
          <p:cNvPr id="34" name="Straight Arrow Connector 33"/>
          <p:cNvCxnSpPr>
            <a:stCxn id="9" idx="0"/>
            <a:endCxn id="4" idx="2"/>
          </p:cNvCxnSpPr>
          <p:nvPr/>
        </p:nvCxnSpPr>
        <p:spPr>
          <a:xfrm rot="5400000" flipH="1" flipV="1">
            <a:off x="3917157" y="5784057"/>
            <a:ext cx="31908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5" name="Rectangle 34"/>
          <p:cNvSpPr/>
          <p:nvPr/>
        </p:nvSpPr>
        <p:spPr>
          <a:xfrm>
            <a:off x="1500166" y="5857892"/>
            <a:ext cx="1000132" cy="57148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IOT </a:t>
            </a:r>
            <a:endParaRPr lang="en-US" dirty="0"/>
          </a:p>
        </p:txBody>
      </p:sp>
      <p:cxnSp>
        <p:nvCxnSpPr>
          <p:cNvPr id="38" name="Elbow Connector 37"/>
          <p:cNvCxnSpPr>
            <a:endCxn id="35" idx="3"/>
          </p:cNvCxnSpPr>
          <p:nvPr/>
        </p:nvCxnSpPr>
        <p:spPr>
          <a:xfrm rot="10800000" flipV="1">
            <a:off x="2500298" y="5214950"/>
            <a:ext cx="1000132" cy="928682"/>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1071538" y="1357298"/>
            <a:ext cx="2500330" cy="1588"/>
          </a:xfrm>
          <a:prstGeom prst="line">
            <a:avLst/>
          </a:prstGeom>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a:xfrm>
            <a:off x="1071538" y="1857364"/>
            <a:ext cx="2500330" cy="1588"/>
          </a:xfrm>
          <a:prstGeom prst="line">
            <a:avLst/>
          </a:prstGeom>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a:xfrm>
            <a:off x="4929190" y="1357298"/>
            <a:ext cx="2071702" cy="1588"/>
          </a:xfrm>
          <a:prstGeom prst="line">
            <a:avLst/>
          </a:prstGeom>
        </p:spPr>
        <p:style>
          <a:lnRef idx="1">
            <a:schemeClr val="dk1"/>
          </a:lnRef>
          <a:fillRef idx="0">
            <a:schemeClr val="dk1"/>
          </a:fillRef>
          <a:effectRef idx="0">
            <a:schemeClr val="dk1"/>
          </a:effectRef>
          <a:fontRef idx="minor">
            <a:schemeClr val="tx1"/>
          </a:fontRef>
        </p:style>
      </p:cxnSp>
      <p:cxnSp>
        <p:nvCxnSpPr>
          <p:cNvPr id="47" name="Straight Connector 46"/>
          <p:cNvCxnSpPr/>
          <p:nvPr/>
        </p:nvCxnSpPr>
        <p:spPr>
          <a:xfrm>
            <a:off x="4929190" y="1785926"/>
            <a:ext cx="2071702" cy="1588"/>
          </a:xfrm>
          <a:prstGeom prst="line">
            <a:avLst/>
          </a:prstGeom>
        </p:spPr>
        <p:style>
          <a:lnRef idx="1">
            <a:schemeClr val="dk1"/>
          </a:lnRef>
          <a:fillRef idx="0">
            <a:schemeClr val="dk1"/>
          </a:fillRef>
          <a:effectRef idx="0">
            <a:schemeClr val="dk1"/>
          </a:effectRef>
          <a:fontRef idx="minor">
            <a:schemeClr val="tx1"/>
          </a:fontRef>
        </p:style>
      </p:cxnSp>
      <p:cxnSp>
        <p:nvCxnSpPr>
          <p:cNvPr id="49" name="Straight Arrow Connector 48"/>
          <p:cNvCxnSpPr/>
          <p:nvPr/>
        </p:nvCxnSpPr>
        <p:spPr>
          <a:xfrm rot="5400000" flipH="1" flipV="1">
            <a:off x="3536149" y="2250273"/>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1" name="Straight Arrow Connector 50"/>
          <p:cNvCxnSpPr/>
          <p:nvPr/>
        </p:nvCxnSpPr>
        <p:spPr>
          <a:xfrm rot="5400000" flipH="1" flipV="1">
            <a:off x="4179091" y="2250273"/>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5" name="Rectangle 54"/>
          <p:cNvSpPr/>
          <p:nvPr/>
        </p:nvSpPr>
        <p:spPr>
          <a:xfrm>
            <a:off x="6062682" y="3957646"/>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VOLTAGE MEASUREMENT</a:t>
            </a:r>
            <a:endParaRPr lang="en-US" sz="1400" dirty="0"/>
          </a:p>
        </p:txBody>
      </p:sp>
      <p:sp>
        <p:nvSpPr>
          <p:cNvPr id="58" name="Rectangle 57"/>
          <p:cNvSpPr/>
          <p:nvPr/>
        </p:nvSpPr>
        <p:spPr>
          <a:xfrm>
            <a:off x="5286380" y="2428868"/>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CURRENT MEASUREMENT</a:t>
            </a:r>
            <a:endParaRPr lang="en-US" sz="1400" dirty="0"/>
          </a:p>
        </p:txBody>
      </p:sp>
      <p:cxnSp>
        <p:nvCxnSpPr>
          <p:cNvPr id="61" name="Straight Arrow Connector 60"/>
          <p:cNvCxnSpPr/>
          <p:nvPr/>
        </p:nvCxnSpPr>
        <p:spPr>
          <a:xfrm rot="5400000">
            <a:off x="786580" y="2000240"/>
            <a:ext cx="1285090"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3" name="Straight Arrow Connector 62"/>
          <p:cNvCxnSpPr/>
          <p:nvPr/>
        </p:nvCxnSpPr>
        <p:spPr>
          <a:xfrm rot="5400000">
            <a:off x="1429522" y="2285992"/>
            <a:ext cx="856462"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Shape 66"/>
          <p:cNvCxnSpPr>
            <a:endCxn id="6" idx="1"/>
          </p:cNvCxnSpPr>
          <p:nvPr/>
        </p:nvCxnSpPr>
        <p:spPr>
          <a:xfrm rot="5400000">
            <a:off x="-407221" y="2826541"/>
            <a:ext cx="2948002" cy="9516"/>
          </a:xfrm>
          <a:prstGeom prst="bentConnector4">
            <a:avLst>
              <a:gd name="adj1" fmla="val -672"/>
              <a:gd name="adj2" fmla="val 9006875"/>
            </a:avLst>
          </a:prstGeom>
          <a:ln>
            <a:tailEnd type="arrow"/>
          </a:ln>
        </p:spPr>
        <p:style>
          <a:lnRef idx="1">
            <a:schemeClr val="dk1"/>
          </a:lnRef>
          <a:fillRef idx="0">
            <a:schemeClr val="dk1"/>
          </a:fillRef>
          <a:effectRef idx="0">
            <a:schemeClr val="dk1"/>
          </a:effectRef>
          <a:fontRef idx="minor">
            <a:schemeClr val="tx1"/>
          </a:fontRef>
        </p:style>
      </p:cxnSp>
      <p:cxnSp>
        <p:nvCxnSpPr>
          <p:cNvPr id="81" name="Elbow Connector 80"/>
          <p:cNvCxnSpPr/>
          <p:nvPr/>
        </p:nvCxnSpPr>
        <p:spPr>
          <a:xfrm rot="16200000" flipH="1">
            <a:off x="35687" y="2893215"/>
            <a:ext cx="2143140" cy="7143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83" name="Straight Arrow Connector 82"/>
          <p:cNvCxnSpPr/>
          <p:nvPr/>
        </p:nvCxnSpPr>
        <p:spPr>
          <a:xfrm rot="5400000">
            <a:off x="4893471" y="1893083"/>
            <a:ext cx="107157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5" name="Straight Arrow Connector 84"/>
          <p:cNvCxnSpPr/>
          <p:nvPr/>
        </p:nvCxnSpPr>
        <p:spPr>
          <a:xfrm rot="5400000">
            <a:off x="5750727" y="2107397"/>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7" name="Elbow Connector 86"/>
          <p:cNvCxnSpPr/>
          <p:nvPr/>
        </p:nvCxnSpPr>
        <p:spPr>
          <a:xfrm rot="16200000" flipH="1">
            <a:off x="5605472" y="2824156"/>
            <a:ext cx="2143140" cy="6668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0" name="Elbow Connector 89"/>
          <p:cNvCxnSpPr/>
          <p:nvPr/>
        </p:nvCxnSpPr>
        <p:spPr>
          <a:xfrm rot="16200000" flipH="1">
            <a:off x="5643570" y="2500306"/>
            <a:ext cx="2571768" cy="285752"/>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2" name="Elbow Connector 91"/>
          <p:cNvCxnSpPr>
            <a:stCxn id="4" idx="3"/>
            <a:endCxn id="7" idx="1"/>
          </p:cNvCxnSpPr>
          <p:nvPr/>
        </p:nvCxnSpPr>
        <p:spPr>
          <a:xfrm>
            <a:off x="4648200" y="4633914"/>
            <a:ext cx="709618" cy="85249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4" name="Shape 93"/>
          <p:cNvCxnSpPr>
            <a:stCxn id="58" idx="2"/>
          </p:cNvCxnSpPr>
          <p:nvPr/>
        </p:nvCxnSpPr>
        <p:spPr>
          <a:xfrm rot="5400000">
            <a:off x="4845841" y="2912265"/>
            <a:ext cx="885836" cy="1290642"/>
          </a:xfrm>
          <a:prstGeom prst="bentConnector2">
            <a:avLst/>
          </a:prstGeom>
          <a:ln>
            <a:tailEnd type="arrow"/>
          </a:ln>
        </p:spPr>
        <p:style>
          <a:lnRef idx="1">
            <a:schemeClr val="dk1"/>
          </a:lnRef>
          <a:fillRef idx="0">
            <a:schemeClr val="dk1"/>
          </a:fillRef>
          <a:effectRef idx="0">
            <a:schemeClr val="dk1"/>
          </a:effectRef>
          <a:fontRef idx="minor">
            <a:schemeClr val="tx1"/>
          </a:fontRef>
        </p:style>
      </p:cxnSp>
      <p:cxnSp>
        <p:nvCxnSpPr>
          <p:cNvPr id="96" name="Elbow Connector 95"/>
          <p:cNvCxnSpPr>
            <a:stCxn id="55" idx="1"/>
          </p:cNvCxnSpPr>
          <p:nvPr/>
        </p:nvCxnSpPr>
        <p:spPr>
          <a:xfrm rot="10800000">
            <a:off x="4643438" y="4286256"/>
            <a:ext cx="1419244" cy="1429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8" name="Elbow Connector 97"/>
          <p:cNvCxnSpPr>
            <a:stCxn id="5" idx="3"/>
          </p:cNvCxnSpPr>
          <p:nvPr/>
        </p:nvCxnSpPr>
        <p:spPr>
          <a:xfrm>
            <a:off x="2571736" y="3009900"/>
            <a:ext cx="928694" cy="84772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100" name="Elbow Connector 99"/>
          <p:cNvCxnSpPr>
            <a:stCxn id="6" idx="3"/>
            <a:endCxn id="4" idx="1"/>
          </p:cNvCxnSpPr>
          <p:nvPr/>
        </p:nvCxnSpPr>
        <p:spPr>
          <a:xfrm>
            <a:off x="2357422" y="4305300"/>
            <a:ext cx="1147778" cy="328614"/>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104" name="Straight Arrow Connector 103"/>
          <p:cNvCxnSpPr/>
          <p:nvPr/>
        </p:nvCxnSpPr>
        <p:spPr>
          <a:xfrm rot="5400000" flipH="1" flipV="1">
            <a:off x="3607587" y="3464719"/>
            <a:ext cx="35719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00174"/>
            <a:ext cx="9144000" cy="1289071"/>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Transformers isolate the primary input voltage from the secondary output voltage using electromagnetic coupling. Electrical isolation between an input source and an output load using just light by using a very common and valuable electronic component called an </a:t>
            </a:r>
            <a:r>
              <a:rPr lang="en-US" dirty="0" err="1" smtClean="0">
                <a:latin typeface="Times New Roman" pitchFamily="18" charset="0"/>
                <a:cs typeface="Times New Roman" pitchFamily="18" charset="0"/>
              </a:rPr>
              <a:t>Optocoupler</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
        <p:nvSpPr>
          <p:cNvPr id="3" name="Rectangle 2"/>
          <p:cNvSpPr/>
          <p:nvPr/>
        </p:nvSpPr>
        <p:spPr>
          <a:xfrm>
            <a:off x="2928926" y="500042"/>
            <a:ext cx="3895297" cy="646331"/>
          </a:xfrm>
          <a:prstGeom prst="rect">
            <a:avLst/>
          </a:prstGeom>
        </p:spPr>
        <p:txBody>
          <a:bodyPr wrap="none">
            <a:spAutoFit/>
          </a:bodyPr>
          <a:lstStyle/>
          <a:p>
            <a:r>
              <a:rPr lang="en-US" sz="3600" b="1" dirty="0" smtClean="0">
                <a:latin typeface="Times New Roman" pitchFamily="18" charset="0"/>
                <a:cs typeface="Times New Roman" pitchFamily="18" charset="0"/>
              </a:rPr>
              <a:t>OPTO-COUPLER</a:t>
            </a:r>
            <a:endParaRPr lang="en-US" sz="3600" b="1"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Times New Roman" panose="02020603050405020304" charset="0"/>
                <a:cs typeface="Times New Roman" panose="02020603050405020304" charset="0"/>
              </a:rPr>
              <a:t>CONCLUSION</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1600200"/>
            <a:ext cx="8715436" cy="4525963"/>
          </a:xfrm>
        </p:spPr>
        <p:txBody>
          <a:bodyPr/>
          <a:lstStyle/>
          <a:p>
            <a:pPr algn="just">
              <a:lnSpc>
                <a:spcPct val="150000"/>
              </a:lnSpc>
            </a:pPr>
            <a:r>
              <a:rPr lang="en-US" sz="2000" dirty="0" smtClean="0">
                <a:latin typeface="Times New Roman" panose="02020603050405020304" charset="0"/>
                <a:cs typeface="Times New Roman" panose="02020603050405020304" charset="0"/>
              </a:rPr>
              <a:t>Isolation of Primary’s tapped winding and secondary winding is done by using power electronics device there can be a problem of sag, swells due to switching operation but as the implementation of switching circuits to reduce such problems.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844" y="1720840"/>
            <a:ext cx="8858280" cy="1754326"/>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magnitude of output voltage which needs to be maintained constant cannot be altered in the proposed model. But it is possible by changing the reference point. Changing the reference point in the proposed model is not possible because of the technical difficulties. AI algorithm can be adopted to provide an adaptive reference of the OLTC controller.</a:t>
            </a:r>
            <a:endParaRPr lang="en-US" dirty="0">
              <a:latin typeface="Times New Roman" pitchFamily="18" charset="0"/>
              <a:cs typeface="Times New Roman" pitchFamily="18" charset="0"/>
            </a:endParaRPr>
          </a:p>
        </p:txBody>
      </p:sp>
      <p:sp>
        <p:nvSpPr>
          <p:cNvPr id="5" name="Rectangle 4"/>
          <p:cNvSpPr/>
          <p:nvPr/>
        </p:nvSpPr>
        <p:spPr>
          <a:xfrm>
            <a:off x="2714612" y="428604"/>
            <a:ext cx="3874009" cy="461665"/>
          </a:xfrm>
          <a:prstGeom prst="rect">
            <a:avLst/>
          </a:prstGeom>
        </p:spPr>
        <p:txBody>
          <a:bodyPr wrap="none">
            <a:spAutoFit/>
          </a:bodyPr>
          <a:lstStyle/>
          <a:p>
            <a:pPr algn="ctr"/>
            <a:r>
              <a:rPr lang="en-US" sz="2400" dirty="0" smtClean="0">
                <a:latin typeface="Times New Roman" pitchFamily="18" charset="0"/>
                <a:cs typeface="Times New Roman" pitchFamily="18" charset="0"/>
              </a:rPr>
              <a:t>FUTURE ENHANCEMENT </a:t>
            </a:r>
            <a:endParaRPr lang="en-US" sz="24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648</Words>
  <Application>Microsoft Office PowerPoint</Application>
  <PresentationFormat>On-screen Show (4:3)</PresentationFormat>
  <Paragraphs>40</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ABSTRACT</vt:lpstr>
      <vt:lpstr>INTRODUCTION</vt:lpstr>
      <vt:lpstr>EXISTING SYSTEM</vt:lpstr>
      <vt:lpstr>PROPOSED SYSTEM</vt:lpstr>
      <vt:lpstr>BLOCK DIAGRAM</vt:lpstr>
      <vt:lpstr>PowerPoint Presentation</vt:lpstr>
      <vt:lpstr>CONCLUSION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AUTOMATIC ON LOAD TAP CHANGING TRANSFORMER USING AURDINO</dc:title>
  <dc:creator>SALEM</dc:creator>
  <cp:lastModifiedBy>USER</cp:lastModifiedBy>
  <cp:revision>17</cp:revision>
  <dcterms:created xsi:type="dcterms:W3CDTF">2019-01-20T15:45:00Z</dcterms:created>
  <dcterms:modified xsi:type="dcterms:W3CDTF">2024-08-20T09:08:07Z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1033-10.2.0.7587</vt:lpwstr>
  </property>
</Properties>
</file>