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0" r:id="rId1"/>
  </p:sldMasterIdLst>
  <p:sldIdLst>
    <p:sldId id="256" r:id="rId2"/>
    <p:sldId id="266" r:id="rId3"/>
    <p:sldId id="267" r:id="rId4"/>
    <p:sldId id="257" r:id="rId5"/>
    <p:sldId id="258" r:id="rId6"/>
    <p:sldId id="259" r:id="rId7"/>
    <p:sldId id="261" r:id="rId8"/>
    <p:sldId id="269" r:id="rId9"/>
    <p:sldId id="270" r:id="rId10"/>
    <p:sldId id="287" r:id="rId11"/>
    <p:sldId id="260" r:id="rId12"/>
    <p:sldId id="286" r:id="rId13"/>
    <p:sldId id="262" r:id="rId14"/>
    <p:sldId id="263" r:id="rId15"/>
    <p:sldId id="264" r:id="rId16"/>
    <p:sldId id="272" r:id="rId17"/>
    <p:sldId id="274" r:id="rId18"/>
    <p:sldId id="275" r:id="rId19"/>
    <p:sldId id="276" r:id="rId20"/>
    <p:sldId id="288" r:id="rId21"/>
    <p:sldId id="289" r:id="rId22"/>
    <p:sldId id="290"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794" y="-32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428568E-2CE7-4A0C-A1D1-084C953494FD}" type="datetimeFigureOut">
              <a:rPr lang="en-US" smtClean="0"/>
              <a:t>8/20/2024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D9086055-B89B-4D53-9A1D-48C41A46AF57}"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86055-B89B-4D53-9A1D-48C41A46AF57}"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86055-B89B-4D53-9A1D-48C41A46AF57}"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9086055-B89B-4D53-9A1D-48C41A46AF57}"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D9086055-B89B-4D53-9A1D-48C41A46AF5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D9086055-B89B-4D53-9A1D-48C41A46AF57}"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D9086055-B89B-4D53-9A1D-48C41A46AF57}"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428568E-2CE7-4A0C-A1D1-084C953494FD}" type="datetimeFigureOut">
              <a:rPr lang="en-US" smtClean="0"/>
              <a:t>8/20/2024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D9086055-B89B-4D53-9A1D-48C41A46AF57}"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428568E-2CE7-4A0C-A1D1-084C953494FD}" type="datetimeFigureOut">
              <a:rPr lang="en-US" smtClean="0"/>
              <a:t>8/20/2024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D9086055-B89B-4D53-9A1D-48C41A46AF57}"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86055-B89B-4D53-9A1D-48C41A46AF57}"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428568E-2CE7-4A0C-A1D1-084C953494FD}" type="datetimeFigureOut">
              <a:rPr lang="en-US" smtClean="0"/>
              <a:t>8/20/2024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D9086055-B89B-4D53-9A1D-48C41A46AF57}"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428568E-2CE7-4A0C-A1D1-084C953494FD}" type="datetimeFigureOut">
              <a:rPr lang="en-US" smtClean="0"/>
              <a:t>8/20/2024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D9086055-B89B-4D53-9A1D-48C41A46AF5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5.w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39495"/>
            <a:ext cx="7772400" cy="3854450"/>
          </a:xfrm>
        </p:spPr>
        <p:txBody>
          <a:bodyPr>
            <a:noAutofit/>
          </a:bodyPr>
          <a:lstStyle/>
          <a:p>
            <a:pPr algn="ctr">
              <a:lnSpc>
                <a:spcPct val="150000"/>
              </a:lnSpc>
            </a:pPr>
            <a:r>
              <a:rPr lang="en-US" sz="2000" b="1" dirty="0">
                <a:latin typeface="Times New Roman" panose="02020603050405020304" pitchFamily="18" charset="0"/>
                <a:cs typeface="Times New Roman" panose="02020603050405020304" pitchFamily="18" charset="0"/>
              </a:rPr>
              <a:t>AN ARTIFICIAL LOGIC CONTROLLER</a:t>
            </a:r>
            <a:br>
              <a:rPr lang="en-US" sz="2000" b="1" dirty="0">
                <a:latin typeface="Times New Roman" panose="02020603050405020304" pitchFamily="18" charset="0"/>
                <a:cs typeface="Times New Roman" panose="02020603050405020304" pitchFamily="18" charset="0"/>
              </a:rPr>
            </a:br>
            <a:r>
              <a:rPr lang="en-US" sz="2000" b="1" dirty="0">
                <a:latin typeface="Times New Roman" panose="02020603050405020304" pitchFamily="18" charset="0"/>
                <a:cs typeface="Times New Roman" panose="02020603050405020304" pitchFamily="18" charset="0"/>
              </a:rPr>
              <a:t> IMPLEMENTATION OF HIGH PERFORMANCE VARIABLE FREQUENCY DRIVER WITH INTERLEAVED CONVERTER</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The main objective of this paper is to design compact and high performance Variable Frequency Driver (VFD) with capable of handling external parameters. </a:t>
            </a: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OBJECTIVE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95400"/>
            <a:ext cx="8229600" cy="4525963"/>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Variable frequency drive uses power electronics vary the frequency of input power to motor, thereby controlling motor speed. </a:t>
            </a:r>
          </a:p>
          <a:p>
            <a:pPr algn="just">
              <a:lnSpc>
                <a:spcPct val="150000"/>
              </a:lnSpc>
            </a:pPr>
            <a:r>
              <a:rPr lang="en-US" sz="2000" dirty="0">
                <a:latin typeface="Times New Roman" panose="02020603050405020304" pitchFamily="18" charset="0"/>
                <a:cs typeface="Times New Roman" panose="02020603050405020304" pitchFamily="18" charset="0"/>
              </a:rPr>
              <a:t>AC motor drives are widely used to control the speed of ACs,pumps, blower speeds, machine tool speeds, conveyor systems speeds and others applications that require variable speed with variable torque. </a:t>
            </a:r>
          </a:p>
          <a:p>
            <a:pPr algn="just">
              <a:lnSpc>
                <a:spcPct val="150000"/>
              </a:lnSpc>
            </a:pPr>
            <a:r>
              <a:rPr lang="en-US" sz="2000" dirty="0">
                <a:latin typeface="Times New Roman" panose="02020603050405020304" pitchFamily="18" charset="0"/>
                <a:cs typeface="Times New Roman" panose="02020603050405020304" pitchFamily="18" charset="0"/>
              </a:rPr>
              <a:t>This paper proposes a compact VFD circuit design using advanced ALU(artificial logic controller).</a:t>
            </a:r>
          </a:p>
          <a:p>
            <a:pPr algn="just">
              <a:lnSpc>
                <a:spcPct val="150000"/>
              </a:lnSpc>
            </a:pPr>
            <a:r>
              <a:rPr lang="en-US" sz="2000" dirty="0">
                <a:latin typeface="Times New Roman" panose="02020603050405020304" pitchFamily="18" charset="0"/>
                <a:cs typeface="Times New Roman" panose="02020603050405020304" pitchFamily="18" charset="0"/>
              </a:rPr>
              <a:t>The system completely designed with interleaved converter and reduced components.</a:t>
            </a:r>
          </a:p>
          <a:p>
            <a:pPr algn="just">
              <a:lnSpc>
                <a:spcPct val="150000"/>
              </a:lnSpc>
            </a:pPr>
            <a:r>
              <a:rPr lang="en-US" sz="2000" dirty="0">
                <a:latin typeface="Times New Roman" panose="02020603050405020304" pitchFamily="18" charset="0"/>
                <a:cs typeface="Times New Roman" panose="02020603050405020304" pitchFamily="18" charset="0"/>
              </a:rPr>
              <a:t>The controlling can be done by fuzzy logic control system.</a:t>
            </a: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ABSTRACT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A Variable Frequency Drive (VFD) is a type of motor controller that drives an electric motor by varying the frequency and voltage supplied to the electric motor.</a:t>
            </a:r>
          </a:p>
          <a:p>
            <a:pPr algn="just">
              <a:lnSpc>
                <a:spcPct val="150000"/>
              </a:lnSpc>
            </a:pPr>
            <a:r>
              <a:rPr lang="en-US" sz="2000" dirty="0">
                <a:latin typeface="Times New Roman" panose="02020603050405020304" pitchFamily="18" charset="0"/>
                <a:cs typeface="Times New Roman" panose="02020603050405020304" pitchFamily="18" charset="0"/>
              </a:rPr>
              <a:t>A variable frequency drive is an adjustable speed drive.</a:t>
            </a:r>
          </a:p>
          <a:p>
            <a:pPr algn="just">
              <a:lnSpc>
                <a:spcPct val="150000"/>
              </a:lnSpc>
            </a:pPr>
            <a:r>
              <a:rPr lang="en-US" sz="2000" dirty="0">
                <a:latin typeface="Times New Roman" panose="02020603050405020304" pitchFamily="18" charset="0"/>
                <a:cs typeface="Times New Roman" panose="02020603050405020304" pitchFamily="18" charset="0"/>
              </a:rPr>
              <a:t>VFDs are available in a number of different low and medium voltage AC-AC and DC-AC topologies.</a:t>
            </a:r>
          </a:p>
          <a:p>
            <a:pPr algn="just">
              <a:lnSpc>
                <a:spcPct val="150000"/>
              </a:lnSpc>
            </a:pPr>
            <a:r>
              <a:rPr lang="en-US" sz="2000" dirty="0">
                <a:latin typeface="Times New Roman" panose="02020603050405020304" pitchFamily="18" charset="0"/>
                <a:cs typeface="Times New Roman" panose="02020603050405020304" pitchFamily="18" charset="0"/>
              </a:rPr>
              <a:t>Other names for a VFD are variable speed drive, adjustable speed drive, adjustable frequency drive, AC drive, micro drive, and inverter.</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INTRODUCTION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0000" lnSpcReduction="20000"/>
          </a:bodyPr>
          <a:lstStyle/>
          <a:p>
            <a:pPr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Before semiconductor devices were introduced (&lt;1950):</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AC motors for fixed speed applications</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	DC motors for variable speed applications</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After semiconductor devices were introduced (1950s)</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Variable frequency sources available – AC motors in variable speed applications </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Coupling between flux and torque control</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Application limited to medium performance applications – fans, blowers, compressors – scalar control </a:t>
            </a: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High performance applications dominated by DC motors – tractions, elevators, servos, </a:t>
            </a:r>
            <a:r>
              <a:rPr lang="en-US" sz="2000" dirty="0" err="1">
                <a:latin typeface="Times New Roman" panose="02020603050405020304" pitchFamily="18" charset="0"/>
                <a:cs typeface="Times New Roman" panose="02020603050405020304" pitchFamily="18" charset="0"/>
              </a:rPr>
              <a:t>etc</a:t>
            </a:r>
            <a:endParaRPr lang="en-US" sz="2000" dirty="0">
              <a:latin typeface="Times New Roman" panose="02020603050405020304" pitchFamily="18" charset="0"/>
              <a:cs typeface="Times New Roman" panose="02020603050405020304" pitchFamily="18" charset="0"/>
            </a:endParaRPr>
          </a:p>
          <a:p>
            <a:pPr marL="285750" lvl="3" indent="-285750" algn="just">
              <a:lnSpc>
                <a:spcPct val="15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1980s vector controlled semiconductor drives were introduced</a:t>
            </a:r>
          </a:p>
          <a:p>
            <a:pPr algn="just">
              <a:lnSpc>
                <a:spcPct val="150000"/>
              </a:lnSpc>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EXISTING OVERVIEW</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cstate="print"/>
          <a:srcRect/>
          <a:stretch>
            <a:fillRect/>
          </a:stretch>
        </p:blipFill>
        <p:spPr bwMode="auto">
          <a:xfrm>
            <a:off x="905333" y="1905000"/>
            <a:ext cx="7333334" cy="3733800"/>
          </a:xfrm>
          <a:prstGeom prst="rect">
            <a:avLst/>
          </a:prstGeom>
          <a:noFill/>
          <a:ln w="9525">
            <a:noFill/>
            <a:miter lim="800000"/>
            <a:headEnd/>
            <a:tailEnd/>
          </a:ln>
        </p:spPr>
      </p:pic>
      <p:sp>
        <p:nvSpPr>
          <p:cNvPr id="2" name="Title 1"/>
          <p:cNvSpPr>
            <a:spLocks noGrp="1"/>
          </p:cNvSpPr>
          <p:nvPr>
            <p:ph type="title"/>
          </p:nvPr>
        </p:nvSpPr>
        <p:spPr/>
        <p:txBody>
          <a:bodyPr>
            <a:normAutofit fontScale="90000"/>
          </a:bodyPr>
          <a:lstStyle/>
          <a:p>
            <a:r>
              <a:rPr lang="en-US" dirty="0">
                <a:latin typeface="Times New Roman" panose="02020603050405020304" pitchFamily="18" charset="0"/>
                <a:cs typeface="Times New Roman" panose="02020603050405020304" pitchFamily="18" charset="0"/>
              </a:rPr>
              <a:t>CONVENTIONAL BLOCK DIAGRAM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682625" indent="-450850">
              <a:lnSpc>
                <a:spcPct val="150000"/>
              </a:lnSpc>
              <a:spcBef>
                <a:spcPct val="50000"/>
              </a:spcBef>
              <a:buFontTx/>
              <a:buChar char="•"/>
            </a:pPr>
            <a:r>
              <a:rPr lang="en-US" sz="2000" dirty="0">
                <a:latin typeface="Times New Roman" panose="02020603050405020304" pitchFamily="18" charset="0"/>
                <a:cs typeface="Times New Roman" panose="02020603050405020304" pitchFamily="18" charset="0"/>
              </a:rPr>
              <a:t>Bulky, Inefficient, inflexible.</a:t>
            </a:r>
          </a:p>
          <a:p>
            <a:pPr marL="682625" indent="-450850">
              <a:lnSpc>
                <a:spcPct val="150000"/>
              </a:lnSpc>
              <a:spcBef>
                <a:spcPct val="50000"/>
              </a:spcBef>
              <a:buFontTx/>
              <a:buChar char="•"/>
            </a:pPr>
            <a:r>
              <a:rPr lang="en-US" sz="2000" dirty="0">
                <a:latin typeface="Times New Roman" panose="02020603050405020304" pitchFamily="18" charset="0"/>
                <a:cs typeface="Times New Roman" panose="02020603050405020304" pitchFamily="18" charset="0"/>
              </a:rPr>
              <a:t>Switching stress is high.</a:t>
            </a:r>
          </a:p>
          <a:p>
            <a:pPr marL="682625" indent="-450850">
              <a:lnSpc>
                <a:spcPct val="150000"/>
              </a:lnSpc>
              <a:spcBef>
                <a:spcPct val="50000"/>
              </a:spcBef>
              <a:buFontTx/>
              <a:buChar char="•"/>
            </a:pPr>
            <a:r>
              <a:rPr lang="en-US" sz="2000" dirty="0">
                <a:latin typeface="Times New Roman" panose="02020603050405020304" pitchFamily="18" charset="0"/>
                <a:cs typeface="Times New Roman" panose="02020603050405020304" pitchFamily="18" charset="0"/>
              </a:rPr>
              <a:t>System efficiency is low.</a:t>
            </a:r>
          </a:p>
          <a:p>
            <a:pPr marL="682625" indent="-450850">
              <a:lnSpc>
                <a:spcPct val="150000"/>
              </a:lnSpc>
              <a:spcBef>
                <a:spcPct val="50000"/>
              </a:spcBef>
              <a:buFontTx/>
              <a:buChar char="•"/>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DISADVANTAGES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An interleaved boost converter is a dc-dc converter which converts a DC voltage from rectifier output to a higher DC voltage. </a:t>
            </a:r>
          </a:p>
          <a:p>
            <a:pPr algn="just">
              <a:lnSpc>
                <a:spcPct val="150000"/>
              </a:lnSpc>
            </a:pPr>
            <a:r>
              <a:rPr lang="en-US" sz="2000" dirty="0">
                <a:latin typeface="Times New Roman" panose="02020603050405020304" pitchFamily="18" charset="0"/>
                <a:cs typeface="Times New Roman" panose="02020603050405020304" pitchFamily="18" charset="0"/>
              </a:rPr>
              <a:t>By using this converter topology, ripple currents are greatly reduced in both the input and output side. </a:t>
            </a:r>
          </a:p>
          <a:p>
            <a:pPr algn="just">
              <a:lnSpc>
                <a:spcPct val="150000"/>
              </a:lnSpc>
            </a:pPr>
            <a:r>
              <a:rPr lang="en-US" sz="2000" dirty="0">
                <a:latin typeface="Times New Roman" panose="02020603050405020304" pitchFamily="18" charset="0"/>
                <a:cs typeface="Times New Roman" panose="02020603050405020304" pitchFamily="18" charset="0"/>
              </a:rPr>
              <a:t>Higher efficiency is realized by splitting the output current into two paths, substantially reducing I2R losses and inductor AC losses.</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INTERLEAVED CONVERTER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676400" y="2057400"/>
            <a:ext cx="6019798" cy="3124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US" sz="4000" b="1" dirty="0">
                <a:latin typeface="Times New Roman" panose="02020603050405020304" pitchFamily="18" charset="0"/>
                <a:cs typeface="Times New Roman" panose="02020603050405020304" pitchFamily="18" charset="0"/>
              </a:rPr>
              <a:t>INTERLEAVED CONVERTER CIRCUIT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p:cNvGraphicFramePr>
            <a:graphicFrameLocks noGrp="1" noChangeAspect="1"/>
          </p:cNvGraphicFramePr>
          <p:nvPr>
            <p:ph idx="1"/>
          </p:nvPr>
        </p:nvGraphicFramePr>
        <p:xfrm>
          <a:off x="1524000" y="1604963"/>
          <a:ext cx="6096000" cy="4276725"/>
        </p:xfrm>
        <a:graphic>
          <a:graphicData uri="http://schemas.openxmlformats.org/presentationml/2006/ole">
            <mc:AlternateContent xmlns:mc="http://schemas.openxmlformats.org/markup-compatibility/2006">
              <mc:Choice xmlns:v="urn:schemas-microsoft-com:vml" Requires="v">
                <p:oleObj spid="_x0000_s1033" r:id="rId3" imgW="6096000" imgH="4276725" progId="Paint.Picture">
                  <p:embed/>
                </p:oleObj>
              </mc:Choice>
              <mc:Fallback>
                <p:oleObj r:id="rId3" imgW="6096000" imgH="4276725" progId="Paint.Picture">
                  <p:embed/>
                  <p:pic>
                    <p:nvPicPr>
                      <p:cNvPr id="7" name="Content Placeholder 6"/>
                      <p:cNvPicPr/>
                      <p:nvPr/>
                    </p:nvPicPr>
                    <p:blipFill>
                      <a:blip r:embed="rId4"/>
                      <a:stretch>
                        <a:fillRect/>
                      </a:stretch>
                    </p:blipFill>
                    <p:spPr>
                      <a:xfrm>
                        <a:off x="1524000" y="1604963"/>
                        <a:ext cx="6096000" cy="4276725"/>
                      </a:xfrm>
                      <a:prstGeom prst="rect">
                        <a:avLst/>
                      </a:prstGeom>
                    </p:spPr>
                  </p:pic>
                </p:oleObj>
              </mc:Fallback>
            </mc:AlternateContent>
          </a:graphicData>
        </a:graphic>
      </p:graphicFrame>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BLOCK DIAGRAM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p:cNvGraphicFramePr>
            <a:graphicFrameLocks noGrp="1" noChangeAspect="1"/>
          </p:cNvGraphicFramePr>
          <p:nvPr>
            <p:ph idx="1"/>
          </p:nvPr>
        </p:nvGraphicFramePr>
        <p:xfrm>
          <a:off x="458788" y="2071688"/>
          <a:ext cx="8226425" cy="3344862"/>
        </p:xfrm>
        <a:graphic>
          <a:graphicData uri="http://schemas.openxmlformats.org/presentationml/2006/ole">
            <mc:AlternateContent xmlns:mc="http://schemas.openxmlformats.org/markup-compatibility/2006">
              <mc:Choice xmlns:v="urn:schemas-microsoft-com:vml" Requires="v">
                <p:oleObj spid="_x0000_s2057" r:id="rId3" imgW="8410575" imgH="3419475" progId="Paint.Picture">
                  <p:embed/>
                </p:oleObj>
              </mc:Choice>
              <mc:Fallback>
                <p:oleObj r:id="rId3" imgW="8410575" imgH="3419475" progId="Paint.Picture">
                  <p:embed/>
                  <p:pic>
                    <p:nvPicPr>
                      <p:cNvPr id="10" name="Content Placeholder 9"/>
                      <p:cNvPicPr/>
                      <p:nvPr/>
                    </p:nvPicPr>
                    <p:blipFill>
                      <a:blip r:embed="rId4"/>
                      <a:stretch>
                        <a:fillRect/>
                      </a:stretch>
                    </p:blipFill>
                    <p:spPr>
                      <a:xfrm>
                        <a:off x="458788" y="2071688"/>
                        <a:ext cx="8226425" cy="3344862"/>
                      </a:xfrm>
                      <a:prstGeom prst="rect">
                        <a:avLst/>
                      </a:prstGeom>
                    </p:spPr>
                  </p:pic>
                </p:oleObj>
              </mc:Fallback>
            </mc:AlternateContent>
          </a:graphicData>
        </a:graphic>
      </p:graphicFrame>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PROPOSED CIRCUIT DIAGRAM</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0000" lnSpcReduction="20000"/>
          </a:bodyPr>
          <a:lstStyle/>
          <a:p>
            <a:pPr algn="just">
              <a:lnSpc>
                <a:spcPct val="150000"/>
              </a:lnSpc>
            </a:pPr>
            <a:r>
              <a:rPr lang="en-IN" sz="2000" dirty="0">
                <a:latin typeface="Times New Roman" panose="02020603050405020304" pitchFamily="18" charset="0"/>
                <a:cs typeface="Times New Roman" panose="02020603050405020304" pitchFamily="18" charset="0"/>
              </a:rPr>
              <a:t>The operation of the drive is as follows :</a:t>
            </a:r>
          </a:p>
          <a:p>
            <a:pPr algn="just">
              <a:lnSpc>
                <a:spcPct val="150000"/>
              </a:lnSpc>
            </a:pPr>
            <a:r>
              <a:rPr lang="en-IN" sz="2000" dirty="0">
                <a:latin typeface="Times New Roman" panose="02020603050405020304" pitchFamily="18" charset="0"/>
                <a:cs typeface="Times New Roman" panose="02020603050405020304" pitchFamily="18" charset="0"/>
              </a:rPr>
              <a:t>Power first goes into the rectifier, where the 3-phase AC is converted into a rippling DC voltage. </a:t>
            </a:r>
          </a:p>
          <a:p>
            <a:pPr algn="just">
              <a:lnSpc>
                <a:spcPct val="150000"/>
              </a:lnSpc>
            </a:pPr>
            <a:r>
              <a:rPr lang="en-IN" sz="2000" dirty="0">
                <a:latin typeface="Times New Roman" panose="02020603050405020304" pitchFamily="18" charset="0"/>
                <a:cs typeface="Times New Roman" panose="02020603050405020304" pitchFamily="18" charset="0"/>
              </a:rPr>
              <a:t>The intermediate circuits </a:t>
            </a:r>
            <a:r>
              <a:rPr lang="en-US" altLang="en-IN" sz="2000" dirty="0">
                <a:latin typeface="Times New Roman" panose="02020603050405020304" pitchFamily="18" charset="0"/>
                <a:cs typeface="Times New Roman" panose="02020603050405020304" pitchFamily="18" charset="0"/>
              </a:rPr>
              <a:t>(interleaved converter) </a:t>
            </a:r>
            <a:r>
              <a:rPr lang="en-IN" sz="2000" dirty="0">
                <a:latin typeface="Times New Roman" panose="02020603050405020304" pitchFamily="18" charset="0"/>
                <a:cs typeface="Times New Roman" panose="02020603050405020304" pitchFamily="18" charset="0"/>
              </a:rPr>
              <a:t>then smoothes and holds the DC Voltage at a constant level or energy source for the inverter. </a:t>
            </a:r>
          </a:p>
          <a:p>
            <a:pPr algn="just">
              <a:lnSpc>
                <a:spcPct val="150000"/>
              </a:lnSpc>
            </a:pPr>
            <a:r>
              <a:rPr lang="en-IN" sz="2000" dirty="0">
                <a:latin typeface="Times New Roman" panose="02020603050405020304" pitchFamily="18" charset="0"/>
                <a:cs typeface="Times New Roman" panose="02020603050405020304" pitchFamily="18" charset="0"/>
              </a:rPr>
              <a:t>The last section, the inverter, uses the DC voltage to pulse the motor with varying levels of voltage and current depending upon the </a:t>
            </a:r>
            <a:r>
              <a:rPr lang="en-US" altLang="en-IN" sz="2000" dirty="0">
                <a:latin typeface="Times New Roman" panose="02020603050405020304" pitchFamily="18" charset="0"/>
                <a:cs typeface="Times New Roman" panose="02020603050405020304" pitchFamily="18" charset="0"/>
              </a:rPr>
              <a:t>external temperature conditions</a:t>
            </a:r>
            <a:r>
              <a:rPr lang="en-IN" sz="2000" dirty="0">
                <a:latin typeface="Times New Roman" panose="02020603050405020304" pitchFamily="18" charset="0"/>
                <a:cs typeface="Times New Roman" panose="02020603050405020304" pitchFamily="18" charset="0"/>
              </a:rPr>
              <a:t>.</a:t>
            </a:r>
          </a:p>
          <a:p>
            <a:pPr algn="just">
              <a:lnSpc>
                <a:spcPct val="150000"/>
              </a:lnSpc>
            </a:pPr>
            <a:r>
              <a:rPr lang="en-IN" sz="2000" dirty="0">
                <a:latin typeface="Times New Roman" panose="02020603050405020304" pitchFamily="18" charset="0"/>
                <a:cs typeface="Times New Roman" panose="02020603050405020304" pitchFamily="18" charset="0"/>
              </a:rPr>
              <a:t>The control section uses the frequency, voltage and phase angle to control the inverter.</a:t>
            </a:r>
          </a:p>
          <a:p>
            <a:pPr algn="just">
              <a:lnSpc>
                <a:spcPct val="150000"/>
              </a:lnSpc>
            </a:pPr>
            <a:r>
              <a:rPr lang="en-IN" sz="2000" dirty="0">
                <a:latin typeface="Times New Roman" panose="02020603050405020304" pitchFamily="18" charset="0"/>
                <a:cs typeface="Times New Roman" panose="02020603050405020304" pitchFamily="18" charset="0"/>
              </a:rPr>
              <a:t>And also fuzzy logic based control system is implemented for better performance and also reducing components.</a:t>
            </a:r>
          </a:p>
          <a:p>
            <a:pPr algn="just">
              <a:lnSpc>
                <a:spcPct val="150000"/>
              </a:lnSpc>
            </a:pPr>
            <a:endParaRPr lang="en-IN" sz="2000" dirty="0">
              <a:latin typeface="Times New Roman" panose="02020603050405020304" pitchFamily="18" charset="0"/>
              <a:cs typeface="Times New Roman" panose="02020603050405020304" pitchFamily="18" charset="0"/>
            </a:endParaRPr>
          </a:p>
          <a:p>
            <a:pPr algn="just">
              <a:lnSpc>
                <a:spcPct val="150000"/>
              </a:lnSpc>
            </a:pPr>
            <a:endParaRPr lang="en-IN"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PROPOSED WORK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150000"/>
              </a:lnSpc>
            </a:pPr>
            <a:r>
              <a:rPr lang="en-US" sz="2000" dirty="0">
                <a:latin typeface="Times New Roman" panose="02020603050405020304" pitchFamily="18" charset="0"/>
                <a:cs typeface="Times New Roman" panose="02020603050405020304" pitchFamily="18" charset="0"/>
              </a:rPr>
              <a:t>Reducing I2R losses and inductor AC losses.</a:t>
            </a:r>
          </a:p>
          <a:p>
            <a:pPr>
              <a:lnSpc>
                <a:spcPct val="150000"/>
              </a:lnSpc>
            </a:pPr>
            <a:r>
              <a:rPr lang="en-US" sz="2000" dirty="0">
                <a:latin typeface="Times New Roman" panose="02020603050405020304" pitchFamily="18" charset="0"/>
                <a:cs typeface="Times New Roman" panose="02020603050405020304" pitchFamily="18" charset="0"/>
              </a:rPr>
              <a:t>Higher efficiency</a:t>
            </a:r>
          </a:p>
          <a:p>
            <a:pPr>
              <a:lnSpc>
                <a:spcPct val="150000"/>
              </a:lnSpc>
            </a:pPr>
            <a:r>
              <a:rPr lang="en-US" sz="2000" dirty="0">
                <a:latin typeface="Times New Roman" panose="02020603050405020304" pitchFamily="18" charset="0"/>
                <a:cs typeface="Times New Roman" panose="02020603050405020304" pitchFamily="18" charset="0"/>
              </a:rPr>
              <a:t>Switching loss is less.</a:t>
            </a:r>
          </a:p>
          <a:p>
            <a:pPr>
              <a:lnSpc>
                <a:spcPct val="150000"/>
              </a:lnSpc>
            </a:pPr>
            <a:r>
              <a:rPr lang="en-US" sz="2000" dirty="0">
                <a:latin typeface="Times New Roman" panose="02020603050405020304" pitchFamily="18" charset="0"/>
                <a:cs typeface="Times New Roman" panose="02020603050405020304" pitchFamily="18" charset="0"/>
              </a:rPr>
              <a:t>Advanced controller is used.</a:t>
            </a:r>
          </a:p>
          <a:p>
            <a:pPr>
              <a:lnSpc>
                <a:spcPct val="150000"/>
              </a:lnSpc>
            </a:pPr>
            <a:r>
              <a:rPr lang="en-US" sz="2000" dirty="0">
                <a:latin typeface="Times New Roman" panose="02020603050405020304" pitchFamily="18" charset="0"/>
                <a:cs typeface="Times New Roman" panose="02020603050405020304" pitchFamily="18" charset="0"/>
              </a:rPr>
              <a:t>Good modulation technique.</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ADVANTAGES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Energy savings on most pump and fan applications. </a:t>
            </a:r>
          </a:p>
          <a:p>
            <a:pPr algn="just">
              <a:lnSpc>
                <a:spcPct val="150000"/>
              </a:lnSpc>
            </a:pPr>
            <a:r>
              <a:rPr lang="en-US" sz="2000" dirty="0">
                <a:latin typeface="Times New Roman" panose="02020603050405020304" pitchFamily="18" charset="0"/>
                <a:cs typeface="Times New Roman" panose="02020603050405020304" pitchFamily="18" charset="0"/>
              </a:rPr>
              <a:t>Better process control and regulation. </a:t>
            </a:r>
          </a:p>
          <a:p>
            <a:pPr algn="just">
              <a:lnSpc>
                <a:spcPct val="150000"/>
              </a:lnSpc>
            </a:pPr>
            <a:r>
              <a:rPr lang="en-US" sz="2000" dirty="0">
                <a:latin typeface="Times New Roman" panose="02020603050405020304" pitchFamily="18" charset="0"/>
                <a:cs typeface="Times New Roman" panose="02020603050405020304" pitchFamily="18" charset="0"/>
              </a:rPr>
              <a:t>Speeding up or slowing down a machine or process.</a:t>
            </a:r>
          </a:p>
          <a:p>
            <a:pPr algn="just">
              <a:lnSpc>
                <a:spcPct val="150000"/>
              </a:lnSpc>
            </a:pPr>
            <a:r>
              <a:rPr lang="en-US" sz="2000" dirty="0">
                <a:latin typeface="Times New Roman" panose="02020603050405020304" pitchFamily="18" charset="0"/>
                <a:cs typeface="Times New Roman" panose="02020603050405020304" pitchFamily="18" charset="0"/>
              </a:rPr>
              <a:t>Inherent power-factor correction</a:t>
            </a:r>
          </a:p>
          <a:p>
            <a:pPr algn="just">
              <a:lnSpc>
                <a:spcPct val="150000"/>
              </a:lnSpc>
            </a:pPr>
            <a:r>
              <a:rPr lang="en-US" sz="2000" dirty="0">
                <a:latin typeface="Times New Roman" panose="02020603050405020304" pitchFamily="18" charset="0"/>
                <a:cs typeface="Times New Roman" panose="02020603050405020304" pitchFamily="18" charset="0"/>
              </a:rPr>
              <a:t>Emergency  bypass capability</a:t>
            </a:r>
          </a:p>
          <a:p>
            <a:pPr algn="just">
              <a:lnSpc>
                <a:spcPct val="150000"/>
              </a:lnSpc>
            </a:pPr>
            <a:r>
              <a:rPr lang="en-US" sz="2000" dirty="0">
                <a:latin typeface="Times New Roman" panose="02020603050405020304" pitchFamily="18" charset="0"/>
                <a:cs typeface="Times New Roman" panose="02020603050405020304" pitchFamily="18" charset="0"/>
              </a:rPr>
              <a:t>Protection from overload currents</a:t>
            </a:r>
          </a:p>
          <a:p>
            <a:pPr algn="just">
              <a:lnSpc>
                <a:spcPct val="150000"/>
              </a:lnSpc>
            </a:pPr>
            <a:r>
              <a:rPr lang="en-US" sz="2000" dirty="0">
                <a:latin typeface="Times New Roman" panose="02020603050405020304" pitchFamily="18" charset="0"/>
                <a:cs typeface="Times New Roman" panose="02020603050405020304" pitchFamily="18" charset="0"/>
              </a:rPr>
              <a:t>Safe Acceleration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PURPOSE OF VFD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10000"/>
          </a:bodyPr>
          <a:lstStyle/>
          <a:p>
            <a:pPr>
              <a:lnSpc>
                <a:spcPct val="150000"/>
              </a:lnSpc>
            </a:pPr>
            <a:r>
              <a:rPr lang="en-US" sz="2000" dirty="0">
                <a:latin typeface="Times New Roman" panose="02020603050405020304" pitchFamily="18" charset="0"/>
                <a:cs typeface="Times New Roman" panose="02020603050405020304" pitchFamily="18" charset="0"/>
              </a:rPr>
              <a:t>Buildings:</a:t>
            </a:r>
          </a:p>
          <a:p>
            <a:pPr lvl="1">
              <a:lnSpc>
                <a:spcPct val="150000"/>
              </a:lnSpc>
            </a:pPr>
            <a:r>
              <a:rPr lang="en-US" sz="2000" dirty="0">
                <a:latin typeface="Times New Roman" panose="02020603050405020304" pitchFamily="18" charset="0"/>
                <a:cs typeface="Times New Roman" panose="02020603050405020304" pitchFamily="18" charset="0"/>
              </a:rPr>
              <a:t>Primarily commercial </a:t>
            </a:r>
          </a:p>
          <a:p>
            <a:pPr lvl="1">
              <a:lnSpc>
                <a:spcPct val="150000"/>
              </a:lnSpc>
            </a:pP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Applications:</a:t>
            </a:r>
          </a:p>
          <a:p>
            <a:pPr lvl="1">
              <a:lnSpc>
                <a:spcPct val="150000"/>
              </a:lnSpc>
            </a:pPr>
            <a:r>
              <a:rPr lang="en-US" sz="2000" dirty="0">
                <a:latin typeface="Times New Roman" panose="02020603050405020304" pitchFamily="18" charset="0"/>
                <a:cs typeface="Times New Roman" panose="02020603050405020304" pitchFamily="18" charset="0"/>
              </a:rPr>
              <a:t>Air handling</a:t>
            </a:r>
          </a:p>
          <a:p>
            <a:pPr lvl="1">
              <a:lnSpc>
                <a:spcPct val="150000"/>
              </a:lnSpc>
            </a:pPr>
            <a:r>
              <a:rPr lang="en-US" sz="2000" dirty="0">
                <a:latin typeface="Times New Roman" panose="02020603050405020304" pitchFamily="18" charset="0"/>
                <a:cs typeface="Times New Roman" panose="02020603050405020304" pitchFamily="18" charset="0"/>
              </a:rPr>
              <a:t>District Heating</a:t>
            </a:r>
          </a:p>
          <a:p>
            <a:pPr lvl="1">
              <a:lnSpc>
                <a:spcPct val="150000"/>
              </a:lnSpc>
            </a:pPr>
            <a:r>
              <a:rPr lang="en-US" sz="2000" dirty="0">
                <a:latin typeface="Times New Roman" panose="02020603050405020304" pitchFamily="18" charset="0"/>
                <a:cs typeface="Times New Roman" panose="02020603050405020304" pitchFamily="18" charset="0"/>
              </a:rPr>
              <a:t>Room &amp; Zone</a:t>
            </a:r>
          </a:p>
          <a:p>
            <a:pPr lvl="1">
              <a:lnSpc>
                <a:spcPct val="150000"/>
              </a:lnSpc>
            </a:pPr>
            <a:r>
              <a:rPr lang="en-US" sz="2000" dirty="0">
                <a:latin typeface="Times New Roman" panose="02020603050405020304" pitchFamily="18" charset="0"/>
                <a:cs typeface="Times New Roman" panose="02020603050405020304" pitchFamily="18" charset="0"/>
              </a:rPr>
              <a:t>Coal handling</a:t>
            </a:r>
          </a:p>
          <a:p>
            <a:pPr lvl="1">
              <a:lnSpc>
                <a:spcPct val="150000"/>
              </a:lnSpc>
            </a:pPr>
            <a:endParaRPr lang="en-US" sz="2000" dirty="0">
              <a:latin typeface="Times New Roman" panose="02020603050405020304" pitchFamily="18" charset="0"/>
              <a:cs typeface="Times New Roman" panose="02020603050405020304" pitchFamily="18" charset="0"/>
            </a:endParaRPr>
          </a:p>
          <a:p>
            <a:pPr>
              <a:lnSpc>
                <a:spcPct val="150000"/>
              </a:lnSpc>
            </a:pPr>
            <a:r>
              <a:rPr lang="en-US" sz="2000" dirty="0">
                <a:latin typeface="Times New Roman" panose="02020603050405020304" pitchFamily="18" charset="0"/>
                <a:cs typeface="Times New Roman" panose="02020603050405020304" pitchFamily="18" charset="0"/>
              </a:rPr>
              <a:t>Operation:</a:t>
            </a:r>
          </a:p>
          <a:p>
            <a:pPr lvl="1">
              <a:lnSpc>
                <a:spcPct val="150000"/>
              </a:lnSpc>
            </a:pPr>
            <a:r>
              <a:rPr lang="en-US" sz="2000" dirty="0">
                <a:latin typeface="Times New Roman" panose="02020603050405020304" pitchFamily="18" charset="0"/>
                <a:cs typeface="Times New Roman" panose="02020603050405020304" pitchFamily="18" charset="0"/>
              </a:rPr>
              <a:t>AC exhaust fan speed control, Control fans, pumps, compressors to reduce energy consumption</a:t>
            </a:r>
          </a:p>
          <a:p>
            <a:pPr>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APPLICATIONS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71600"/>
            <a:ext cx="8229600" cy="4754563"/>
          </a:xfrm>
        </p:spPr>
        <p:txBody>
          <a:bodyPr>
            <a:noAutofit/>
          </a:bodyPr>
          <a:lstStyle/>
          <a:p>
            <a:pPr algn="just">
              <a:lnSpc>
                <a:spcPct val="150000"/>
              </a:lnSpc>
            </a:pPr>
            <a:r>
              <a:rPr lang="en-US" sz="2000" dirty="0">
                <a:latin typeface="Times New Roman" panose="02020603050405020304" pitchFamily="18" charset="0"/>
                <a:cs typeface="Times New Roman" panose="02020603050405020304" pitchFamily="18" charset="0"/>
              </a:rPr>
              <a:t>Fuzzy logic has rapidly become one of the most successful of today's technologies for developing sophisticated control systems. The reason for which is very simple. </a:t>
            </a:r>
          </a:p>
          <a:p>
            <a:pPr algn="just">
              <a:lnSpc>
                <a:spcPct val="150000"/>
              </a:lnSpc>
            </a:pPr>
            <a:r>
              <a:rPr lang="en-US" sz="2000" dirty="0">
                <a:latin typeface="Times New Roman" panose="02020603050405020304" pitchFamily="18" charset="0"/>
                <a:cs typeface="Times New Roman" panose="02020603050405020304" pitchFamily="18" charset="0"/>
              </a:rPr>
              <a:t>Fuzzy logic addresses such applications perfectly as it resembles human Adecision making with an ability to generate precise solutions from certain or approximate information.</a:t>
            </a:r>
          </a:p>
          <a:p>
            <a:pPr algn="just">
              <a:lnSpc>
                <a:spcPct val="150000"/>
              </a:lnSpc>
            </a:pPr>
            <a:r>
              <a:rPr lang="en-US" sz="2000" dirty="0">
                <a:latin typeface="Times New Roman" panose="02020603050405020304" pitchFamily="18" charset="0"/>
                <a:cs typeface="Times New Roman" panose="02020603050405020304" pitchFamily="18" charset="0"/>
              </a:rPr>
              <a:t> It fills an important gap in engineering design methods left vacant by purely mathematical approaches (e.g. linear control design), and purely logic-based approaches (e.g. expert systems) in system design. </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FUZZY LOGIC</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Fuzzy control, which directly uses fuzzy rules is the most important application in fuzzy theory.</a:t>
            </a:r>
          </a:p>
          <a:p>
            <a:pPr algn="just">
              <a:lnSpc>
                <a:spcPct val="150000"/>
              </a:lnSpc>
            </a:pPr>
            <a:r>
              <a:rPr lang="en-US" sz="2000" dirty="0">
                <a:latin typeface="Times New Roman" panose="02020603050405020304" pitchFamily="18" charset="0"/>
                <a:cs typeface="Times New Roman" panose="02020603050405020304" pitchFamily="18" charset="0"/>
              </a:rPr>
              <a:t>Using a procedure originated by </a:t>
            </a:r>
            <a:r>
              <a:rPr lang="en-US" sz="2000" dirty="0" err="1">
                <a:latin typeface="Times New Roman" panose="02020603050405020304" pitchFamily="18" charset="0"/>
                <a:cs typeface="Times New Roman" panose="02020603050405020304" pitchFamily="18" charset="0"/>
              </a:rPr>
              <a:t>Ebrahim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Mamdani</a:t>
            </a:r>
            <a:r>
              <a:rPr lang="en-US" sz="2000" dirty="0">
                <a:latin typeface="Times New Roman" panose="02020603050405020304" pitchFamily="18" charset="0"/>
                <a:cs typeface="Times New Roman" panose="02020603050405020304" pitchFamily="18" charset="0"/>
              </a:rPr>
              <a:t> in the late 70s, three steps are taken to create a fuzzy controlled machine:</a:t>
            </a:r>
          </a:p>
          <a:p>
            <a:pPr algn="just">
              <a:lnSpc>
                <a:spcPct val="150000"/>
              </a:lnSpc>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1)</a:t>
            </a:r>
            <a:r>
              <a:rPr lang="en-US" sz="2000" dirty="0" err="1">
                <a:latin typeface="Times New Roman" panose="02020603050405020304" pitchFamily="18" charset="0"/>
                <a:cs typeface="Times New Roman" panose="02020603050405020304" pitchFamily="18" charset="0"/>
              </a:rPr>
              <a:t>Fuzzification</a:t>
            </a:r>
            <a:r>
              <a:rPr lang="en-US" sz="2000" dirty="0">
                <a:latin typeface="Times New Roman" panose="02020603050405020304" pitchFamily="18" charset="0"/>
                <a:cs typeface="Times New Roman" panose="02020603050405020304" pitchFamily="18" charset="0"/>
              </a:rPr>
              <a:t>(Using membership functions to graphically describe a situation)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2)Rule evaluation(Application of fuzzy rules)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3)De-</a:t>
            </a:r>
            <a:r>
              <a:rPr lang="en-US" sz="2000" dirty="0" err="1">
                <a:latin typeface="Times New Roman" panose="02020603050405020304" pitchFamily="18" charset="0"/>
                <a:cs typeface="Times New Roman" panose="02020603050405020304" pitchFamily="18" charset="0"/>
              </a:rPr>
              <a:t>fuzzification</a:t>
            </a:r>
            <a:r>
              <a:rPr lang="en-US" sz="2000" dirty="0">
                <a:latin typeface="Times New Roman" panose="02020603050405020304" pitchFamily="18" charset="0"/>
                <a:cs typeface="Times New Roman" panose="02020603050405020304" pitchFamily="18" charset="0"/>
              </a:rPr>
              <a:t>(Obtaining the crisp or actual results) </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FUZZY CONTROL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lnSpc>
                <a:spcPct val="150000"/>
              </a:lnSpc>
            </a:pPr>
            <a:r>
              <a:rPr lang="en-US" sz="2000" dirty="0">
                <a:latin typeface="Times New Roman" panose="02020603050405020304" pitchFamily="18" charset="0"/>
                <a:cs typeface="Times New Roman" panose="02020603050405020304" pitchFamily="18" charset="0"/>
              </a:rPr>
              <a:t>Fuzzy Logic is a technique to embody human like thinking into a  control system.</a:t>
            </a:r>
          </a:p>
          <a:p>
            <a:pPr algn="just">
              <a:lnSpc>
                <a:spcPct val="150000"/>
              </a:lnSpc>
            </a:pPr>
            <a:r>
              <a:rPr lang="en-US" sz="2000" dirty="0">
                <a:latin typeface="Times New Roman" panose="02020603050405020304" pitchFamily="18" charset="0"/>
                <a:cs typeface="Times New Roman" panose="02020603050405020304" pitchFamily="18" charset="0"/>
              </a:rPr>
              <a:t>A fuzzy controller is designed to emulate human deductive thinking, that is, the process people use to infer conclusions from what they know.</a:t>
            </a:r>
          </a:p>
          <a:p>
            <a:pPr algn="just">
              <a:lnSpc>
                <a:spcPct val="150000"/>
              </a:lnSpc>
            </a:pPr>
            <a:r>
              <a:rPr lang="en-US" sz="2000" dirty="0">
                <a:latin typeface="Times New Roman" panose="02020603050405020304" pitchFamily="18" charset="0"/>
                <a:cs typeface="Times New Roman" panose="02020603050405020304" pitchFamily="18" charset="0"/>
              </a:rPr>
              <a:t>Traditional control approach requires formal modeling of the physical reality</a:t>
            </a:r>
          </a:p>
        </p:txBody>
      </p:sp>
      <p:sp>
        <p:nvSpPr>
          <p:cNvPr id="2" name="Title 1"/>
          <p:cNvSpPr>
            <a:spLocks noGrp="1"/>
          </p:cNvSpPr>
          <p:nvPr>
            <p:ph type="title"/>
          </p:nvPr>
        </p:nvSpPr>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0000"/>
          </a:bodyPr>
          <a:lstStyle/>
          <a:p>
            <a:pPr algn="just">
              <a:lnSpc>
                <a:spcPct val="150000"/>
              </a:lnSpc>
            </a:pPr>
            <a:r>
              <a:rPr lang="en-US" sz="2000" dirty="0">
                <a:latin typeface="Times New Roman" panose="02020603050405020304" pitchFamily="18" charset="0"/>
                <a:cs typeface="Times New Roman" panose="02020603050405020304" pitchFamily="18" charset="0"/>
              </a:rPr>
              <a:t>A </a:t>
            </a:r>
            <a:r>
              <a:rPr lang="en-US" sz="2000" b="1" dirty="0">
                <a:latin typeface="Times New Roman" panose="02020603050405020304" pitchFamily="18" charset="0"/>
                <a:cs typeface="Times New Roman" panose="02020603050405020304" pitchFamily="18" charset="0"/>
              </a:rPr>
              <a:t>fuzzy control system</a:t>
            </a:r>
            <a:r>
              <a:rPr lang="en-US" sz="2000" dirty="0">
                <a:latin typeface="Times New Roman" panose="02020603050405020304" pitchFamily="18" charset="0"/>
                <a:cs typeface="Times New Roman" panose="02020603050405020304" pitchFamily="18" charset="0"/>
              </a:rPr>
              <a:t> can also be described as based on fuzzy logic a mathematical system that analyzes analog input values in terms of logical variables that take on continuous values between 0 and 1, in contrast to classical or digital logic, which operates on discrete values of either 1 or 0 (true or false respectively). </a:t>
            </a:r>
          </a:p>
          <a:p>
            <a:pPr algn="just">
              <a:lnSpc>
                <a:spcPct val="150000"/>
              </a:lnSpc>
            </a:pPr>
            <a:r>
              <a:rPr lang="en-US" sz="2000" dirty="0">
                <a:latin typeface="Times New Roman" panose="02020603050405020304" pitchFamily="18" charset="0"/>
                <a:cs typeface="Times New Roman" panose="02020603050405020304" pitchFamily="18" charset="0"/>
                <a:sym typeface="+mn-ea"/>
              </a:rPr>
              <a:t>While other approaches require accurate equations to model real-world behaviors, fuzzy design can accommodate the ambiguities of real-world human language and logic.</a:t>
            </a:r>
            <a:endParaRPr lang="en-US" sz="2000" dirty="0">
              <a:latin typeface="Times New Roman" panose="02020603050405020304" pitchFamily="18" charset="0"/>
              <a:cs typeface="Times New Roman" panose="02020603050405020304" pitchFamily="18" charset="0"/>
            </a:endParaRPr>
          </a:p>
          <a:p>
            <a:pPr algn="just">
              <a:lnSpc>
                <a:spcPct val="150000"/>
              </a:lnSpc>
            </a:pPr>
            <a:r>
              <a:rPr lang="en-US" sz="2000" dirty="0">
                <a:latin typeface="Times New Roman" panose="02020603050405020304" pitchFamily="18" charset="0"/>
                <a:cs typeface="Times New Roman" panose="02020603050405020304" pitchFamily="18" charset="0"/>
                <a:sym typeface="+mn-ea"/>
              </a:rPr>
              <a:t> It provides both an intuitive method for describing systems in human terms and automates the conversion of those system specifications into effective models. </a:t>
            </a:r>
            <a:endParaRPr lang="en-US" sz="2000" dirty="0">
              <a:latin typeface="Times New Roman" panose="02020603050405020304" pitchFamily="18" charset="0"/>
              <a:cs typeface="Times New Roman" panose="02020603050405020304" pitchFamily="18" charset="0"/>
            </a:endParaRP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a:latin typeface="Times New Roman" panose="02020603050405020304" pitchFamily="18" charset="0"/>
                <a:cs typeface="Times New Roman" panose="02020603050405020304" pitchFamily="18" charset="0"/>
              </a:rPr>
              <a:t>WHY FUZZY CONTROL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7500"/>
          </a:bodyPr>
          <a:lstStyle/>
          <a:p>
            <a:pPr algn="just">
              <a:lnSpc>
                <a:spcPct val="150000"/>
              </a:lnSpc>
            </a:pPr>
            <a:r>
              <a:rPr lang="en-US" sz="1800" dirty="0"/>
              <a:t>An epic delicate exchanging interleaved coupled-inductor help converter is proposed in this paper. The least difficult helper resounding circuit is exhibited to understand the ZVT turn-on and littler current mood killer properties of the two fundamental switches. The swell voltage in the yield of two-arrange ILBC is 0.017 V. The swell voltage in the yield of three-arrange ILBC is 0.001V. The power yield in two phase ILBC is 15 W. The power yield in three phase ILBC is 30 W. Hence the exhibition of Three phase ILBC is superior to that of two phase ILBC</a:t>
            </a: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CONCLUTION</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84108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67500" lnSpcReduction="20000"/>
          </a:bodyPr>
          <a:lstStyle/>
          <a:p>
            <a:pPr algn="just">
              <a:lnSpc>
                <a:spcPct val="150000"/>
              </a:lnSpc>
            </a:pPr>
            <a:r>
              <a:rPr lang="en-IN" sz="1800" dirty="0"/>
              <a:t>[1] Sharma, R.K., </a:t>
            </a:r>
            <a:r>
              <a:rPr lang="en-IN" sz="1800" dirty="0" err="1"/>
              <a:t>Irusapparajan</a:t>
            </a:r>
            <a:r>
              <a:rPr lang="en-IN" sz="1800" dirty="0"/>
              <a:t>, G. &amp; </a:t>
            </a:r>
            <a:r>
              <a:rPr lang="en-IN" sz="1800" dirty="0" err="1"/>
              <a:t>Periyaazhagar</a:t>
            </a:r>
            <a:r>
              <a:rPr lang="en-IN" sz="1800" dirty="0"/>
              <a:t>, D. 2019, "Three-phase symmetric cascading Z-source seven levels multilevel inverter excited by multi carrier sinusoidal pulse width modulation scheme", International Journal of Innovative Technology and Exploring Engineering, vol. 8, no. 10, pp. 4269-4274</a:t>
            </a:r>
            <a:r>
              <a:rPr lang="en-IN" sz="1800" dirty="0" smtClean="0"/>
              <a:t>.</a:t>
            </a:r>
          </a:p>
          <a:p>
            <a:pPr algn="just">
              <a:lnSpc>
                <a:spcPct val="150000"/>
              </a:lnSpc>
            </a:pPr>
            <a:r>
              <a:rPr lang="en-IN" sz="1800" dirty="0" smtClean="0"/>
              <a:t> </a:t>
            </a:r>
            <a:r>
              <a:rPr lang="en-IN" sz="1800" dirty="0"/>
              <a:t>[2] </a:t>
            </a:r>
            <a:r>
              <a:rPr lang="en-IN" sz="1800" dirty="0" err="1"/>
              <a:t>Velavan</a:t>
            </a:r>
            <a:r>
              <a:rPr lang="en-IN" sz="1800" dirty="0"/>
              <a:t>, R., </a:t>
            </a:r>
            <a:r>
              <a:rPr lang="en-IN" sz="1800" dirty="0" err="1"/>
              <a:t>Bharanidharan</a:t>
            </a:r>
            <a:r>
              <a:rPr lang="en-IN" sz="1800" dirty="0"/>
              <a:t>, S. &amp; </a:t>
            </a:r>
            <a:r>
              <a:rPr lang="en-IN" sz="1800" dirty="0" err="1"/>
              <a:t>Sheeba</a:t>
            </a:r>
            <a:r>
              <a:rPr lang="en-IN" sz="1800" dirty="0"/>
              <a:t>, B. 2019, "EMF pollution - Causes, effects and protection", International Journal of Innovative Technology and Exploring Engineering, vol. 8, no. 9 Special Issue 3, pp. 1166-1168. </a:t>
            </a:r>
            <a:endParaRPr lang="en-IN" sz="1800" dirty="0" smtClean="0"/>
          </a:p>
          <a:p>
            <a:pPr algn="just">
              <a:lnSpc>
                <a:spcPct val="150000"/>
              </a:lnSpc>
            </a:pPr>
            <a:r>
              <a:rPr lang="en-IN" sz="1800" dirty="0" smtClean="0"/>
              <a:t>[</a:t>
            </a:r>
            <a:r>
              <a:rPr lang="en-IN" sz="1800" dirty="0"/>
              <a:t>3] </a:t>
            </a:r>
            <a:r>
              <a:rPr lang="en-IN" sz="1800" dirty="0" err="1"/>
              <a:t>Saravana</a:t>
            </a:r>
            <a:r>
              <a:rPr lang="en-IN" sz="1800" dirty="0"/>
              <a:t>, S., </a:t>
            </a:r>
            <a:r>
              <a:rPr lang="en-IN" sz="1800" dirty="0" err="1"/>
              <a:t>Balaji</a:t>
            </a:r>
            <a:r>
              <a:rPr lang="en-IN" sz="1800" dirty="0"/>
              <a:t>, S., </a:t>
            </a:r>
            <a:r>
              <a:rPr lang="en-IN" sz="1800" dirty="0" err="1"/>
              <a:t>Arulselvi</a:t>
            </a:r>
            <a:r>
              <a:rPr lang="en-IN" sz="1800" dirty="0"/>
              <a:t>, S. &amp; John Paul Praveen, A. 2019, "Reliable power quality monitoring and protection system", International Journal of Innovative Technology and Exploring Engineering, vol. 8, no. 9 Special Issue 3, pp. 644-645. </a:t>
            </a:r>
            <a:endParaRPr lang="en-IN" sz="1800" dirty="0" smtClean="0"/>
          </a:p>
          <a:p>
            <a:pPr algn="just">
              <a:lnSpc>
                <a:spcPct val="150000"/>
              </a:lnSpc>
            </a:pPr>
            <a:r>
              <a:rPr lang="en-IN" sz="1800" dirty="0" smtClean="0"/>
              <a:t>[</a:t>
            </a:r>
            <a:r>
              <a:rPr lang="en-IN" sz="1800" dirty="0"/>
              <a:t>4] Tamil </a:t>
            </a:r>
            <a:r>
              <a:rPr lang="en-IN" sz="1800" dirty="0" err="1"/>
              <a:t>Selvan</a:t>
            </a:r>
            <a:r>
              <a:rPr lang="en-IN" sz="1800" dirty="0"/>
              <a:t>, S. &amp; </a:t>
            </a:r>
            <a:r>
              <a:rPr lang="en-IN" sz="1800" dirty="0" err="1"/>
              <a:t>Sundararajan</a:t>
            </a:r>
            <a:r>
              <a:rPr lang="en-IN" sz="1800" dirty="0"/>
              <a:t>, M. 2019, "Performance Parameters of 3 Value 8t </a:t>
            </a:r>
            <a:r>
              <a:rPr lang="en-IN" sz="1800" dirty="0" err="1"/>
              <a:t>Cntfet</a:t>
            </a:r>
            <a:r>
              <a:rPr lang="en-IN" sz="1800" dirty="0"/>
              <a:t> Based </a:t>
            </a:r>
            <a:r>
              <a:rPr lang="en-IN" sz="1800" dirty="0" err="1"/>
              <a:t>Sram</a:t>
            </a:r>
            <a:r>
              <a:rPr lang="en-IN" sz="1800" dirty="0"/>
              <a:t> Cell Design Using H-Spice", International Journal of Recent Technology and Engineering, vol. 8, no. 2 Special issue 5, pp. 22-27. </a:t>
            </a:r>
            <a:endParaRPr lang="en-IN" sz="1800" dirty="0" smtClean="0"/>
          </a:p>
          <a:p>
            <a:pPr algn="just">
              <a:lnSpc>
                <a:spcPct val="150000"/>
              </a:lnSpc>
            </a:pPr>
            <a:r>
              <a:rPr lang="en-IN" sz="1800" dirty="0" smtClean="0"/>
              <a:t>[</a:t>
            </a:r>
            <a:r>
              <a:rPr lang="en-IN" sz="1800" dirty="0"/>
              <a:t>5] </a:t>
            </a:r>
            <a:r>
              <a:rPr lang="en-IN" sz="1800" dirty="0" err="1"/>
              <a:t>Jac</a:t>
            </a:r>
            <a:r>
              <a:rPr lang="en-IN" sz="1800" dirty="0"/>
              <a:t> </a:t>
            </a:r>
            <a:r>
              <a:rPr lang="en-IN" sz="1800" dirty="0" err="1"/>
              <a:t>Fredo</a:t>
            </a:r>
            <a:r>
              <a:rPr lang="en-IN" sz="1800" dirty="0"/>
              <a:t>, A.R., </a:t>
            </a:r>
            <a:r>
              <a:rPr lang="en-IN" sz="1800" dirty="0" err="1"/>
              <a:t>Abilash</a:t>
            </a:r>
            <a:r>
              <a:rPr lang="en-IN" sz="1800" dirty="0"/>
              <a:t>, R.S., Femi, R., </a:t>
            </a:r>
            <a:r>
              <a:rPr lang="en-IN" sz="1800" dirty="0" err="1"/>
              <a:t>Mythili</a:t>
            </a:r>
            <a:r>
              <a:rPr lang="en-IN" sz="1800" dirty="0"/>
              <a:t>, A. &amp; Kumar, C.S. 2019, "Classification of damages in composite images using Zernike moments and support vector machines", Composites Part B: Engineering, vol. 168, pp. 77-86.</a:t>
            </a: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REFERENCE</a:t>
            </a:r>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30145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7500"/>
          </a:bodyPr>
          <a:lstStyle/>
          <a:p>
            <a:pPr algn="just">
              <a:lnSpc>
                <a:spcPct val="150000"/>
              </a:lnSpc>
            </a:pPr>
            <a:r>
              <a:rPr lang="en-IN" sz="1200" dirty="0"/>
              <a:t>[6] </a:t>
            </a:r>
            <a:r>
              <a:rPr lang="en-IN" sz="1200" dirty="0" err="1"/>
              <a:t>Kathiravan</a:t>
            </a:r>
            <a:r>
              <a:rPr lang="en-IN" sz="1200" dirty="0"/>
              <a:t>, P. &amp; </a:t>
            </a:r>
            <a:r>
              <a:rPr lang="en-IN" sz="1200" dirty="0" err="1"/>
              <a:t>Govindaraju</a:t>
            </a:r>
            <a:r>
              <a:rPr lang="en-IN" sz="1200" dirty="0"/>
              <a:t>, C. 2019, "Design and evaluation of ultra gain isolated DC-DC converter for photovoltaic system", International Journal of Engineering and Advanced Technology, vol. 8, no. 5, pp. 2646-2651</a:t>
            </a:r>
            <a:r>
              <a:rPr lang="en-IN" sz="1200" dirty="0" smtClean="0"/>
              <a:t>.</a:t>
            </a:r>
          </a:p>
          <a:p>
            <a:pPr algn="just">
              <a:lnSpc>
                <a:spcPct val="150000"/>
              </a:lnSpc>
            </a:pPr>
            <a:r>
              <a:rPr lang="en-IN" sz="1200" dirty="0" smtClean="0"/>
              <a:t> </a:t>
            </a:r>
            <a:r>
              <a:rPr lang="en-IN" sz="1200" dirty="0"/>
              <a:t>[7] </a:t>
            </a:r>
            <a:r>
              <a:rPr lang="en-IN" sz="1200" dirty="0" err="1"/>
              <a:t>Kripa</a:t>
            </a:r>
            <a:r>
              <a:rPr lang="en-IN" sz="1200" dirty="0"/>
              <a:t>, N., </a:t>
            </a:r>
            <a:r>
              <a:rPr lang="en-IN" sz="1200" dirty="0" err="1"/>
              <a:t>Vasuki</a:t>
            </a:r>
            <a:r>
              <a:rPr lang="en-IN" sz="1200" dirty="0"/>
              <a:t>, R. &amp; Kishore </a:t>
            </a:r>
            <a:r>
              <a:rPr lang="en-IN" sz="1200" dirty="0" err="1"/>
              <a:t>Kanna</a:t>
            </a:r>
            <a:r>
              <a:rPr lang="en-IN" sz="1200" dirty="0"/>
              <a:t>, R. 2019, "</a:t>
            </a:r>
            <a:r>
              <a:rPr lang="en-IN" sz="1200" dirty="0" err="1"/>
              <a:t>Realtime</a:t>
            </a:r>
            <a:r>
              <a:rPr lang="en-IN" sz="1200" dirty="0"/>
              <a:t> neural interface controlled au-pair BIMA bot", International Journal of Recent Technology and Engineering, vol. 8, no. 1, pp. 992-994. </a:t>
            </a:r>
            <a:endParaRPr lang="en-IN" sz="1200" dirty="0" smtClean="0"/>
          </a:p>
          <a:p>
            <a:pPr algn="just">
              <a:lnSpc>
                <a:spcPct val="150000"/>
              </a:lnSpc>
            </a:pPr>
            <a:r>
              <a:rPr lang="en-IN" sz="1200" dirty="0" smtClean="0"/>
              <a:t>[</a:t>
            </a:r>
            <a:r>
              <a:rPr lang="en-IN" sz="1200" dirty="0"/>
              <a:t>8] </a:t>
            </a:r>
            <a:r>
              <a:rPr lang="en-IN" sz="1200" dirty="0" err="1"/>
              <a:t>Mohanraj</a:t>
            </a:r>
            <a:r>
              <a:rPr lang="en-IN" sz="1200" dirty="0"/>
              <a:t>, </a:t>
            </a:r>
            <a:r>
              <a:rPr lang="en-IN" sz="1200" dirty="0" err="1"/>
              <a:t>Meenaa</a:t>
            </a:r>
            <a:r>
              <a:rPr lang="en-IN" sz="1200" dirty="0"/>
              <a:t> </a:t>
            </a:r>
            <a:r>
              <a:rPr lang="en-IN" sz="1200" dirty="0" err="1"/>
              <a:t>Kumari</a:t>
            </a:r>
            <a:r>
              <a:rPr lang="en-IN" sz="1200" dirty="0"/>
              <a:t>, M., </a:t>
            </a:r>
            <a:r>
              <a:rPr lang="en-IN" sz="1200" dirty="0" err="1"/>
              <a:t>Philomina</a:t>
            </a:r>
            <a:r>
              <a:rPr lang="en-IN" sz="1200" dirty="0"/>
              <a:t>, S. &amp; </a:t>
            </a:r>
            <a:r>
              <a:rPr lang="en-IN" sz="1200" dirty="0" err="1"/>
              <a:t>Jasmin</a:t>
            </a:r>
            <a:r>
              <a:rPr lang="en-IN" sz="1200" dirty="0"/>
              <a:t>, M. 2019, "In-situ humidity measurement of hydrogen fuel cell car using MEMS sensor", International Journal of Recent Technology and Engineering, vol. 8, no. 1, pp. 41-43. </a:t>
            </a:r>
            <a:endParaRPr lang="en-IN" sz="1200" dirty="0" smtClean="0"/>
          </a:p>
          <a:p>
            <a:pPr algn="just">
              <a:lnSpc>
                <a:spcPct val="150000"/>
              </a:lnSpc>
            </a:pPr>
            <a:r>
              <a:rPr lang="en-IN" sz="1200" dirty="0" smtClean="0"/>
              <a:t>[</a:t>
            </a:r>
            <a:r>
              <a:rPr lang="en-IN" sz="1200" dirty="0"/>
              <a:t>9] </a:t>
            </a:r>
            <a:r>
              <a:rPr lang="en-IN" sz="1200" dirty="0" err="1"/>
              <a:t>Velmurugan</a:t>
            </a:r>
            <a:r>
              <a:rPr lang="en-IN" sz="1200" dirty="0"/>
              <a:t>, T. &amp; </a:t>
            </a:r>
            <a:r>
              <a:rPr lang="en-IN" sz="1200" dirty="0" err="1"/>
              <a:t>Prakash</a:t>
            </a:r>
            <a:r>
              <a:rPr lang="en-IN" sz="1200" dirty="0"/>
              <a:t>, S. 2019, "Artificial intelligent based distribution automation of swift fault detection isolation and power restoration for HT network", International Journal of Innovative Technology and Exploring Engineering, vol. 8, no. 6, pp. 1-6</a:t>
            </a:r>
            <a:r>
              <a:rPr lang="en-IN" sz="1200"/>
              <a:t>. </a:t>
            </a:r>
            <a:endParaRPr lang="en-IN" sz="1200" smtClean="0"/>
          </a:p>
          <a:p>
            <a:pPr algn="just">
              <a:lnSpc>
                <a:spcPct val="150000"/>
              </a:lnSpc>
            </a:pPr>
            <a:r>
              <a:rPr lang="en-IN" sz="1200" smtClean="0"/>
              <a:t>[</a:t>
            </a:r>
            <a:r>
              <a:rPr lang="en-IN" sz="1200" dirty="0"/>
              <a:t>10] </a:t>
            </a:r>
            <a:r>
              <a:rPr lang="en-IN" sz="1200" dirty="0" err="1"/>
              <a:t>Dwarakesh</a:t>
            </a:r>
            <a:r>
              <a:rPr lang="en-IN" sz="1200" dirty="0"/>
              <a:t>, K. &amp; </a:t>
            </a:r>
            <a:r>
              <a:rPr lang="en-IN" sz="1200" dirty="0" err="1"/>
              <a:t>Prem</a:t>
            </a:r>
            <a:r>
              <a:rPr lang="en-IN" sz="1200" dirty="0"/>
              <a:t> Kumar, G. 2019, "Five-level inverter based sequential boost system using fuzzy logic controller", International Journal of Innovative Technology and Exploring Engineering, vol. 8, no. 6, pp. 12-19. </a:t>
            </a:r>
            <a:endParaRPr lang="en-US" sz="2000" dirty="0">
              <a:latin typeface="Times New Roman" panose="02020603050405020304" pitchFamily="18" charset="0"/>
              <a:cs typeface="Times New Roman" panose="02020603050405020304" pitchFamily="18" charset="0"/>
            </a:endParaRPr>
          </a:p>
        </p:txBody>
      </p:sp>
      <p:sp>
        <p:nvSpPr>
          <p:cNvPr id="2" name="Title 1"/>
          <p:cNvSpPr>
            <a:spLocks noGrp="1"/>
          </p:cNvSpPr>
          <p:nvPr>
            <p:ph type="title"/>
          </p:nvPr>
        </p:nvSpPr>
        <p:spPr/>
        <p:txBody>
          <a:bodyPr>
            <a:normAutofit/>
          </a:bodyPr>
          <a:lstStyle/>
          <a:p>
            <a:endParaRPr lang="en-US"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31889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TotalTime>
  <Words>1279</Words>
  <Application>Microsoft Office PowerPoint</Application>
  <PresentationFormat>On-screen Show (4:3)</PresentationFormat>
  <Paragraphs>104</Paragraphs>
  <Slides>22</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22</vt:i4>
      </vt:variant>
    </vt:vector>
  </HeadingPairs>
  <TitlesOfParts>
    <vt:vector size="24" baseType="lpstr">
      <vt:lpstr>Concourse</vt:lpstr>
      <vt:lpstr>Bitmap Image</vt:lpstr>
      <vt:lpstr>AN ARTIFICIAL LOGIC CONTROLLER  IMPLEMENTATION OF HIGH PERFORMANCE VARIABLE FREQUENCY DRIVER WITH INTERLEAVED CONVERTER</vt:lpstr>
      <vt:lpstr>OBJECTIVE</vt:lpstr>
      <vt:lpstr>ABSTRACT</vt:lpstr>
      <vt:lpstr>INTRODUCTION</vt:lpstr>
      <vt:lpstr>EXISTING OVERVIEW</vt:lpstr>
      <vt:lpstr>CONVENTIONAL BLOCK DIAGRAM</vt:lpstr>
      <vt:lpstr>DISADVANTAGES</vt:lpstr>
      <vt:lpstr>INTERLEAVED CONVERTER</vt:lpstr>
      <vt:lpstr>INTERLEAVED CONVERTER CIRCUIT</vt:lpstr>
      <vt:lpstr>BLOCK DIAGRAM</vt:lpstr>
      <vt:lpstr>PROPOSED CIRCUIT DIAGRAM</vt:lpstr>
      <vt:lpstr>PROPOSED WORK</vt:lpstr>
      <vt:lpstr>ADVANTAGES</vt:lpstr>
      <vt:lpstr>PURPOSE OF VFD</vt:lpstr>
      <vt:lpstr>APPLICATIONS</vt:lpstr>
      <vt:lpstr>FUZZY LOGIC</vt:lpstr>
      <vt:lpstr>FUZZY CONTROL</vt:lpstr>
      <vt:lpstr>PowerPoint Presentation</vt:lpstr>
      <vt:lpstr>WHY FUZZY CONTROL ??</vt:lpstr>
      <vt:lpstr>CONCLUTION</vt:lpstr>
      <vt:lpstr>REFERENCE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Variable Frequency Drives for Industrial Applications</dc:title>
  <dc:creator>praveen</dc:creator>
  <cp:lastModifiedBy>USER</cp:lastModifiedBy>
  <cp:revision>27</cp:revision>
  <dcterms:created xsi:type="dcterms:W3CDTF">2015-11-19T06:18:00Z</dcterms:created>
  <dcterms:modified xsi:type="dcterms:W3CDTF">2024-08-20T08:55:40Z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1033-10.2.0.7587</vt:lpwstr>
  </property>
</Properties>
</file>