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C1A83E3-1266-440E-BA87-EB6A8C8826B2}"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8AF184-59C4-49B1-A693-45CEDEE3029F}"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66095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A83E3-1266-440E-BA87-EB6A8C8826B2}"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8AF184-59C4-49B1-A693-45CEDEE3029F}" type="slidenum">
              <a:rPr lang="en-IN" smtClean="0"/>
              <a:t>‹#›</a:t>
            </a:fld>
            <a:endParaRPr lang="en-IN"/>
          </a:p>
        </p:txBody>
      </p:sp>
    </p:spTree>
    <p:extLst>
      <p:ext uri="{BB962C8B-B14F-4D97-AF65-F5344CB8AC3E}">
        <p14:creationId xmlns:p14="http://schemas.microsoft.com/office/powerpoint/2010/main" val="3923919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C1A83E3-1266-440E-BA87-EB6A8C8826B2}"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8AF184-59C4-49B1-A693-45CEDEE3029F}"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64556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1A83E3-1266-440E-BA87-EB6A8C8826B2}" type="datetimeFigureOut">
              <a:rPr lang="en-IN" smtClean="0"/>
              <a:t>10-08-2024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8AF184-59C4-49B1-A693-45CEDEE3029F}" type="slidenum">
              <a:rPr lang="en-IN" smtClean="0"/>
              <a:t>‹#›</a:t>
            </a:fld>
            <a:endParaRPr lang="en-IN"/>
          </a:p>
        </p:txBody>
      </p:sp>
    </p:spTree>
    <p:extLst>
      <p:ext uri="{BB962C8B-B14F-4D97-AF65-F5344CB8AC3E}">
        <p14:creationId xmlns:p14="http://schemas.microsoft.com/office/powerpoint/2010/main" val="3634556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1A83E3-1266-440E-BA87-EB6A8C8826B2}" type="datetimeFigureOut">
              <a:rPr lang="en-IN" smtClean="0"/>
              <a:t>10-08-2024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E98AF184-59C4-49B1-A693-45CEDEE3029F}" type="slidenum">
              <a:rPr lang="en-IN" smtClean="0"/>
              <a:t>‹#›</a:t>
            </a:fld>
            <a:endParaRPr lang="en-IN"/>
          </a:p>
        </p:txBody>
      </p:sp>
    </p:spTree>
    <p:extLst>
      <p:ext uri="{BB962C8B-B14F-4D97-AF65-F5344CB8AC3E}">
        <p14:creationId xmlns:p14="http://schemas.microsoft.com/office/powerpoint/2010/main" val="1855502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1A83E3-1266-440E-BA87-EB6A8C8826B2}" type="datetimeFigureOut">
              <a:rPr lang="en-IN" smtClean="0"/>
              <a:t>10-08-2024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E98AF184-59C4-49B1-A693-45CEDEE3029F}" type="slidenum">
              <a:rPr lang="en-IN" smtClean="0"/>
              <a:t>‹#›</a:t>
            </a:fld>
            <a:endParaRPr lang="en-IN"/>
          </a:p>
        </p:txBody>
      </p:sp>
    </p:spTree>
    <p:extLst>
      <p:ext uri="{BB962C8B-B14F-4D97-AF65-F5344CB8AC3E}">
        <p14:creationId xmlns:p14="http://schemas.microsoft.com/office/powerpoint/2010/main" val="749500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C1A83E3-1266-440E-BA87-EB6A8C8826B2}" type="datetimeFigureOut">
              <a:rPr lang="en-IN" smtClean="0"/>
              <a:t>10-08-2024</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E98AF184-59C4-49B1-A693-45CEDEE3029F}" type="slidenum">
              <a:rPr lang="en-IN" smtClean="0"/>
              <a:t>‹#›</a:t>
            </a:fld>
            <a:endParaRPr lang="en-IN"/>
          </a:p>
        </p:txBody>
      </p:sp>
    </p:spTree>
    <p:extLst>
      <p:ext uri="{BB962C8B-B14F-4D97-AF65-F5344CB8AC3E}">
        <p14:creationId xmlns:p14="http://schemas.microsoft.com/office/powerpoint/2010/main" val="34252390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C1A83E3-1266-440E-BA87-EB6A8C8826B2}" type="datetimeFigureOut">
              <a:rPr lang="en-IN" smtClean="0"/>
              <a:t>10-08-2024</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E98AF184-59C4-49B1-A693-45CEDEE3029F}" type="slidenum">
              <a:rPr lang="en-IN" smtClean="0"/>
              <a:t>‹#›</a:t>
            </a:fld>
            <a:endParaRPr lang="en-IN"/>
          </a:p>
        </p:txBody>
      </p:sp>
    </p:spTree>
    <p:extLst>
      <p:ext uri="{BB962C8B-B14F-4D97-AF65-F5344CB8AC3E}">
        <p14:creationId xmlns:p14="http://schemas.microsoft.com/office/powerpoint/2010/main" val="3080292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C1A83E3-1266-440E-BA87-EB6A8C8826B2}" type="datetimeFigureOut">
              <a:rPr lang="en-IN" smtClean="0"/>
              <a:t>10-08-2024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E98AF184-59C4-49B1-A693-45CEDEE3029F}" type="slidenum">
              <a:rPr lang="en-IN" smtClean="0"/>
              <a:t>‹#›</a:t>
            </a:fld>
            <a:endParaRPr lang="en-IN"/>
          </a:p>
        </p:txBody>
      </p:sp>
    </p:spTree>
    <p:extLst>
      <p:ext uri="{BB962C8B-B14F-4D97-AF65-F5344CB8AC3E}">
        <p14:creationId xmlns:p14="http://schemas.microsoft.com/office/powerpoint/2010/main" val="36099211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A83E3-1266-440E-BA87-EB6A8C8826B2}"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8AF184-59C4-49B1-A693-45CEDEE3029F}" type="slidenum">
              <a:rPr lang="en-IN" smtClean="0"/>
              <a:t>‹#›</a:t>
            </a:fld>
            <a:endParaRPr lang="en-IN"/>
          </a:p>
        </p:txBody>
      </p:sp>
    </p:spTree>
    <p:extLst>
      <p:ext uri="{BB962C8B-B14F-4D97-AF65-F5344CB8AC3E}">
        <p14:creationId xmlns:p14="http://schemas.microsoft.com/office/powerpoint/2010/main" val="4281038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A83E3-1266-440E-BA87-EB6A8C8826B2}" type="datetimeFigureOut">
              <a:rPr lang="en-IN" smtClean="0"/>
              <a:t>10-08-2024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E98AF184-59C4-49B1-A693-45CEDEE3029F}" type="slidenum">
              <a:rPr lang="en-IN" smtClean="0"/>
              <a:t>‹#›</a:t>
            </a:fld>
            <a:endParaRPr lang="en-IN"/>
          </a:p>
        </p:txBody>
      </p:sp>
    </p:spTree>
    <p:extLst>
      <p:ext uri="{BB962C8B-B14F-4D97-AF65-F5344CB8AC3E}">
        <p14:creationId xmlns:p14="http://schemas.microsoft.com/office/powerpoint/2010/main" val="257139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C1A83E3-1266-440E-BA87-EB6A8C8826B2}" type="datetimeFigureOut">
              <a:rPr lang="en-IN" smtClean="0"/>
              <a:t>10-08-2024</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E98AF184-59C4-49B1-A693-45CEDEE3029F}"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6860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035E99DF-CD76-596E-99D2-ABF5C639627E}"/>
              </a:ext>
            </a:extLst>
          </p:cNvPr>
          <p:cNvSpPr txBox="1"/>
          <p:nvPr/>
        </p:nvSpPr>
        <p:spPr>
          <a:xfrm>
            <a:off x="2860098" y="2812262"/>
            <a:ext cx="6094268" cy="523220"/>
          </a:xfrm>
          <a:prstGeom prst="rect">
            <a:avLst/>
          </a:prstGeom>
          <a:noFill/>
        </p:spPr>
        <p:txBody>
          <a:bodyPr wrap="square">
            <a:spAutoFit/>
          </a:bodyPr>
          <a:lstStyle/>
          <a:p>
            <a:r>
              <a:rPr lang="en-US" sz="2800" dirty="0">
                <a:latin typeface="Times New Roman" panose="02020603050405020304" pitchFamily="18" charset="0"/>
                <a:cs typeface="Times New Roman" panose="02020603050405020304" pitchFamily="18" charset="0"/>
              </a:rPr>
              <a:t>Task Management Application in </a:t>
            </a:r>
            <a:r>
              <a:rPr lang="en-US" sz="2800" dirty="0" err="1">
                <a:latin typeface="Times New Roman" panose="02020603050405020304" pitchFamily="18" charset="0"/>
                <a:cs typeface="Times New Roman" panose="02020603050405020304" pitchFamily="18" charset="0"/>
              </a:rPr>
              <a:t>php</a:t>
            </a:r>
            <a:endParaRPr lang="en-I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13043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F77553-38B9-06DD-531B-572FC4E99FAB}"/>
              </a:ext>
            </a:extLst>
          </p:cNvPr>
          <p:cNvSpPr>
            <a:spLocks noGrp="1"/>
          </p:cNvSpPr>
          <p:nvPr>
            <p:ph type="title" idx="4294967295"/>
          </p:nvPr>
        </p:nvSpPr>
        <p:spPr>
          <a:xfrm>
            <a:off x="0" y="-597334"/>
            <a:ext cx="10058400" cy="1450976"/>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908C52DB-B2DF-2A2B-50C7-338394A17430}"/>
              </a:ext>
            </a:extLst>
          </p:cNvPr>
          <p:cNvSpPr>
            <a:spLocks noGrp="1"/>
          </p:cNvSpPr>
          <p:nvPr>
            <p:ph idx="4294967295"/>
          </p:nvPr>
        </p:nvSpPr>
        <p:spPr>
          <a:xfrm>
            <a:off x="450272" y="970827"/>
            <a:ext cx="11436927" cy="4276582"/>
          </a:xfrm>
        </p:spPr>
        <p:txBody>
          <a:bodyPr>
            <a:no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Online Task Management System is designed from day to day working of department of a college. The project provides online platform to accomplish day to day department level task and provide information of the task to specified user.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Admin can assign task, give notification and adds different users in this project. Important benefit of this proposed system is that the </a:t>
            </a:r>
            <a:r>
              <a:rPr lang="en-US" sz="1800" dirty="0" err="1">
                <a:latin typeface="Times New Roman" panose="02020603050405020304" pitchFamily="18" charset="0"/>
                <a:cs typeface="Times New Roman" panose="02020603050405020304" pitchFamily="18" charset="0"/>
              </a:rPr>
              <a:t>userfriendly</a:t>
            </a:r>
            <a:r>
              <a:rPr lang="en-US" sz="1800" dirty="0">
                <a:latin typeface="Times New Roman" panose="02020603050405020304" pitchFamily="18" charset="0"/>
                <a:cs typeface="Times New Roman" panose="02020603050405020304" pitchFamily="18" charset="0"/>
              </a:rPr>
              <a:t> design helps the admin and user to interact and accomplish various types of tasks online with ease.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Online Task Management System involves identifying, acquiring, allocating and tracking all the resources. Admin maintains a database system and is responsible for the performance of the system. Admin have authority to control the entire system.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User have no authentication to see admin task. The purpose for developing this project is to generate a platform where admin can do all types of operations like view, insert, edit, events, delete and tracking operations. Admin user is a privileged user who can add/modify a task.</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0333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3D8D9-BFC1-6A6F-8F5D-80782DB9DD1B}"/>
              </a:ext>
            </a:extLst>
          </p:cNvPr>
          <p:cNvSpPr>
            <a:spLocks noGrp="1"/>
          </p:cNvSpPr>
          <p:nvPr>
            <p:ph type="title" idx="4294967295"/>
          </p:nvPr>
        </p:nvSpPr>
        <p:spPr>
          <a:xfrm>
            <a:off x="55418" y="-460375"/>
            <a:ext cx="10058400" cy="1449387"/>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0B0FDB7C-19DB-6FD0-E7DB-36D67BAD6993}"/>
              </a:ext>
            </a:extLst>
          </p:cNvPr>
          <p:cNvSpPr>
            <a:spLocks noGrp="1"/>
          </p:cNvSpPr>
          <p:nvPr>
            <p:ph idx="4294967295"/>
          </p:nvPr>
        </p:nvSpPr>
        <p:spPr>
          <a:xfrm>
            <a:off x="803564" y="1337109"/>
            <a:ext cx="8194963" cy="3879128"/>
          </a:xfrm>
        </p:spPr>
        <p:txBody>
          <a:bodyPr>
            <a:normAutofit lnSpcReduction="10000"/>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To establish an integrated task management system linking users with organization digitally based on real time Task Management system in most affordable, accessible, inclusive, safe and timely manner.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Managing task without going out in this pandemic situation and following the covid-19 guidelines, Tracking and maintaining all these task is highly efficient and error free manner.</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Finally, creating a platform where one user can assign a task to another and can perform all types of operations like view, insert attachment, edit task, delete task, and update status virtually.</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89776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B8E0F-E216-79CE-5AAC-808A9672FEC7}"/>
              </a:ext>
            </a:extLst>
          </p:cNvPr>
          <p:cNvSpPr>
            <a:spLocks noGrp="1"/>
          </p:cNvSpPr>
          <p:nvPr>
            <p:ph type="title" idx="4294967295"/>
          </p:nvPr>
        </p:nvSpPr>
        <p:spPr>
          <a:xfrm>
            <a:off x="96981" y="-460375"/>
            <a:ext cx="10058400" cy="1449387"/>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EE6E1CCD-F54C-6A7E-2991-CCBABDFE0145}"/>
              </a:ext>
            </a:extLst>
          </p:cNvPr>
          <p:cNvSpPr>
            <a:spLocks noGrp="1"/>
          </p:cNvSpPr>
          <p:nvPr>
            <p:ph idx="4294967295"/>
          </p:nvPr>
        </p:nvSpPr>
        <p:spPr>
          <a:xfrm>
            <a:off x="751609" y="1305936"/>
            <a:ext cx="10058400" cy="402272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During this pandemic situation of covid-19, it becomes risk full to complete the college related tasks by going physically in the college.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project is aimed at an online application for managing the college related tasks. This system is an online web application that can be useful to perform all tasks virtually and can be accessed throughout the organization and outside the organization with proper login.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After getting the credentials user can change his password and make it personalized. Different users are defined with different designation after login in user account user can see the task given by another user to him/her, or user can see the task assign by him/her to other user.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56921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CB434-D5FF-4EDC-9650-BC373853832D}"/>
              </a:ext>
            </a:extLst>
          </p:cNvPr>
          <p:cNvSpPr>
            <a:spLocks noGrp="1"/>
          </p:cNvSpPr>
          <p:nvPr>
            <p:ph type="title" idx="4294967295"/>
          </p:nvPr>
        </p:nvSpPr>
        <p:spPr>
          <a:xfrm>
            <a:off x="0" y="-564716"/>
            <a:ext cx="10058400" cy="1449387"/>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BB2FD320-9175-3FB9-691E-5E1BF96B79FF}"/>
              </a:ext>
            </a:extLst>
          </p:cNvPr>
          <p:cNvSpPr>
            <a:spLocks noGrp="1"/>
          </p:cNvSpPr>
          <p:nvPr>
            <p:ph idx="4294967295"/>
          </p:nvPr>
        </p:nvSpPr>
        <p:spPr>
          <a:xfrm>
            <a:off x="748145" y="884671"/>
            <a:ext cx="11284528" cy="5027756"/>
          </a:xfrm>
        </p:spPr>
        <p:txBody>
          <a:bodyPr>
            <a:normAutofit fontScale="92500" lnSpcReduction="20000"/>
          </a:bodyPr>
          <a:lstStyle/>
          <a:p>
            <a:pPr algn="just">
              <a:lnSpc>
                <a:spcPct val="110000"/>
              </a:lnSpc>
            </a:pPr>
            <a:r>
              <a:rPr lang="en-US" sz="1900" b="1" dirty="0">
                <a:latin typeface="Times New Roman" panose="02020603050405020304" pitchFamily="18" charset="0"/>
                <a:cs typeface="Times New Roman" panose="02020603050405020304" pitchFamily="18" charset="0"/>
              </a:rPr>
              <a:t>Performance Concerns:</a:t>
            </a:r>
            <a:endParaRPr lang="en-US" sz="1900" dirty="0">
              <a:latin typeface="Times New Roman" panose="02020603050405020304" pitchFamily="18" charset="0"/>
              <a:cs typeface="Times New Roman" panose="02020603050405020304" pitchFamily="18" charset="0"/>
            </a:endParaRPr>
          </a:p>
          <a:p>
            <a:pPr algn="just">
              <a:lnSpc>
                <a:spcPct val="11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PHP can handle a significant amount of traffic, but if not optimized properly, performance issues might arise, especially with complex applications or high traffic volumes.</a:t>
            </a:r>
          </a:p>
          <a:p>
            <a:pPr algn="just">
              <a:lnSpc>
                <a:spcPct val="110000"/>
              </a:lnSpc>
            </a:pPr>
            <a:r>
              <a:rPr lang="en-US" sz="1900" b="1" dirty="0">
                <a:latin typeface="Times New Roman" panose="02020603050405020304" pitchFamily="18" charset="0"/>
                <a:cs typeface="Times New Roman" panose="02020603050405020304" pitchFamily="18" charset="0"/>
              </a:rPr>
              <a:t>Concurrency and Scalability:</a:t>
            </a:r>
            <a:endParaRPr lang="en-US" sz="1900" dirty="0">
              <a:latin typeface="Times New Roman" panose="02020603050405020304" pitchFamily="18" charset="0"/>
              <a:cs typeface="Times New Roman" panose="02020603050405020304" pitchFamily="18" charset="0"/>
            </a:endParaRPr>
          </a:p>
          <a:p>
            <a:pPr algn="just">
              <a:lnSpc>
                <a:spcPct val="11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PHP traditionally handles each request in isolation, which can be less efficient for applications requiring high concurrency. Although tools and frameworks can mitigate this, PHP is generally not known for its concurrency handling compared to some other technologies.</a:t>
            </a:r>
          </a:p>
          <a:p>
            <a:pPr algn="just">
              <a:lnSpc>
                <a:spcPct val="110000"/>
              </a:lnSpc>
            </a:pPr>
            <a:r>
              <a:rPr lang="en-US" sz="1900" b="1" dirty="0">
                <a:latin typeface="Times New Roman" panose="02020603050405020304" pitchFamily="18" charset="0"/>
                <a:cs typeface="Times New Roman" panose="02020603050405020304" pitchFamily="18" charset="0"/>
              </a:rPr>
              <a:t>State Management:</a:t>
            </a:r>
            <a:endParaRPr lang="en-US" sz="1900" dirty="0">
              <a:latin typeface="Times New Roman" panose="02020603050405020304" pitchFamily="18" charset="0"/>
              <a:cs typeface="Times New Roman" panose="02020603050405020304" pitchFamily="18" charset="0"/>
            </a:endParaRPr>
          </a:p>
          <a:p>
            <a:pPr algn="just">
              <a:lnSpc>
                <a:spcPct val="11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PHP is stateless by nature, which means managing session state and user interactions can become cumbersome. For complex task management systems with extensive user interactions, additional mechanisms for state management might be needed.</a:t>
            </a:r>
          </a:p>
          <a:p>
            <a:pPr algn="just">
              <a:lnSpc>
                <a:spcPct val="110000"/>
              </a:lnSpc>
            </a:pPr>
            <a:r>
              <a:rPr lang="en-US" sz="1900" b="1" dirty="0">
                <a:latin typeface="Times New Roman" panose="02020603050405020304" pitchFamily="18" charset="0"/>
                <a:cs typeface="Times New Roman" panose="02020603050405020304" pitchFamily="18" charset="0"/>
              </a:rPr>
              <a:t>Security Concerns:</a:t>
            </a:r>
            <a:endParaRPr lang="en-US" sz="1900" dirty="0">
              <a:latin typeface="Times New Roman" panose="02020603050405020304" pitchFamily="18" charset="0"/>
              <a:cs typeface="Times New Roman" panose="02020603050405020304" pitchFamily="18" charset="0"/>
            </a:endParaRPr>
          </a:p>
          <a:p>
            <a:pPr algn="just">
              <a:lnSpc>
                <a:spcPct val="110000"/>
              </a:lnSpc>
              <a:buFont typeface="Arial" panose="020B0604020202020204" pitchFamily="34" charset="0"/>
              <a:buChar char="•"/>
            </a:pPr>
            <a:r>
              <a:rPr lang="en-US" sz="1900" dirty="0">
                <a:latin typeface="Times New Roman" panose="02020603050405020304" pitchFamily="18" charset="0"/>
                <a:cs typeface="Times New Roman" panose="02020603050405020304" pitchFamily="18" charset="0"/>
              </a:rPr>
              <a:t>PHP applications can be susceptible to common vulnerabilities such as SQL injection, XSS, and CSRF if not properly secured. Implementing robust security practices is crucial, which may require additional effort and expertise.</a:t>
            </a:r>
          </a:p>
          <a:p>
            <a:pPr>
              <a:buFont typeface="Arial" panose="020B0604020202020204" pitchFamily="34" charset="0"/>
              <a:buChar char="•"/>
            </a:pPr>
            <a:endParaRPr lang="en-US" dirty="0"/>
          </a:p>
          <a:p>
            <a:endParaRPr lang="en-IN" dirty="0"/>
          </a:p>
          <a:p>
            <a:endParaRPr lang="en-IN" dirty="0"/>
          </a:p>
        </p:txBody>
      </p:sp>
    </p:spTree>
    <p:extLst>
      <p:ext uri="{BB962C8B-B14F-4D97-AF65-F5344CB8AC3E}">
        <p14:creationId xmlns:p14="http://schemas.microsoft.com/office/powerpoint/2010/main" val="3787986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3918E-A1A5-831E-D504-4F7E013B3C8A}"/>
              </a:ext>
            </a:extLst>
          </p:cNvPr>
          <p:cNvSpPr>
            <a:spLocks noGrp="1"/>
          </p:cNvSpPr>
          <p:nvPr>
            <p:ph type="title" idx="4294967295"/>
          </p:nvPr>
        </p:nvSpPr>
        <p:spPr>
          <a:xfrm>
            <a:off x="0" y="-564717"/>
            <a:ext cx="10058400" cy="1449387"/>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63787474-97E0-9A1E-7D79-495180C79372}"/>
              </a:ext>
            </a:extLst>
          </p:cNvPr>
          <p:cNvSpPr>
            <a:spLocks noGrp="1"/>
          </p:cNvSpPr>
          <p:nvPr>
            <p:ph idx="4294967295"/>
          </p:nvPr>
        </p:nvSpPr>
        <p:spPr>
          <a:xfrm>
            <a:off x="446809" y="1129290"/>
            <a:ext cx="10196946" cy="4918219"/>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application is for online task management which will be sophisticated and implemented for the HOD’s, Student’s, Teacher’s and Assistant’s reliability. The system will be used by five users. They are: HOD, Student, Teacher and Assistant.</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HOD is only responsible for the collecting information of the other User’s data. The users can use this app in order to accomplish day to day tasks. The whole system is divided into the five modules.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They are Login Module, Registration Module, Message Module, Notification Module, Task Module, Complaint Module. The online task management system will enable us to make efficient to accomplish college related tasks.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This application presents the design and implementation of Online Task Management System. The application provides the design of data program and the approach of allocating various tasks.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89882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F6E271-C9EA-3C2D-E6E9-4ED6E7259D10}"/>
              </a:ext>
            </a:extLst>
          </p:cNvPr>
          <p:cNvSpPr>
            <a:spLocks noGrp="1"/>
          </p:cNvSpPr>
          <p:nvPr>
            <p:ph type="title" idx="4294967295"/>
          </p:nvPr>
        </p:nvSpPr>
        <p:spPr>
          <a:xfrm>
            <a:off x="-6927" y="-533544"/>
            <a:ext cx="10058400" cy="1449387"/>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794348A8-C8D7-10A6-E683-B3246BB9F2CC}"/>
              </a:ext>
            </a:extLst>
          </p:cNvPr>
          <p:cNvSpPr>
            <a:spLocks noGrp="1"/>
          </p:cNvSpPr>
          <p:nvPr>
            <p:ph idx="4294967295"/>
          </p:nvPr>
        </p:nvSpPr>
        <p:spPr>
          <a:xfrm>
            <a:off x="436418" y="1056554"/>
            <a:ext cx="10165773" cy="4928610"/>
          </a:xfrm>
        </p:spPr>
        <p:txBody>
          <a:bodyPr>
            <a:normAutofit/>
          </a:bodyPr>
          <a:lstStyle/>
          <a:p>
            <a:pPr algn="just"/>
            <a:r>
              <a:rPr lang="en-US" sz="1800" b="1" dirty="0">
                <a:latin typeface="Times New Roman" panose="02020603050405020304" pitchFamily="18" charset="0"/>
                <a:cs typeface="Times New Roman" panose="02020603050405020304" pitchFamily="18" charset="0"/>
              </a:rPr>
              <a:t>Widespread Hosting Support:</a:t>
            </a: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PHP is supported by virtually all web hosting providers, making it easy to find hosting solutions and deploy applications. This ubiquity also helps in keeping costs down.</a:t>
            </a:r>
          </a:p>
          <a:p>
            <a:pPr algn="just"/>
            <a:r>
              <a:rPr lang="en-US" sz="1800" b="1" dirty="0">
                <a:latin typeface="Times New Roman" panose="02020603050405020304" pitchFamily="18" charset="0"/>
                <a:cs typeface="Times New Roman" panose="02020603050405020304" pitchFamily="18" charset="0"/>
              </a:rPr>
              <a:t>Ease of Learning and Use:</a:t>
            </a: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PHP is relatively easy to learn, especially for those who are familiar with basic programming concepts. Its syntax is straightforward, which can speed up the development process.</a:t>
            </a:r>
          </a:p>
          <a:p>
            <a:pPr algn="just"/>
            <a:r>
              <a:rPr lang="en-US" sz="1800" b="1" dirty="0">
                <a:latin typeface="Times New Roman" panose="02020603050405020304" pitchFamily="18" charset="0"/>
                <a:cs typeface="Times New Roman" panose="02020603050405020304" pitchFamily="18" charset="0"/>
              </a:rPr>
              <a:t>Large Ecosystem and Libraries:</a:t>
            </a: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PHP has a rich ecosystem with a variety of libraries, frameworks (like Laravel, Symfony, and CodeIgniter), and tools that can accelerate development. Many of these tools come with built-in features for tasks like authentication, database management, and more.</a:t>
            </a:r>
          </a:p>
          <a:p>
            <a:pPr algn="just"/>
            <a:r>
              <a:rPr lang="en-US" sz="1800" b="1" dirty="0">
                <a:latin typeface="Times New Roman" panose="02020603050405020304" pitchFamily="18" charset="0"/>
                <a:cs typeface="Times New Roman" panose="02020603050405020304" pitchFamily="18" charset="0"/>
              </a:rPr>
              <a:t>Cost-Effectiveness:</a:t>
            </a:r>
            <a:endParaRPr lang="en-US" sz="18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PHP is an open-source language, which means there are no licensing fees. This can be beneficial for reducing overall project costs. Many tools and frameworks are also open-source.</a:t>
            </a:r>
          </a:p>
          <a:p>
            <a:pPr>
              <a:buFont typeface="Arial" panose="020B0604020202020204" pitchFamily="34" charset="0"/>
              <a:buChar char="•"/>
            </a:pPr>
            <a:endParaRPr lang="en-US" dirty="0"/>
          </a:p>
          <a:p>
            <a:pPr>
              <a:buFont typeface="Arial" panose="020B0604020202020204" pitchFamily="34" charset="0"/>
              <a:buChar char="•"/>
            </a:pPr>
            <a:endParaRPr lang="en-US" dirty="0"/>
          </a:p>
          <a:p>
            <a:endParaRPr lang="en-IN" dirty="0"/>
          </a:p>
          <a:p>
            <a:pPr marL="0" indent="0">
              <a:buNone/>
            </a:pPr>
            <a:endParaRPr lang="en-IN" dirty="0"/>
          </a:p>
        </p:txBody>
      </p:sp>
    </p:spTree>
    <p:extLst>
      <p:ext uri="{BB962C8B-B14F-4D97-AF65-F5344CB8AC3E}">
        <p14:creationId xmlns:p14="http://schemas.microsoft.com/office/powerpoint/2010/main" val="1624301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CF2F58-5603-41E8-1D6B-D9E2C8C9D314}"/>
              </a:ext>
            </a:extLst>
          </p:cNvPr>
          <p:cNvSpPr>
            <a:spLocks noGrp="1"/>
          </p:cNvSpPr>
          <p:nvPr>
            <p:ph type="title" idx="4294967295"/>
          </p:nvPr>
        </p:nvSpPr>
        <p:spPr>
          <a:xfrm>
            <a:off x="65809" y="-460375"/>
            <a:ext cx="10058400" cy="1449387"/>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549AF304-ABDF-DC5B-0B1E-F265C9350740}"/>
              </a:ext>
            </a:extLst>
          </p:cNvPr>
          <p:cNvSpPr>
            <a:spLocks noGrp="1"/>
          </p:cNvSpPr>
          <p:nvPr>
            <p:ph idx="4294967295"/>
          </p:nvPr>
        </p:nvSpPr>
        <p:spPr>
          <a:xfrm>
            <a:off x="342900" y="1170854"/>
            <a:ext cx="10248900" cy="5022128"/>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Online Task Management System is used to automate the process of admin and user management and user task. The work is under observation of the higher authorities.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project provides online platform to accomplish day to day task in a college department. The proposed software will help the student and teacher to communicate with each other.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system easily assigns tasks so as to avoid all the time-consuming and unnecessary meetings. Teacher can periodically share all the details regarding the assignment with the Student.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management of assignment or task is easy from both end. The teacher is able to assign task to the student.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task will observe and controlled by the Head of Department. This software provides facilities to assign task, send message, send and view notification to the users of this software.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2197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B552EDC-2C11-4615-F3A6-67D82EB82C75}"/>
              </a:ext>
            </a:extLst>
          </p:cNvPr>
          <p:cNvSpPr txBox="1"/>
          <p:nvPr/>
        </p:nvSpPr>
        <p:spPr>
          <a:xfrm>
            <a:off x="314326" y="459570"/>
            <a:ext cx="9006320" cy="419755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HOD maintains a database system and is responsible for the performance of the system. HOD have authority to control the entire system.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Infrastructure is privileged user who overlook over Task module. The purpose for developing this project is to generate a platform where Head of Department can do operations like assign, add users and view operations.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HOD, IT Infrastructure and Teachers are privileged users who can add/modify a task. Online task management software as it enables users to organize and prioritize projects efficiently and with flexibility. </a:t>
            </a:r>
          </a:p>
          <a:p>
            <a:pPr marL="285750" indent="-285750" algn="just">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Online task manager Software starts with the task and end up with checkmarks, the deadline and track the works will be notified.</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32102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50C1C-F0AB-8EE9-A6CD-05B977ECD589}"/>
              </a:ext>
            </a:extLst>
          </p:cNvPr>
          <p:cNvSpPr>
            <a:spLocks noGrp="1"/>
          </p:cNvSpPr>
          <p:nvPr>
            <p:ph type="title" idx="4294967295"/>
          </p:nvPr>
        </p:nvSpPr>
        <p:spPr>
          <a:xfrm>
            <a:off x="263236" y="-460375"/>
            <a:ext cx="10058400" cy="1449387"/>
          </a:xfrm>
        </p:spPr>
        <p:txBody>
          <a:bodyPr/>
          <a:lstStyle/>
          <a:p>
            <a:r>
              <a:rPr lang="en-IN" b="1" dirty="0"/>
              <a:t>MODULES</a:t>
            </a:r>
          </a:p>
        </p:txBody>
      </p:sp>
      <p:sp>
        <p:nvSpPr>
          <p:cNvPr id="3" name="Content Placeholder 2">
            <a:extLst>
              <a:ext uri="{FF2B5EF4-FFF2-40B4-BE49-F238E27FC236}">
                <a16:creationId xmlns:a16="http://schemas.microsoft.com/office/drawing/2014/main" id="{CBF47240-A88D-8852-03CE-C033A4214016}"/>
              </a:ext>
            </a:extLst>
          </p:cNvPr>
          <p:cNvSpPr>
            <a:spLocks noGrp="1"/>
          </p:cNvSpPr>
          <p:nvPr>
            <p:ph idx="4294967295"/>
          </p:nvPr>
        </p:nvSpPr>
        <p:spPr>
          <a:xfrm>
            <a:off x="1066800" y="1212417"/>
            <a:ext cx="10058400" cy="4022725"/>
          </a:xfrm>
        </p:spPr>
        <p:txBody>
          <a:bodyPr>
            <a:normAutofit/>
          </a:bodyPr>
          <a:lstStyle/>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User Management Module</a:t>
            </a:r>
          </a:p>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Task Management Module</a:t>
            </a:r>
          </a:p>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Project Management Module</a:t>
            </a:r>
          </a:p>
          <a:p>
            <a:pPr>
              <a:buFont typeface="Arial" panose="020B0604020202020204" pitchFamily="34" charset="0"/>
              <a:buChar char="•"/>
            </a:pPr>
            <a:r>
              <a:rPr lang="en-IN" sz="2600" b="1" dirty="0">
                <a:latin typeface="Times New Roman" panose="02020603050405020304" pitchFamily="18" charset="0"/>
                <a:cs typeface="Times New Roman" panose="02020603050405020304" pitchFamily="18" charset="0"/>
              </a:rPr>
              <a:t>Notification Module</a:t>
            </a:r>
          </a:p>
        </p:txBody>
      </p:sp>
    </p:spTree>
    <p:extLst>
      <p:ext uri="{BB962C8B-B14F-4D97-AF65-F5344CB8AC3E}">
        <p14:creationId xmlns:p14="http://schemas.microsoft.com/office/powerpoint/2010/main" val="32738959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0E5883-55E4-AD0B-B87E-A0AE8A4542D5}"/>
              </a:ext>
            </a:extLst>
          </p:cNvPr>
          <p:cNvSpPr>
            <a:spLocks noGrp="1"/>
          </p:cNvSpPr>
          <p:nvPr>
            <p:ph type="title" idx="4294967295"/>
          </p:nvPr>
        </p:nvSpPr>
        <p:spPr>
          <a:xfrm>
            <a:off x="211282" y="0"/>
            <a:ext cx="10058400" cy="1449387"/>
          </a:xfrm>
        </p:spPr>
        <p:txBody>
          <a:bodyPr/>
          <a:lstStyle/>
          <a:p>
            <a:r>
              <a:rPr lang="en-IN" sz="3300" b="1" dirty="0">
                <a:latin typeface="Times New Roman" panose="02020603050405020304" pitchFamily="18" charset="0"/>
                <a:cs typeface="Times New Roman" panose="02020603050405020304" pitchFamily="18" charset="0"/>
              </a:rPr>
              <a:t>User Management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682BC8BA-3387-7C01-097D-9B7D12427BA8}"/>
              </a:ext>
            </a:extLst>
          </p:cNvPr>
          <p:cNvSpPr>
            <a:spLocks noGrp="1"/>
          </p:cNvSpPr>
          <p:nvPr>
            <p:ph idx="4294967295"/>
          </p:nvPr>
        </p:nvSpPr>
        <p:spPr>
          <a:xfrm>
            <a:off x="845127" y="1295545"/>
            <a:ext cx="8662555" cy="3775219"/>
          </a:xfrm>
        </p:spPr>
        <p:txBody>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Registration and Login: </a:t>
            </a:r>
            <a:r>
              <a:rPr lang="en-US" dirty="0">
                <a:latin typeface="Times New Roman" panose="02020603050405020304" pitchFamily="18" charset="0"/>
                <a:cs typeface="Times New Roman" panose="02020603050405020304" pitchFamily="18" charset="0"/>
              </a:rPr>
              <a:t>Handles user sign-up, authentication, and login/logout </a:t>
            </a:r>
            <a:r>
              <a:rPr lang="en-US" dirty="0" err="1">
                <a:latin typeface="Times New Roman" panose="02020603050405020304" pitchFamily="18" charset="0"/>
                <a:cs typeface="Times New Roman" panose="02020603050405020304" pitchFamily="18" charset="0"/>
              </a:rPr>
              <a:t>processes.Profile</a:t>
            </a:r>
            <a:endParaRPr lang="en-US"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 Management: </a:t>
            </a:r>
            <a:r>
              <a:rPr lang="en-US" dirty="0">
                <a:latin typeface="Times New Roman" panose="02020603050405020304" pitchFamily="18" charset="0"/>
                <a:cs typeface="Times New Roman" panose="02020603050405020304" pitchFamily="18" charset="0"/>
              </a:rPr>
              <a:t>Allows users to update their profile information and manage their settings.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Role and Permissions: </a:t>
            </a:r>
            <a:r>
              <a:rPr lang="en-US" dirty="0">
                <a:latin typeface="Times New Roman" panose="02020603050405020304" pitchFamily="18" charset="0"/>
                <a:cs typeface="Times New Roman" panose="02020603050405020304" pitchFamily="18" charset="0"/>
              </a:rPr>
              <a:t>Manages user roles (e.g., admin, manager, user) and permissions to control access to different features.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51919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9F636-4FD3-BB74-7B5E-131392EC60D1}"/>
              </a:ext>
            </a:extLst>
          </p:cNvPr>
          <p:cNvSpPr>
            <a:spLocks noGrp="1"/>
          </p:cNvSpPr>
          <p:nvPr>
            <p:ph type="title" idx="4294967295"/>
          </p:nvPr>
        </p:nvSpPr>
        <p:spPr>
          <a:xfrm>
            <a:off x="65809" y="0"/>
            <a:ext cx="10058400" cy="1449387"/>
          </a:xfrm>
        </p:spPr>
        <p:txBody>
          <a:bodyPr/>
          <a:lstStyle/>
          <a:p>
            <a:r>
              <a:rPr lang="en-IN" sz="3300" b="1" dirty="0">
                <a:latin typeface="Times New Roman" panose="02020603050405020304" pitchFamily="18" charset="0"/>
                <a:cs typeface="Times New Roman" panose="02020603050405020304" pitchFamily="18" charset="0"/>
              </a:rPr>
              <a:t>Task Management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3E781CA0-2DB7-D6E6-C975-A5DD6EA20A4D}"/>
              </a:ext>
            </a:extLst>
          </p:cNvPr>
          <p:cNvSpPr>
            <a:spLocks noGrp="1"/>
          </p:cNvSpPr>
          <p:nvPr>
            <p:ph idx="4294967295"/>
          </p:nvPr>
        </p:nvSpPr>
        <p:spPr>
          <a:xfrm>
            <a:off x="762000" y="1202027"/>
            <a:ext cx="10058400" cy="4022725"/>
          </a:xfrm>
        </p:spPr>
        <p:txBody>
          <a:bodyPr>
            <a:normAutofit/>
          </a:bodyPr>
          <a:lstStyle/>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Task Creation and Editing: </a:t>
            </a:r>
            <a:r>
              <a:rPr lang="en-US" sz="1800" dirty="0">
                <a:latin typeface="Times New Roman" panose="02020603050405020304" pitchFamily="18" charset="0"/>
                <a:cs typeface="Times New Roman" panose="02020603050405020304" pitchFamily="18" charset="0"/>
              </a:rPr>
              <a:t>Enables users to create, update, and delete tasks.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Task Assignment: </a:t>
            </a:r>
            <a:r>
              <a:rPr lang="en-US" sz="1800" dirty="0">
                <a:latin typeface="Times New Roman" panose="02020603050405020304" pitchFamily="18" charset="0"/>
                <a:cs typeface="Times New Roman" panose="02020603050405020304" pitchFamily="18" charset="0"/>
              </a:rPr>
              <a:t>Allows tasks to be assigned to specific users or teams.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Task Status: </a:t>
            </a:r>
            <a:r>
              <a:rPr lang="en-US" sz="1800" dirty="0">
                <a:latin typeface="Times New Roman" panose="02020603050405020304" pitchFamily="18" charset="0"/>
                <a:cs typeface="Times New Roman" panose="02020603050405020304" pitchFamily="18" charset="0"/>
              </a:rPr>
              <a:t>Manages different task statuses (e.g., pending, in progress, completed) and transitions.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Task Prioritization</a:t>
            </a:r>
            <a:r>
              <a:rPr lang="en-US" sz="1800" dirty="0">
                <a:latin typeface="Times New Roman" panose="02020603050405020304" pitchFamily="18" charset="0"/>
                <a:cs typeface="Times New Roman" panose="02020603050405020304" pitchFamily="18" charset="0"/>
              </a:rPr>
              <a:t>: Enables users to set and manage task priorities.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2845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3F5C3-FB2F-4A63-D35F-CC45172BBC8D}"/>
              </a:ext>
            </a:extLst>
          </p:cNvPr>
          <p:cNvSpPr>
            <a:spLocks noGrp="1"/>
          </p:cNvSpPr>
          <p:nvPr>
            <p:ph type="title" idx="4294967295"/>
          </p:nvPr>
        </p:nvSpPr>
        <p:spPr>
          <a:xfrm>
            <a:off x="0" y="-76344"/>
            <a:ext cx="10058400" cy="1449387"/>
          </a:xfrm>
        </p:spPr>
        <p:txBody>
          <a:bodyPr/>
          <a:lstStyle/>
          <a:p>
            <a:r>
              <a:rPr lang="en-IN" sz="3300" b="1" dirty="0">
                <a:latin typeface="Times New Roman" panose="02020603050405020304" pitchFamily="18" charset="0"/>
                <a:cs typeface="Times New Roman" panose="02020603050405020304" pitchFamily="18" charset="0"/>
              </a:rPr>
              <a:t>Project Management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68A953F5-AA0F-DD33-4A7F-4E91A168B409}"/>
              </a:ext>
            </a:extLst>
          </p:cNvPr>
          <p:cNvSpPr>
            <a:spLocks noGrp="1"/>
          </p:cNvSpPr>
          <p:nvPr>
            <p:ph idx="4294967295"/>
          </p:nvPr>
        </p:nvSpPr>
        <p:spPr>
          <a:xfrm>
            <a:off x="585354" y="1118900"/>
            <a:ext cx="8600210" cy="4190855"/>
          </a:xfrm>
        </p:spPr>
        <p:txBody>
          <a:bodyPr>
            <a:normAutofit/>
          </a:bodyPr>
          <a:lstStyle/>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Project Creation and Management: </a:t>
            </a:r>
            <a:r>
              <a:rPr lang="en-US" sz="1800" dirty="0">
                <a:latin typeface="Times New Roman" panose="02020603050405020304" pitchFamily="18" charset="0"/>
                <a:cs typeface="Times New Roman" panose="02020603050405020304" pitchFamily="18" charset="0"/>
              </a:rPr>
              <a:t>Facilitates the creation of projects and the management of project details.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Project Assignment: </a:t>
            </a:r>
            <a:r>
              <a:rPr lang="en-US" sz="1800" dirty="0">
                <a:latin typeface="Times New Roman" panose="02020603050405020304" pitchFamily="18" charset="0"/>
                <a:cs typeface="Times New Roman" panose="02020603050405020304" pitchFamily="18" charset="0"/>
              </a:rPr>
              <a:t>Allows tasks to be associated with specific projects.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Project Milestones: </a:t>
            </a:r>
            <a:r>
              <a:rPr lang="en-US" sz="1800" dirty="0">
                <a:latin typeface="Times New Roman" panose="02020603050405020304" pitchFamily="18" charset="0"/>
                <a:cs typeface="Times New Roman" panose="02020603050405020304" pitchFamily="18" charset="0"/>
              </a:rPr>
              <a:t>Tracks key milestones and deadlines within projects.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76309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50301-25C6-DC98-04FB-2380765B0CD3}"/>
              </a:ext>
            </a:extLst>
          </p:cNvPr>
          <p:cNvSpPr>
            <a:spLocks noGrp="1"/>
          </p:cNvSpPr>
          <p:nvPr>
            <p:ph type="title" idx="4294967295"/>
          </p:nvPr>
        </p:nvSpPr>
        <p:spPr>
          <a:xfrm>
            <a:off x="325582" y="-86735"/>
            <a:ext cx="10058400" cy="1449387"/>
          </a:xfrm>
        </p:spPr>
        <p:txBody>
          <a:bodyPr/>
          <a:lstStyle/>
          <a:p>
            <a:r>
              <a:rPr lang="en-IN" sz="3300" b="1" dirty="0">
                <a:latin typeface="Times New Roman" panose="02020603050405020304" pitchFamily="18" charset="0"/>
                <a:cs typeface="Times New Roman" panose="02020603050405020304" pitchFamily="18" charset="0"/>
              </a:rPr>
              <a:t>Notification Module</a:t>
            </a: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5F599EB5-0ED6-9FC6-8A70-968ED3BB9457}"/>
              </a:ext>
            </a:extLst>
          </p:cNvPr>
          <p:cNvSpPr>
            <a:spLocks noGrp="1"/>
          </p:cNvSpPr>
          <p:nvPr>
            <p:ph idx="4294967295"/>
          </p:nvPr>
        </p:nvSpPr>
        <p:spPr>
          <a:xfrm>
            <a:off x="758536" y="1040534"/>
            <a:ext cx="7932738" cy="3681412"/>
          </a:xfrm>
        </p:spPr>
        <p:txBody>
          <a:bodyPr>
            <a:normAutofit/>
          </a:bodyPr>
          <a:lstStyle/>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Email Notifications: </a:t>
            </a:r>
            <a:r>
              <a:rPr lang="en-US" sz="1800" dirty="0">
                <a:latin typeface="Times New Roman" panose="02020603050405020304" pitchFamily="18" charset="0"/>
                <a:cs typeface="Times New Roman" panose="02020603050405020304" pitchFamily="18" charset="0"/>
              </a:rPr>
              <a:t>Sends notifications to users about task updates, deadlines, and other relevant events.</a:t>
            </a:r>
          </a:p>
          <a:p>
            <a:pPr algn="just">
              <a:lnSpc>
                <a:spcPct val="20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In-App Notifications: </a:t>
            </a:r>
            <a:r>
              <a:rPr lang="en-US" sz="1800" dirty="0">
                <a:latin typeface="Times New Roman" panose="02020603050405020304" pitchFamily="18" charset="0"/>
                <a:cs typeface="Times New Roman" panose="02020603050405020304" pitchFamily="18" charset="0"/>
              </a:rPr>
              <a:t>Provides real-time updates within the application.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82193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C6794-5006-4EB5-0490-5819E80271C5}"/>
              </a:ext>
            </a:extLst>
          </p:cNvPr>
          <p:cNvSpPr>
            <a:spLocks noGrp="1"/>
          </p:cNvSpPr>
          <p:nvPr>
            <p:ph type="title" idx="4294967295"/>
          </p:nvPr>
        </p:nvSpPr>
        <p:spPr>
          <a:xfrm>
            <a:off x="0" y="-585498"/>
            <a:ext cx="10058400" cy="1449387"/>
          </a:xfrm>
        </p:spPr>
        <p:txBody>
          <a:bodyPr/>
          <a:lstStyle/>
          <a:p>
            <a:r>
              <a:rPr lang="en-IN" b="1" dirty="0"/>
              <a:t>Software Details</a:t>
            </a:r>
          </a:p>
        </p:txBody>
      </p:sp>
      <p:sp>
        <p:nvSpPr>
          <p:cNvPr id="3" name="Content Placeholder 2">
            <a:extLst>
              <a:ext uri="{FF2B5EF4-FFF2-40B4-BE49-F238E27FC236}">
                <a16:creationId xmlns:a16="http://schemas.microsoft.com/office/drawing/2014/main" id="{E579E2A1-387A-28D6-0C37-8A32348CB761}"/>
              </a:ext>
            </a:extLst>
          </p:cNvPr>
          <p:cNvSpPr>
            <a:spLocks noGrp="1"/>
          </p:cNvSpPr>
          <p:nvPr>
            <p:ph idx="4294967295"/>
          </p:nvPr>
        </p:nvSpPr>
        <p:spPr>
          <a:xfrm>
            <a:off x="689264" y="1212418"/>
            <a:ext cx="8849591" cy="4014210"/>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endParaRPr lang="en-US"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9545628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2F87B-CCE0-1B84-44A0-8D31C75DAC0C}"/>
              </a:ext>
            </a:extLst>
          </p:cNvPr>
          <p:cNvSpPr>
            <a:spLocks noGrp="1"/>
          </p:cNvSpPr>
          <p:nvPr>
            <p:ph type="title" idx="4294967295"/>
          </p:nvPr>
        </p:nvSpPr>
        <p:spPr>
          <a:xfrm>
            <a:off x="0" y="-367289"/>
            <a:ext cx="10058400" cy="1449387"/>
          </a:xfrm>
        </p:spPr>
        <p:txBody>
          <a:bodyPr/>
          <a:lstStyle/>
          <a:p>
            <a:r>
              <a:rPr lang="en-IN" b="1" dirty="0"/>
              <a:t>Front End</a:t>
            </a:r>
          </a:p>
        </p:txBody>
      </p:sp>
      <p:sp>
        <p:nvSpPr>
          <p:cNvPr id="3" name="Content Placeholder 2">
            <a:extLst>
              <a:ext uri="{FF2B5EF4-FFF2-40B4-BE49-F238E27FC236}">
                <a16:creationId xmlns:a16="http://schemas.microsoft.com/office/drawing/2014/main" id="{F1D49C9E-CEA8-40DB-48C4-DC181ADC39C6}"/>
              </a:ext>
            </a:extLst>
          </p:cNvPr>
          <p:cNvSpPr>
            <a:spLocks noGrp="1"/>
          </p:cNvSpPr>
          <p:nvPr>
            <p:ph idx="4294967295"/>
          </p:nvPr>
        </p:nvSpPr>
        <p:spPr>
          <a:xfrm>
            <a:off x="523009" y="1326717"/>
            <a:ext cx="9680864" cy="4066165"/>
          </a:xfrm>
        </p:spPr>
        <p:txBody>
          <a:bodyPr>
            <a:normAutofit fontScale="85000" lnSpcReduction="20000"/>
          </a:bodyPr>
          <a:lstStyle/>
          <a:p>
            <a:pPr algn="just">
              <a:lnSpc>
                <a:spcPct val="16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60000"/>
              </a:lnSpc>
              <a:buFont typeface="Arial" panose="020B0604020202020204" pitchFamily="34" charset="0"/>
              <a:buChar char="•"/>
            </a:pPr>
            <a:endParaRPr lang="en-US" sz="2100" dirty="0">
              <a:latin typeface="Times New Roman" panose="02020603050405020304" pitchFamily="18" charset="0"/>
              <a:cs typeface="Times New Roman" panose="02020603050405020304" pitchFamily="18" charset="0"/>
            </a:endParaRPr>
          </a:p>
          <a:p>
            <a:pPr algn="just">
              <a:lnSpc>
                <a:spcPct val="16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21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4057306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D82495-0239-375D-2CDE-092F5A6294C0}"/>
              </a:ext>
            </a:extLst>
          </p:cNvPr>
          <p:cNvSpPr>
            <a:spLocks noGrp="1"/>
          </p:cNvSpPr>
          <p:nvPr>
            <p:ph type="title" idx="4294967295"/>
          </p:nvPr>
        </p:nvSpPr>
        <p:spPr>
          <a:xfrm>
            <a:off x="0" y="-377680"/>
            <a:ext cx="10058400" cy="1449387"/>
          </a:xfrm>
        </p:spPr>
        <p:txBody>
          <a:bodyPr/>
          <a:lstStyle/>
          <a:p>
            <a:r>
              <a:rPr lang="en-IN" b="1" dirty="0"/>
              <a:t>Database</a:t>
            </a:r>
          </a:p>
        </p:txBody>
      </p:sp>
      <p:sp>
        <p:nvSpPr>
          <p:cNvPr id="3" name="Content Placeholder 2">
            <a:extLst>
              <a:ext uri="{FF2B5EF4-FFF2-40B4-BE49-F238E27FC236}">
                <a16:creationId xmlns:a16="http://schemas.microsoft.com/office/drawing/2014/main" id="{BF48D5BD-3E16-4DAB-1864-C46EFCF76A1D}"/>
              </a:ext>
            </a:extLst>
          </p:cNvPr>
          <p:cNvSpPr>
            <a:spLocks noGrp="1"/>
          </p:cNvSpPr>
          <p:nvPr>
            <p:ph idx="4294967295"/>
          </p:nvPr>
        </p:nvSpPr>
        <p:spPr>
          <a:xfrm>
            <a:off x="647700" y="1202027"/>
            <a:ext cx="9234055" cy="4346718"/>
          </a:xfrm>
        </p:spPr>
        <p:txBody>
          <a:bodyPr/>
          <a:lstStyle/>
          <a:p>
            <a:pPr algn="just">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00000"/>
              </a:lnSpc>
              <a:buFont typeface="Arial" panose="020B0604020202020204" pitchFamily="34" charset="0"/>
              <a:buChar char="•"/>
            </a:pPr>
            <a:endParaRPr lang="en-IN" sz="2000" dirty="0">
              <a:latin typeface="Times New Roman" panose="02020603050405020304" pitchFamily="18" charset="0"/>
              <a:cs typeface="Times New Roman" panose="02020603050405020304" pitchFamily="18" charset="0"/>
            </a:endParaRPr>
          </a:p>
          <a:p>
            <a:pPr algn="just">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0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algn="just">
              <a:lnSpc>
                <a:spcPct val="1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20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80804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C8893-53CC-F4C4-52EF-01D16AE1265C}"/>
              </a:ext>
            </a:extLst>
          </p:cNvPr>
          <p:cNvSpPr>
            <a:spLocks noGrp="1"/>
          </p:cNvSpPr>
          <p:nvPr>
            <p:ph type="title" idx="4294967295"/>
          </p:nvPr>
        </p:nvSpPr>
        <p:spPr>
          <a:xfrm>
            <a:off x="0" y="-460375"/>
            <a:ext cx="10058400" cy="1449387"/>
          </a:xfrm>
        </p:spPr>
        <p:txBody>
          <a:bodyPr/>
          <a:lstStyle/>
          <a:p>
            <a:r>
              <a:rPr lang="en-IN" b="1" dirty="0"/>
              <a:t>Cloud Web Server</a:t>
            </a:r>
          </a:p>
        </p:txBody>
      </p:sp>
      <p:sp>
        <p:nvSpPr>
          <p:cNvPr id="3" name="Content Placeholder 2">
            <a:extLst>
              <a:ext uri="{FF2B5EF4-FFF2-40B4-BE49-F238E27FC236}">
                <a16:creationId xmlns:a16="http://schemas.microsoft.com/office/drawing/2014/main" id="{BC269FAB-ED55-EC05-421B-869538085A10}"/>
              </a:ext>
            </a:extLst>
          </p:cNvPr>
          <p:cNvSpPr>
            <a:spLocks noGrp="1"/>
          </p:cNvSpPr>
          <p:nvPr>
            <p:ph idx="4294967295"/>
          </p:nvPr>
        </p:nvSpPr>
        <p:spPr>
          <a:xfrm>
            <a:off x="616527" y="1181245"/>
            <a:ext cx="8818418" cy="4118119"/>
          </a:xfrm>
        </p:spPr>
        <p:txBody>
          <a:bodyPr>
            <a:normAutofit fontScale="92500" lnSpcReduction="20000"/>
          </a:bodyPr>
          <a:lstStyle/>
          <a:p>
            <a:pPr algn="just">
              <a:lnSpc>
                <a:spcPct val="11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10000"/>
              </a:lnSpc>
            </a:pPr>
            <a:endParaRPr lang="en-US" dirty="0">
              <a:latin typeface="Times New Roman" panose="02020603050405020304" pitchFamily="18" charset="0"/>
              <a:cs typeface="Times New Roman" panose="02020603050405020304" pitchFamily="18" charset="0"/>
            </a:endParaRPr>
          </a:p>
          <a:p>
            <a:pPr algn="just">
              <a:lnSpc>
                <a:spcPct val="11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10000"/>
              </a:lnSpc>
            </a:pPr>
            <a:endParaRPr lang="en-US" dirty="0">
              <a:latin typeface="Times New Roman" panose="02020603050405020304" pitchFamily="18" charset="0"/>
              <a:cs typeface="Times New Roman" panose="02020603050405020304" pitchFamily="18" charset="0"/>
            </a:endParaRPr>
          </a:p>
          <a:p>
            <a:pPr algn="just">
              <a:lnSpc>
                <a:spcPct val="11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8299378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0B8BB-425A-005C-E932-156A7A1F0088}"/>
              </a:ext>
            </a:extLst>
          </p:cNvPr>
          <p:cNvSpPr>
            <a:spLocks noGrp="1"/>
          </p:cNvSpPr>
          <p:nvPr>
            <p:ph type="title" idx="4294967295"/>
          </p:nvPr>
        </p:nvSpPr>
        <p:spPr>
          <a:xfrm>
            <a:off x="13855" y="-460375"/>
            <a:ext cx="10058400" cy="1449387"/>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B895FA4D-6592-22BE-6041-FDF62DA72E62}"/>
              </a:ext>
            </a:extLst>
          </p:cNvPr>
          <p:cNvSpPr>
            <a:spLocks noGrp="1"/>
          </p:cNvSpPr>
          <p:nvPr>
            <p:ph idx="4294967295"/>
          </p:nvPr>
        </p:nvSpPr>
        <p:spPr>
          <a:xfrm>
            <a:off x="1066800" y="1253981"/>
            <a:ext cx="10058400" cy="4022725"/>
          </a:xfrm>
        </p:spPr>
        <p:txBody>
          <a:bodyPr/>
          <a:lstStyle/>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42815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78A0F-089D-030E-39C2-0E2EEAFC0784}"/>
              </a:ext>
            </a:extLst>
          </p:cNvPr>
          <p:cNvSpPr>
            <a:spLocks noGrp="1"/>
          </p:cNvSpPr>
          <p:nvPr>
            <p:ph type="title" idx="4294967295"/>
          </p:nvPr>
        </p:nvSpPr>
        <p:spPr>
          <a:xfrm>
            <a:off x="96982" y="-336117"/>
            <a:ext cx="10058400" cy="1449387"/>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D17819C-050C-3E58-5FBF-417ADADE3AB4}"/>
              </a:ext>
            </a:extLst>
          </p:cNvPr>
          <p:cNvSpPr>
            <a:spLocks noGrp="1"/>
          </p:cNvSpPr>
          <p:nvPr>
            <p:ph idx="4294967295"/>
          </p:nvPr>
        </p:nvSpPr>
        <p:spPr>
          <a:xfrm>
            <a:off x="1066800" y="1417637"/>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1151386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F4D39-A3D1-4811-7257-B73695541C21}"/>
              </a:ext>
            </a:extLst>
          </p:cNvPr>
          <p:cNvSpPr>
            <a:spLocks noGrp="1"/>
          </p:cNvSpPr>
          <p:nvPr>
            <p:ph type="title" idx="4294967295"/>
          </p:nvPr>
        </p:nvSpPr>
        <p:spPr>
          <a:xfrm>
            <a:off x="-83127" y="-606280"/>
            <a:ext cx="10058400" cy="1449387"/>
          </a:xfrm>
        </p:spPr>
        <p:txBody>
          <a:bodyPr/>
          <a:lstStyle/>
          <a:p>
            <a:r>
              <a:rPr lang="en-US" b="1" dirty="0"/>
              <a:t>CONCLUSION</a:t>
            </a:r>
            <a:endParaRPr lang="en-IN" b="1" dirty="0"/>
          </a:p>
        </p:txBody>
      </p:sp>
      <p:sp>
        <p:nvSpPr>
          <p:cNvPr id="3" name="Content Placeholder 2">
            <a:extLst>
              <a:ext uri="{FF2B5EF4-FFF2-40B4-BE49-F238E27FC236}">
                <a16:creationId xmlns:a16="http://schemas.microsoft.com/office/drawing/2014/main" id="{C874A73E-5C76-5263-AC72-5D7840FCC7DE}"/>
              </a:ext>
            </a:extLst>
          </p:cNvPr>
          <p:cNvSpPr>
            <a:spLocks noGrp="1"/>
          </p:cNvSpPr>
          <p:nvPr>
            <p:ph idx="4294967295"/>
          </p:nvPr>
        </p:nvSpPr>
        <p:spPr>
          <a:xfrm>
            <a:off x="467591" y="1074737"/>
            <a:ext cx="10300854" cy="5045508"/>
          </a:xfrm>
        </p:spPr>
        <p:txBody>
          <a:bodyPr>
            <a:normAutofit/>
          </a:bodyPr>
          <a:lstStyle/>
          <a:p>
            <a:pPr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In conclusion Online Task Management System is a crucial tool in managing the day to day tasks in college. Project managers also need to take advantage of the effectiveness of project management software to ensure that the project they are carrying out become successful.</a:t>
            </a:r>
          </a:p>
          <a:p>
            <a:pPr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 The college will implement this project on their server. This will allow the students, hod, teachers and assistants to log in and register and get notifications from college. This system will allow effective management of human resources available to in the college. </a:t>
            </a:r>
          </a:p>
          <a:p>
            <a:pPr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also ensures the effective time management and provide an interface to communicate on a college provided platform. Effective notification management is also a crucial benefit of this system. </a:t>
            </a:r>
          </a:p>
          <a:p>
            <a:pPr algn="just">
              <a:lnSpc>
                <a:spcPct val="12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college staff will be able to notify every student about recent events or important activities taking place in college. The Online Task Management System also provides a simple messaging service which will allow staff of the college with better communication option to use and will also allow college to monitor their staff’s efficiency.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9660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2E195-D03B-7DFE-8675-006233795283}"/>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1035A9A6-1706-A416-D275-25E95DF60BD4}"/>
              </a:ext>
            </a:extLst>
          </p:cNvPr>
          <p:cNvSpPr>
            <a:spLocks noGrp="1"/>
          </p:cNvSpPr>
          <p:nvPr>
            <p:ph idx="1"/>
          </p:nvPr>
        </p:nvSpPr>
        <p:spPr/>
        <p:txBody>
          <a:bodyPr/>
          <a:lstStyle/>
          <a:p>
            <a:endParaRPr lang="en-IN"/>
          </a:p>
        </p:txBody>
      </p:sp>
    </p:spTree>
    <p:extLst>
      <p:ext uri="{BB962C8B-B14F-4D97-AF65-F5344CB8AC3E}">
        <p14:creationId xmlns:p14="http://schemas.microsoft.com/office/powerpoint/2010/main" val="36688205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40EC8E-F01E-C378-EF36-7D2CA1ABD789}"/>
              </a:ext>
            </a:extLst>
          </p:cNvPr>
          <p:cNvSpPr>
            <a:spLocks noGrp="1"/>
          </p:cNvSpPr>
          <p:nvPr>
            <p:ph type="title"/>
          </p:nvPr>
        </p:nvSpPr>
        <p:spPr/>
        <p:txBody>
          <a:bodyPr/>
          <a:lstStyle/>
          <a:p>
            <a:endParaRPr lang="en-IN"/>
          </a:p>
        </p:txBody>
      </p:sp>
      <p:sp>
        <p:nvSpPr>
          <p:cNvPr id="3" name="Content Placeholder 2">
            <a:extLst>
              <a:ext uri="{FF2B5EF4-FFF2-40B4-BE49-F238E27FC236}">
                <a16:creationId xmlns:a16="http://schemas.microsoft.com/office/drawing/2014/main" id="{8C938F05-106A-414C-931C-C0A123C0E088}"/>
              </a:ext>
            </a:extLst>
          </p:cNvPr>
          <p:cNvSpPr>
            <a:spLocks noGrp="1"/>
          </p:cNvSpPr>
          <p:nvPr>
            <p:ph idx="1"/>
          </p:nvPr>
        </p:nvSpPr>
        <p:spPr/>
        <p:txBody>
          <a:bodyPr/>
          <a:lstStyle/>
          <a:p>
            <a:endParaRPr lang="en-IN"/>
          </a:p>
        </p:txBody>
      </p:sp>
    </p:spTree>
    <p:extLst>
      <p:ext uri="{BB962C8B-B14F-4D97-AF65-F5344CB8AC3E}">
        <p14:creationId xmlns:p14="http://schemas.microsoft.com/office/powerpoint/2010/main" val="1312804153"/>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39</TotalTime>
  <Words>2088</Words>
  <Application>Microsoft Office PowerPoint</Application>
  <PresentationFormat>Widescreen</PresentationFormat>
  <Paragraphs>104</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Calibri Light</vt:lpstr>
      <vt:lpstr>Times New Roman</vt:lpstr>
      <vt:lpstr>Retrospect</vt:lpstr>
      <vt:lpstr>PowerPoint Presentation</vt:lpstr>
      <vt:lpstr>Abstract</vt:lpstr>
      <vt:lpstr>Objective</vt:lpstr>
      <vt:lpstr>Existing System</vt:lpstr>
      <vt:lpstr>Disadvantage</vt:lpstr>
      <vt:lpstr>PROPOSED SYSTEM :</vt:lpstr>
      <vt:lpstr>Advantage</vt:lpstr>
      <vt:lpstr>Introduction</vt:lpstr>
      <vt:lpstr>PowerPoint Presentation</vt:lpstr>
      <vt:lpstr>MODULES</vt:lpstr>
      <vt:lpstr>User Management Module </vt:lpstr>
      <vt:lpstr>Task Management Module </vt:lpstr>
      <vt:lpstr>Project Management Module </vt:lpstr>
      <vt:lpstr>Notification Module </vt:lpstr>
      <vt:lpstr>Software Details</vt:lpstr>
      <vt:lpstr>Front End</vt:lpstr>
      <vt:lpstr>Database</vt:lpstr>
      <vt:lpstr>Cloud Web Server</vt:lpstr>
      <vt:lpstr>SOFTWARE REQUIREMENTS:</vt:lpstr>
      <vt:lpstr>HARDWARE REQUIREMENTS:</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2024-08-10T09:41:37Z</dcterms:created>
  <dcterms:modified xsi:type="dcterms:W3CDTF">2024-08-10T10:20:52Z</dcterms:modified>
</cp:coreProperties>
</file>