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94" d="100"/>
          <a:sy n="94" d="100"/>
        </p:scale>
        <p:origin x="-384" y="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12201452"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914400" y="1752602"/>
            <a:ext cx="103632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914400" y="3611607"/>
            <a:ext cx="103632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5019" y="4953000"/>
            <a:ext cx="12197020"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DC068480-BBF9-4E70-82BF-1440975A7F2A}" type="datetimeFigureOut">
              <a:rPr lang="en-IN" smtClean="0"/>
              <a:t>14-08-2024</a:t>
            </a:fld>
            <a:endParaRPr lang="en-IN"/>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IN"/>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904AEC54-80B6-4735-9103-D090B5114105}" type="slidenum">
              <a:rPr lang="en-IN" smtClean="0"/>
              <a:t>‹#›</a:t>
            </a:fld>
            <a:endParaRPr lang="en-I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DC068480-BBF9-4E70-82BF-1440975A7F2A}" type="datetimeFigureOut">
              <a:rPr lang="en-IN" smtClean="0"/>
              <a:t>14-08-2024</a:t>
            </a:fld>
            <a:endParaRPr lang="en-IN"/>
          </a:p>
        </p:txBody>
      </p:sp>
      <p:sp>
        <p:nvSpPr>
          <p:cNvPr id="5" name="Footer Placeholder 4"/>
          <p:cNvSpPr>
            <a:spLocks noGrp="1"/>
          </p:cNvSpPr>
          <p:nvPr>
            <p:ph type="ftr" sz="quarter" idx="11"/>
          </p:nvPr>
        </p:nvSpPr>
        <p:spPr/>
        <p:txBody>
          <a:bodyPr/>
          <a:lstStyle>
            <a:extLst/>
          </a:lstStyle>
          <a:p>
            <a:endParaRPr lang="en-IN"/>
          </a:p>
        </p:txBody>
      </p:sp>
      <p:sp>
        <p:nvSpPr>
          <p:cNvPr id="6" name="Slide Number Placeholder 5"/>
          <p:cNvSpPr>
            <a:spLocks noGrp="1"/>
          </p:cNvSpPr>
          <p:nvPr>
            <p:ph type="sldNum" sz="quarter" idx="12"/>
          </p:nvPr>
        </p:nvSpPr>
        <p:spPr/>
        <p:txBody>
          <a:bodyPr/>
          <a:lstStyle>
            <a:extLst/>
          </a:lstStyle>
          <a:p>
            <a:fld id="{904AEC54-80B6-4735-9103-D090B5114105}" type="slidenum">
              <a:rPr lang="en-IN" smtClean="0"/>
              <a:t>‹#›</a:t>
            </a:fld>
            <a:endParaRPr lang="en-IN"/>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63168" y="1059712"/>
            <a:ext cx="103632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5230284" y="2931712"/>
            <a:ext cx="6096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DC068480-BBF9-4E70-82BF-1440975A7F2A}" type="datetimeFigureOut">
              <a:rPr lang="en-IN" smtClean="0"/>
              <a:t>14-08-2024</a:t>
            </a:fld>
            <a:endParaRPr lang="en-IN"/>
          </a:p>
        </p:txBody>
      </p:sp>
      <p:sp>
        <p:nvSpPr>
          <p:cNvPr id="5" name="Footer Placeholder 4"/>
          <p:cNvSpPr>
            <a:spLocks noGrp="1"/>
          </p:cNvSpPr>
          <p:nvPr>
            <p:ph type="ftr" sz="quarter" idx="11"/>
          </p:nvPr>
        </p:nvSpPr>
        <p:spPr/>
        <p:txBody>
          <a:bodyPr/>
          <a:lstStyle>
            <a:extLst/>
          </a:lstStyle>
          <a:p>
            <a:endParaRPr lang="en-IN"/>
          </a:p>
        </p:txBody>
      </p:sp>
      <p:sp>
        <p:nvSpPr>
          <p:cNvPr id="6" name="Slide Number Placeholder 5"/>
          <p:cNvSpPr>
            <a:spLocks noGrp="1"/>
          </p:cNvSpPr>
          <p:nvPr>
            <p:ph type="sldNum" sz="quarter" idx="12"/>
          </p:nvPr>
        </p:nvSpPr>
        <p:spPr/>
        <p:txBody>
          <a:bodyPr/>
          <a:lstStyle>
            <a:extLst/>
          </a:lstStyle>
          <a:p>
            <a:fld id="{904AEC54-80B6-4735-9103-D090B5114105}" type="slidenum">
              <a:rPr lang="en-IN" smtClean="0"/>
              <a:t>‹#›</a:t>
            </a:fld>
            <a:endParaRPr lang="en-IN"/>
          </a:p>
        </p:txBody>
      </p:sp>
      <p:sp>
        <p:nvSpPr>
          <p:cNvPr id="7" name="Chevron 6"/>
          <p:cNvSpPr/>
          <p:nvPr/>
        </p:nvSpPr>
        <p:spPr>
          <a:xfrm>
            <a:off x="4848907" y="3005472"/>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4600352" y="3005472"/>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1481329"/>
            <a:ext cx="53848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6197600" y="1481329"/>
            <a:ext cx="53848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DC068480-BBF9-4E70-82BF-1440975A7F2A}" type="datetimeFigureOut">
              <a:rPr lang="en-IN" smtClean="0"/>
              <a:t>14-08-2024</a:t>
            </a:fld>
            <a:endParaRPr lang="en-IN"/>
          </a:p>
        </p:txBody>
      </p:sp>
      <p:sp>
        <p:nvSpPr>
          <p:cNvPr id="6" name="Footer Placeholder 5"/>
          <p:cNvSpPr>
            <a:spLocks noGrp="1"/>
          </p:cNvSpPr>
          <p:nvPr>
            <p:ph type="ftr" sz="quarter" idx="11"/>
          </p:nvPr>
        </p:nvSpPr>
        <p:spPr/>
        <p:txBody>
          <a:bodyPr/>
          <a:lstStyle>
            <a:extLst/>
          </a:lstStyle>
          <a:p>
            <a:endParaRPr lang="en-IN"/>
          </a:p>
        </p:txBody>
      </p:sp>
      <p:sp>
        <p:nvSpPr>
          <p:cNvPr id="7" name="Slide Number Placeholder 6"/>
          <p:cNvSpPr>
            <a:spLocks noGrp="1"/>
          </p:cNvSpPr>
          <p:nvPr>
            <p:ph type="sldNum" sz="quarter" idx="12"/>
          </p:nvPr>
        </p:nvSpPr>
        <p:spPr/>
        <p:txBody>
          <a:bodyPr/>
          <a:lstStyle>
            <a:extLst/>
          </a:lstStyle>
          <a:p>
            <a:fld id="{904AEC54-80B6-4735-9103-D090B5114105}" type="slidenum">
              <a:rPr lang="en-IN" smtClean="0"/>
              <a:t>‹#›</a:t>
            </a:fld>
            <a:endParaRPr lang="en-IN"/>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109728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609600" y="5410200"/>
            <a:ext cx="5386917"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6193369" y="5410200"/>
            <a:ext cx="5389033"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609600" y="1444295"/>
            <a:ext cx="5386917"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6193368" y="1444295"/>
            <a:ext cx="5389033"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DC068480-BBF9-4E70-82BF-1440975A7F2A}" type="datetimeFigureOut">
              <a:rPr lang="en-IN" smtClean="0"/>
              <a:t>14-08-2024</a:t>
            </a:fld>
            <a:endParaRPr lang="en-IN"/>
          </a:p>
        </p:txBody>
      </p:sp>
      <p:sp>
        <p:nvSpPr>
          <p:cNvPr id="8" name="Footer Placeholder 7"/>
          <p:cNvSpPr>
            <a:spLocks noGrp="1"/>
          </p:cNvSpPr>
          <p:nvPr>
            <p:ph type="ftr" sz="quarter" idx="11"/>
          </p:nvPr>
        </p:nvSpPr>
        <p:spPr/>
        <p:txBody>
          <a:bodyPr/>
          <a:lstStyle>
            <a:extLst/>
          </a:lstStyle>
          <a:p>
            <a:endParaRPr lang="en-IN"/>
          </a:p>
        </p:txBody>
      </p:sp>
      <p:sp>
        <p:nvSpPr>
          <p:cNvPr id="9" name="Slide Number Placeholder 8"/>
          <p:cNvSpPr>
            <a:spLocks noGrp="1"/>
          </p:cNvSpPr>
          <p:nvPr>
            <p:ph type="sldNum" sz="quarter" idx="12"/>
          </p:nvPr>
        </p:nvSpPr>
        <p:spPr/>
        <p:txBody>
          <a:bodyPr/>
          <a:lstStyle>
            <a:extLst/>
          </a:lstStyle>
          <a:p>
            <a:fld id="{904AEC54-80B6-4735-9103-D090B5114105}" type="slidenum">
              <a:rPr lang="en-IN" smtClean="0"/>
              <a:t>‹#›</a:t>
            </a:fld>
            <a:endParaRPr lang="en-IN"/>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DC068480-BBF9-4E70-82BF-1440975A7F2A}" type="datetimeFigureOut">
              <a:rPr lang="en-IN" smtClean="0"/>
              <a:t>14-08-2024</a:t>
            </a:fld>
            <a:endParaRPr lang="en-IN"/>
          </a:p>
        </p:txBody>
      </p:sp>
      <p:sp>
        <p:nvSpPr>
          <p:cNvPr id="4" name="Footer Placeholder 3"/>
          <p:cNvSpPr>
            <a:spLocks noGrp="1"/>
          </p:cNvSpPr>
          <p:nvPr>
            <p:ph type="ftr" sz="quarter" idx="11"/>
          </p:nvPr>
        </p:nvSpPr>
        <p:spPr/>
        <p:txBody>
          <a:bodyPr/>
          <a:lstStyle>
            <a:extLst/>
          </a:lstStyle>
          <a:p>
            <a:endParaRPr lang="en-IN"/>
          </a:p>
        </p:txBody>
      </p:sp>
      <p:sp>
        <p:nvSpPr>
          <p:cNvPr id="5" name="Slide Number Placeholder 4"/>
          <p:cNvSpPr>
            <a:spLocks noGrp="1"/>
          </p:cNvSpPr>
          <p:nvPr>
            <p:ph type="sldNum" sz="quarter" idx="12"/>
          </p:nvPr>
        </p:nvSpPr>
        <p:spPr/>
        <p:txBody>
          <a:bodyPr/>
          <a:lstStyle>
            <a:extLst/>
          </a:lstStyle>
          <a:p>
            <a:fld id="{904AEC54-80B6-4735-9103-D090B5114105}" type="slidenum">
              <a:rPr lang="en-IN" smtClean="0"/>
              <a:t>‹#›</a:t>
            </a:fld>
            <a:endParaRPr lang="en-IN"/>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DC068480-BBF9-4E70-82BF-1440975A7F2A}" type="datetimeFigureOut">
              <a:rPr lang="en-IN" smtClean="0"/>
              <a:t>14-08-2024</a:t>
            </a:fld>
            <a:endParaRPr lang="en-IN"/>
          </a:p>
        </p:txBody>
      </p:sp>
      <p:sp>
        <p:nvSpPr>
          <p:cNvPr id="3" name="Footer Placeholder 2"/>
          <p:cNvSpPr>
            <a:spLocks noGrp="1"/>
          </p:cNvSpPr>
          <p:nvPr>
            <p:ph type="ftr" sz="quarter" idx="11"/>
          </p:nvPr>
        </p:nvSpPr>
        <p:spPr/>
        <p:txBody>
          <a:bodyPr/>
          <a:lstStyle>
            <a:extLst/>
          </a:lstStyle>
          <a:p>
            <a:endParaRPr lang="en-IN"/>
          </a:p>
        </p:txBody>
      </p:sp>
      <p:sp>
        <p:nvSpPr>
          <p:cNvPr id="4" name="Slide Number Placeholder 3"/>
          <p:cNvSpPr>
            <a:spLocks noGrp="1"/>
          </p:cNvSpPr>
          <p:nvPr>
            <p:ph type="sldNum" sz="quarter" idx="12"/>
          </p:nvPr>
        </p:nvSpPr>
        <p:spPr/>
        <p:txBody>
          <a:bodyPr/>
          <a:lstStyle>
            <a:extLst/>
          </a:lstStyle>
          <a:p>
            <a:fld id="{904AEC54-80B6-4735-9103-D090B5114105}" type="slidenum">
              <a:rPr lang="en-IN" smtClean="0"/>
              <a:t>‹#›</a:t>
            </a:fld>
            <a:endParaRPr lang="en-I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219200" y="4876800"/>
            <a:ext cx="9975701"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5892800" y="5355102"/>
            <a:ext cx="5299456"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1219200" y="274320"/>
            <a:ext cx="9973056"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8969376" y="6407944"/>
            <a:ext cx="2560320" cy="365760"/>
          </a:xfrm>
        </p:spPr>
        <p:txBody>
          <a:bodyPr/>
          <a:lstStyle>
            <a:extLst/>
          </a:lstStyle>
          <a:p>
            <a:fld id="{DC068480-BBF9-4E70-82BF-1440975A7F2A}" type="datetimeFigureOut">
              <a:rPr lang="en-IN" smtClean="0"/>
              <a:t>14-08-2024</a:t>
            </a:fld>
            <a:endParaRPr lang="en-IN"/>
          </a:p>
        </p:txBody>
      </p:sp>
      <p:sp>
        <p:nvSpPr>
          <p:cNvPr id="6" name="Footer Placeholder 5"/>
          <p:cNvSpPr>
            <a:spLocks noGrp="1"/>
          </p:cNvSpPr>
          <p:nvPr>
            <p:ph type="ftr" sz="quarter" idx="11"/>
          </p:nvPr>
        </p:nvSpPr>
        <p:spPr/>
        <p:txBody>
          <a:bodyPr/>
          <a:lstStyle>
            <a:extLst/>
          </a:lstStyle>
          <a:p>
            <a:endParaRPr lang="en-IN"/>
          </a:p>
        </p:txBody>
      </p:sp>
      <p:sp>
        <p:nvSpPr>
          <p:cNvPr id="7" name="Slide Number Placeholder 6"/>
          <p:cNvSpPr>
            <a:spLocks noGrp="1"/>
          </p:cNvSpPr>
          <p:nvPr>
            <p:ph type="sldNum" sz="quarter" idx="12"/>
          </p:nvPr>
        </p:nvSpPr>
        <p:spPr/>
        <p:txBody>
          <a:bodyPr/>
          <a:lstStyle>
            <a:extLst/>
          </a:lstStyle>
          <a:p>
            <a:fld id="{904AEC54-80B6-4735-9103-D090B5114105}" type="slidenum">
              <a:rPr lang="en-IN" smtClean="0"/>
              <a:t>‹#›</a:t>
            </a:fld>
            <a:endParaRPr lang="en-IN"/>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521643" y="5443402"/>
            <a:ext cx="95504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304800" y="189968"/>
            <a:ext cx="115824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DC068480-BBF9-4E70-82BF-1440975A7F2A}" type="datetimeFigureOut">
              <a:rPr lang="en-IN" smtClean="0"/>
              <a:t>14-08-2024</a:t>
            </a:fld>
            <a:endParaRPr lang="en-IN"/>
          </a:p>
        </p:txBody>
      </p:sp>
      <p:sp>
        <p:nvSpPr>
          <p:cNvPr id="6" name="Footer Placeholder 5"/>
          <p:cNvSpPr>
            <a:spLocks noGrp="1"/>
          </p:cNvSpPr>
          <p:nvPr>
            <p:ph type="ftr" sz="quarter" idx="11"/>
          </p:nvPr>
        </p:nvSpPr>
        <p:spPr>
          <a:xfrm>
            <a:off x="5840097" y="6407945"/>
            <a:ext cx="3134241" cy="365125"/>
          </a:xfrm>
        </p:spPr>
        <p:txBody>
          <a:bodyPr/>
          <a:lstStyle>
            <a:lvl1pPr>
              <a:defRPr>
                <a:solidFill>
                  <a:schemeClr val="tx1"/>
                </a:solidFill>
              </a:defRPr>
            </a:lvl1pPr>
            <a:extLst/>
          </a:lstStyle>
          <a:p>
            <a:endParaRPr lang="en-IN"/>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904AEC54-80B6-4735-9103-D090B5114105}" type="slidenum">
              <a:rPr lang="en-IN" smtClean="0"/>
              <a:t>‹#›</a:t>
            </a:fld>
            <a:endParaRPr lang="en-IN"/>
          </a:p>
        </p:txBody>
      </p:sp>
      <p:sp>
        <p:nvSpPr>
          <p:cNvPr id="2" name="Title 1"/>
          <p:cNvSpPr>
            <a:spLocks noGrp="1"/>
          </p:cNvSpPr>
          <p:nvPr>
            <p:ph type="title"/>
          </p:nvPr>
        </p:nvSpPr>
        <p:spPr>
          <a:xfrm>
            <a:off x="304800" y="4865122"/>
            <a:ext cx="10767243"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665697" y="5944936"/>
            <a:ext cx="6587499"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647623" y="5939011"/>
            <a:ext cx="492060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8056" y="5791253"/>
            <a:ext cx="4536419"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12316" y="5787739"/>
            <a:ext cx="454067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11552149" y="4988440"/>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11303595" y="4988440"/>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1481330"/>
            <a:ext cx="109728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DC068480-BBF9-4E70-82BF-1440975A7F2A}" type="datetimeFigureOut">
              <a:rPr lang="en-IN" smtClean="0"/>
              <a:t>14-08-2024</a:t>
            </a:fld>
            <a:endParaRPr lang="en-IN"/>
          </a:p>
        </p:txBody>
      </p:sp>
      <p:sp>
        <p:nvSpPr>
          <p:cNvPr id="5" name="Footer Placeholder 4"/>
          <p:cNvSpPr>
            <a:spLocks noGrp="1"/>
          </p:cNvSpPr>
          <p:nvPr>
            <p:ph type="ftr" sz="quarter" idx="11"/>
          </p:nvPr>
        </p:nvSpPr>
        <p:spPr/>
        <p:txBody>
          <a:bodyPr/>
          <a:lstStyle>
            <a:extLst/>
          </a:lstStyle>
          <a:p>
            <a:endParaRPr lang="en-IN"/>
          </a:p>
        </p:txBody>
      </p:sp>
      <p:sp>
        <p:nvSpPr>
          <p:cNvPr id="6" name="Slide Number Placeholder 5"/>
          <p:cNvSpPr>
            <a:spLocks noGrp="1"/>
          </p:cNvSpPr>
          <p:nvPr>
            <p:ph type="sldNum" sz="quarter" idx="12"/>
          </p:nvPr>
        </p:nvSpPr>
        <p:spPr/>
        <p:txBody>
          <a:bodyPr/>
          <a:lstStyle>
            <a:extLst/>
          </a:lstStyle>
          <a:p>
            <a:fld id="{904AEC54-80B6-4735-9103-D090B5114105}" type="slidenum">
              <a:rPr lang="en-IN" smtClean="0"/>
              <a:t>‹#›</a:t>
            </a:fld>
            <a:endParaRPr lang="en-I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5351" y="274641"/>
            <a:ext cx="236996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274641"/>
            <a:ext cx="84328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DC068480-BBF9-4E70-82BF-1440975A7F2A}" type="datetimeFigureOut">
              <a:rPr lang="en-IN" smtClean="0"/>
              <a:t>14-08-2024</a:t>
            </a:fld>
            <a:endParaRPr lang="en-IN"/>
          </a:p>
        </p:txBody>
      </p:sp>
      <p:sp>
        <p:nvSpPr>
          <p:cNvPr id="5" name="Footer Placeholder 4"/>
          <p:cNvSpPr>
            <a:spLocks noGrp="1"/>
          </p:cNvSpPr>
          <p:nvPr>
            <p:ph type="ftr" sz="quarter" idx="11"/>
          </p:nvPr>
        </p:nvSpPr>
        <p:spPr/>
        <p:txBody>
          <a:bodyPr/>
          <a:lstStyle>
            <a:extLst/>
          </a:lstStyle>
          <a:p>
            <a:endParaRPr lang="en-IN"/>
          </a:p>
        </p:txBody>
      </p:sp>
      <p:sp>
        <p:nvSpPr>
          <p:cNvPr id="6" name="Slide Number Placeholder 5"/>
          <p:cNvSpPr>
            <a:spLocks noGrp="1"/>
          </p:cNvSpPr>
          <p:nvPr>
            <p:ph type="sldNum" sz="quarter" idx="12"/>
          </p:nvPr>
        </p:nvSpPr>
        <p:spPr/>
        <p:txBody>
          <a:bodyPr/>
          <a:lstStyle>
            <a:extLst/>
          </a:lstStyle>
          <a:p>
            <a:fld id="{904AEC54-80B6-4735-9103-D090B5114105}" type="slidenum">
              <a:rPr lang="en-IN" smtClean="0"/>
              <a:t>‹#›</a:t>
            </a:fld>
            <a:endParaRPr lang="en-I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665697" y="5944936"/>
            <a:ext cx="6587499"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647623" y="5939011"/>
            <a:ext cx="492060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8056" y="5791253"/>
            <a:ext cx="4536419"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12316" y="5787739"/>
            <a:ext cx="454067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609600" y="274638"/>
            <a:ext cx="109728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609600" y="1481329"/>
            <a:ext cx="109728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8969376" y="6407944"/>
            <a:ext cx="2560320" cy="365760"/>
          </a:xfrm>
          <a:prstGeom prst="rect">
            <a:avLst/>
          </a:prstGeom>
        </p:spPr>
        <p:txBody>
          <a:bodyPr vert="horz" anchor="b"/>
          <a:lstStyle>
            <a:lvl1pPr algn="l" eaLnBrk="1" latinLnBrk="0" hangingPunct="1">
              <a:defRPr kumimoji="0" sz="1000">
                <a:solidFill>
                  <a:schemeClr val="tx1"/>
                </a:solidFill>
              </a:defRPr>
            </a:lvl1pPr>
            <a:extLst/>
          </a:lstStyle>
          <a:p>
            <a:fld id="{DC068480-BBF9-4E70-82BF-1440975A7F2A}" type="datetimeFigureOut">
              <a:rPr lang="en-IN" smtClean="0"/>
              <a:t>14-08-2024</a:t>
            </a:fld>
            <a:endParaRPr lang="en-IN"/>
          </a:p>
        </p:txBody>
      </p:sp>
      <p:sp>
        <p:nvSpPr>
          <p:cNvPr id="22" name="Footer Placeholder 21"/>
          <p:cNvSpPr>
            <a:spLocks noGrp="1"/>
          </p:cNvSpPr>
          <p:nvPr>
            <p:ph type="ftr" sz="quarter" idx="3"/>
          </p:nvPr>
        </p:nvSpPr>
        <p:spPr>
          <a:xfrm>
            <a:off x="5840097" y="6407945"/>
            <a:ext cx="3134241" cy="365125"/>
          </a:xfrm>
          <a:prstGeom prst="rect">
            <a:avLst/>
          </a:prstGeom>
        </p:spPr>
        <p:txBody>
          <a:bodyPr vert="horz" anchor="b"/>
          <a:lstStyle>
            <a:lvl1pPr algn="r" eaLnBrk="1" latinLnBrk="0" hangingPunct="1">
              <a:defRPr kumimoji="0" sz="1000">
                <a:solidFill>
                  <a:schemeClr val="tx1"/>
                </a:solidFill>
              </a:defRPr>
            </a:lvl1pPr>
            <a:extLst/>
          </a:lstStyle>
          <a:p>
            <a:endParaRPr lang="en-IN"/>
          </a:p>
        </p:txBody>
      </p:sp>
      <p:sp>
        <p:nvSpPr>
          <p:cNvPr id="18" name="Slide Number Placeholder 17"/>
          <p:cNvSpPr>
            <a:spLocks noGrp="1"/>
          </p:cNvSpPr>
          <p:nvPr>
            <p:ph type="sldNum" sz="quarter" idx="4"/>
          </p:nvPr>
        </p:nvSpPr>
        <p:spPr>
          <a:xfrm>
            <a:off x="11529696" y="6407945"/>
            <a:ext cx="487680" cy="365125"/>
          </a:xfrm>
          <a:prstGeom prst="rect">
            <a:avLst/>
          </a:prstGeom>
        </p:spPr>
        <p:txBody>
          <a:bodyPr vert="horz" anchor="b"/>
          <a:lstStyle>
            <a:lvl1pPr algn="r" eaLnBrk="1" latinLnBrk="0" hangingPunct="1">
              <a:defRPr kumimoji="0" sz="1000" b="0">
                <a:solidFill>
                  <a:schemeClr val="tx1"/>
                </a:solidFill>
              </a:defRPr>
            </a:lvl1pPr>
            <a:extLst/>
          </a:lstStyle>
          <a:p>
            <a:fld id="{904AEC54-80B6-4735-9103-D090B5114105}" type="slidenum">
              <a:rPr lang="en-IN" smtClean="0"/>
              <a:t>‹#›</a:t>
            </a:fld>
            <a:endParaRPr lang="en-IN"/>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E78BD2DF-9A9A-19AD-78D1-95B2F8B7413A}"/>
              </a:ext>
            </a:extLst>
          </p:cNvPr>
          <p:cNvSpPr txBox="1"/>
          <p:nvPr/>
        </p:nvSpPr>
        <p:spPr>
          <a:xfrm>
            <a:off x="2971800" y="3011884"/>
            <a:ext cx="6637194" cy="522259"/>
          </a:xfrm>
          <a:prstGeom prst="rect">
            <a:avLst/>
          </a:prstGeom>
          <a:noFill/>
        </p:spPr>
        <p:txBody>
          <a:bodyPr wrap="square">
            <a:spAutoFit/>
          </a:bodyPr>
          <a:lstStyle/>
          <a:p>
            <a:pPr lvl="0">
              <a:lnSpc>
                <a:spcPct val="107000"/>
              </a:lnSpc>
              <a:spcAft>
                <a:spcPts val="800"/>
              </a:spcAft>
            </a:pP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Secure Online Auction Portal Project</a:t>
            </a:r>
          </a:p>
        </p:txBody>
      </p:sp>
    </p:spTree>
    <p:extLst>
      <p:ext uri="{BB962C8B-B14F-4D97-AF65-F5344CB8AC3E}">
        <p14:creationId xmlns:p14="http://schemas.microsoft.com/office/powerpoint/2010/main" val="8275841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F1B4EBF-D632-8B38-62D8-86983226B84C}"/>
              </a:ext>
            </a:extLst>
          </p:cNvPr>
          <p:cNvSpPr>
            <a:spLocks noGrp="1"/>
          </p:cNvSpPr>
          <p:nvPr>
            <p:ph type="title" idx="4294967295"/>
          </p:nvPr>
        </p:nvSpPr>
        <p:spPr>
          <a:xfrm>
            <a:off x="0" y="-460375"/>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xmlns="" id="{3FFDA519-5790-C86B-5D0F-3728D845241F}"/>
              </a:ext>
            </a:extLst>
          </p:cNvPr>
          <p:cNvSpPr>
            <a:spLocks noGrp="1"/>
          </p:cNvSpPr>
          <p:nvPr>
            <p:ph idx="4294967295"/>
          </p:nvPr>
        </p:nvSpPr>
        <p:spPr>
          <a:xfrm>
            <a:off x="0" y="1274763"/>
            <a:ext cx="10058400" cy="4845050"/>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Online auction is a business model where the items are sold through price bidding. Bidding have the start price and ending time. Potential buyers in the auction and the winner is the one who bids the item for highest price within the stipulated time.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For buying product online user must provide his personal details like email address, contact number and Aadhaar card scanned-copy. Now, there comes the role of security. The email address will be verified via link having a certain expiry time.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And, the contact number too is validated using an OTP. Only an authenticated user will have the authority to bid. This prevents various frauds accordingly in online auction gaining trust of the clients. Basically, It is a “SECURE ONLINE AUCTION SYSTEM”.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whole projected is divided into modules which will be worked upon separately for a final integration to get the desired online auction service.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467227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7D7C83A-57E6-BC8A-7369-D188F5DC2F77}"/>
              </a:ext>
            </a:extLst>
          </p:cNvPr>
          <p:cNvSpPr>
            <a:spLocks noGrp="1"/>
          </p:cNvSpPr>
          <p:nvPr>
            <p:ph type="title" idx="4294967295"/>
          </p:nvPr>
        </p:nvSpPr>
        <p:spPr>
          <a:xfrm>
            <a:off x="0" y="-357188"/>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xmlns="" id="{9D9619F1-26A0-090E-C160-0834A33CAB3F}"/>
              </a:ext>
            </a:extLst>
          </p:cNvPr>
          <p:cNvSpPr>
            <a:spLocks noGrp="1"/>
          </p:cNvSpPr>
          <p:nvPr>
            <p:ph idx="4294967295"/>
          </p:nvPr>
        </p:nvSpPr>
        <p:spPr>
          <a:xfrm>
            <a:off x="0" y="1417638"/>
            <a:ext cx="10058400" cy="402272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website is a final product that performs some activities. It is meant to serve some purpose. The purpose is usually defined by the demand or necessity in the market. The market comprises end-users that will be using the product, sellers and buyers in our case.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As developers, our job is not only to create websites that serves the purpose but also be it easier to use and cater to many people. We cannot assume a user is well versed with web surfing. Thus, we need to provide an aesthetic and self -explanatory user interfaces.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There are several online auction sites like </a:t>
            </a:r>
            <a:r>
              <a:rPr lang="en-US" sz="1800" dirty="0" err="1">
                <a:latin typeface="Times New Roman" panose="02020603050405020304" pitchFamily="18" charset="0"/>
                <a:cs typeface="Times New Roman" panose="02020603050405020304" pitchFamily="18" charset="0"/>
              </a:rPr>
              <a:t>ebay</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listia</a:t>
            </a:r>
            <a:r>
              <a:rPr lang="en-US" sz="1800" dirty="0">
                <a:latin typeface="Times New Roman" panose="02020603050405020304" pitchFamily="18" charset="0"/>
                <a:cs typeface="Times New Roman" panose="02020603050405020304" pitchFamily="18" charset="0"/>
              </a:rPr>
              <a:t> but the security protocols have not been taken care. So, the major concern for the trust by a user is proper validation and verification of a genuine product. </a:t>
            </a:r>
            <a:endParaRPr lang="en-IN" sz="1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470578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A22CFBC-316E-9F79-DC85-113DD54A55DF}"/>
              </a:ext>
            </a:extLst>
          </p:cNvPr>
          <p:cNvSpPr>
            <a:spLocks noGrp="1"/>
          </p:cNvSpPr>
          <p:nvPr>
            <p:ph type="title" idx="4294967295"/>
          </p:nvPr>
        </p:nvSpPr>
        <p:spPr>
          <a:xfrm>
            <a:off x="0" y="-460375"/>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xmlns="" id="{3E96DF46-EE52-D07B-A6DA-E2FC1B31A25F}"/>
              </a:ext>
            </a:extLst>
          </p:cNvPr>
          <p:cNvSpPr>
            <a:spLocks noGrp="1"/>
          </p:cNvSpPr>
          <p:nvPr>
            <p:ph idx="4294967295"/>
          </p:nvPr>
        </p:nvSpPr>
        <p:spPr>
          <a:xfrm>
            <a:off x="0" y="1192213"/>
            <a:ext cx="8569325" cy="4397375"/>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system is designed as an online web-based application which can be accessed by any other devices it can be, either a computer, tablet, iPad, iPhone, mobile phone or PDAs.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system is targeted to serve primarily to the local towns and other cities, then after when more modification is made it can serve to the whole country where more business enterprises can have access to the system and finally reach out to the entire parts of world.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Using this online auction management system, bidders will be able to get connected to the specific sellers who will offer them necessary information or can give them hand or ideas to sell their items. </a:t>
            </a:r>
          </a:p>
          <a:p>
            <a:endParaRPr lang="en-IN" dirty="0"/>
          </a:p>
        </p:txBody>
      </p:sp>
    </p:spTree>
    <p:extLst>
      <p:ext uri="{BB962C8B-B14F-4D97-AF65-F5344CB8AC3E}">
        <p14:creationId xmlns:p14="http://schemas.microsoft.com/office/powerpoint/2010/main" val="25348589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4ADC9D3-9C25-6AE8-3CDC-1882CB5FCA9F}"/>
              </a:ext>
            </a:extLst>
          </p:cNvPr>
          <p:cNvSpPr>
            <a:spLocks noGrp="1"/>
          </p:cNvSpPr>
          <p:nvPr>
            <p:ph type="title" idx="4294967295"/>
          </p:nvPr>
        </p:nvSpPr>
        <p:spPr>
          <a:xfrm>
            <a:off x="0" y="-460375"/>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xmlns="" id="{7EC80875-4925-B6F0-E47B-01B1605A53FB}"/>
              </a:ext>
            </a:extLst>
          </p:cNvPr>
          <p:cNvSpPr>
            <a:spLocks noGrp="1"/>
          </p:cNvSpPr>
          <p:nvPr>
            <p:ph idx="4294967295"/>
          </p:nvPr>
        </p:nvSpPr>
        <p:spPr>
          <a:xfrm>
            <a:off x="0" y="1066800"/>
            <a:ext cx="10058400" cy="5187950"/>
          </a:xfrm>
        </p:spPr>
        <p:txBody>
          <a:bodyPr>
            <a:normAutofit/>
          </a:bodyPr>
          <a:lstStyle/>
          <a:p>
            <a:pPr algn="just">
              <a:lnSpc>
                <a:spcPct val="150000"/>
              </a:lnSpc>
            </a:pPr>
            <a:r>
              <a:rPr lang="en-US" sz="1800" b="1" dirty="0">
                <a:latin typeface="Times New Roman" panose="02020603050405020304" pitchFamily="18" charset="0"/>
                <a:cs typeface="Times New Roman" panose="02020603050405020304" pitchFamily="18" charset="0"/>
              </a:rPr>
              <a:t>Security Concerns: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Data Breaches:</a:t>
            </a:r>
            <a:r>
              <a:rPr lang="en-US" sz="1800" dirty="0">
                <a:latin typeface="Times New Roman" panose="02020603050405020304" pitchFamily="18" charset="0"/>
                <a:cs typeface="Times New Roman" panose="02020603050405020304" pitchFamily="18" charset="0"/>
              </a:rPr>
              <a:t> Even with robust security measures, there is always a risk of data breaches, which can expose sensitive user information and financial details.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Fraud Risks:</a:t>
            </a:r>
            <a:r>
              <a:rPr lang="en-US" sz="1800" dirty="0">
                <a:latin typeface="Times New Roman" panose="02020603050405020304" pitchFamily="18" charset="0"/>
                <a:cs typeface="Times New Roman" panose="02020603050405020304" pitchFamily="18" charset="0"/>
              </a:rPr>
              <a:t> Online auction platforms are susceptible to various types of fraud, including fake listings, bid manipulation, and identity theft.</a:t>
            </a:r>
          </a:p>
          <a:p>
            <a:pPr algn="just">
              <a:lnSpc>
                <a:spcPct val="150000"/>
              </a:lnSpc>
            </a:pPr>
            <a:r>
              <a:rPr lang="en-US" sz="1800" b="1" dirty="0">
                <a:latin typeface="Times New Roman" panose="02020603050405020304" pitchFamily="18" charset="0"/>
                <a:cs typeface="Times New Roman" panose="02020603050405020304" pitchFamily="18" charset="0"/>
              </a:rPr>
              <a:t>Complexity in Implementation:</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Development Costs:</a:t>
            </a:r>
            <a:r>
              <a:rPr lang="en-US" sz="1800" dirty="0">
                <a:latin typeface="Times New Roman" panose="02020603050405020304" pitchFamily="18" charset="0"/>
                <a:cs typeface="Times New Roman" panose="02020603050405020304" pitchFamily="18" charset="0"/>
              </a:rPr>
              <a:t> Building a secure, functional, and user-friendly auction platform requires significant investment in both time and money.</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Ongoing Maintenance:</a:t>
            </a:r>
            <a:r>
              <a:rPr lang="en-US" sz="1800" dirty="0">
                <a:latin typeface="Times New Roman" panose="02020603050405020304" pitchFamily="18" charset="0"/>
                <a:cs typeface="Times New Roman" panose="02020603050405020304" pitchFamily="18" charset="0"/>
              </a:rPr>
              <a:t> Regular updates and maintenance are necessary to address security vulnerabilities and keep the system running smoothly.</a:t>
            </a:r>
          </a:p>
          <a:p>
            <a:pPr algn="just">
              <a:lnSpc>
                <a:spcPct val="150000"/>
              </a:lnSpc>
              <a:buFont typeface="Arial" panose="020B0604020202020204" pitchFamily="34" charset="0"/>
              <a:buChar char="•"/>
            </a:pPr>
            <a:endParaRPr lang="en-US" sz="1800"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endParaRPr lang="en-US" dirty="0"/>
          </a:p>
          <a:p>
            <a:endParaRPr lang="en-IN" dirty="0"/>
          </a:p>
        </p:txBody>
      </p:sp>
    </p:spTree>
    <p:extLst>
      <p:ext uri="{BB962C8B-B14F-4D97-AF65-F5344CB8AC3E}">
        <p14:creationId xmlns:p14="http://schemas.microsoft.com/office/powerpoint/2010/main" val="2807262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7E60EDA-01D4-AE55-9EAA-AB678800D999}"/>
              </a:ext>
            </a:extLst>
          </p:cNvPr>
          <p:cNvSpPr>
            <a:spLocks noGrp="1"/>
          </p:cNvSpPr>
          <p:nvPr>
            <p:ph idx="4294967295"/>
          </p:nvPr>
        </p:nvSpPr>
        <p:spPr>
          <a:xfrm>
            <a:off x="0" y="277813"/>
            <a:ext cx="10093325" cy="5208587"/>
          </a:xfrm>
        </p:spPr>
        <p:txBody>
          <a:bodyPr>
            <a:normAutofit/>
          </a:bodyPr>
          <a:lstStyle/>
          <a:p>
            <a:pPr algn="just">
              <a:lnSpc>
                <a:spcPct val="150000"/>
              </a:lnSpc>
            </a:pPr>
            <a:r>
              <a:rPr lang="en-US" sz="1800" b="1" dirty="0">
                <a:latin typeface="Times New Roman" panose="02020603050405020304" pitchFamily="18" charset="0"/>
                <a:cs typeface="Times New Roman" panose="02020603050405020304" pitchFamily="18" charset="0"/>
              </a:rPr>
              <a:t>User Trust and Adoption:</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Trust Issues:</a:t>
            </a:r>
            <a:r>
              <a:rPr lang="en-US" sz="1800" dirty="0">
                <a:latin typeface="Times New Roman" panose="02020603050405020304" pitchFamily="18" charset="0"/>
                <a:cs typeface="Times New Roman" panose="02020603050405020304" pitchFamily="18" charset="0"/>
              </a:rPr>
              <a:t> Users may be skeptical about the security and legitimacy of an online auction platform, especially if it’s new or lacks a strong reputation.</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User Education:</a:t>
            </a:r>
            <a:r>
              <a:rPr lang="en-US" sz="1800" dirty="0">
                <a:latin typeface="Times New Roman" panose="02020603050405020304" pitchFamily="18" charset="0"/>
                <a:cs typeface="Times New Roman" panose="02020603050405020304" pitchFamily="18" charset="0"/>
              </a:rPr>
              <a:t> Educating users about how to use the platform securely and effectively can be challenging.</a:t>
            </a:r>
          </a:p>
          <a:p>
            <a:pPr algn="just">
              <a:lnSpc>
                <a:spcPct val="150000"/>
              </a:lnSpc>
            </a:pPr>
            <a:r>
              <a:rPr lang="en-US" sz="1800" b="1" dirty="0">
                <a:latin typeface="Times New Roman" panose="02020603050405020304" pitchFamily="18" charset="0"/>
                <a:cs typeface="Times New Roman" panose="02020603050405020304" pitchFamily="18" charset="0"/>
              </a:rPr>
              <a:t>Regulatory Compliance: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Legal Requirements:</a:t>
            </a:r>
            <a:r>
              <a:rPr lang="en-US" sz="1800" dirty="0">
                <a:latin typeface="Times New Roman" panose="02020603050405020304" pitchFamily="18" charset="0"/>
                <a:cs typeface="Times New Roman" panose="02020603050405020304" pitchFamily="18" charset="0"/>
              </a:rPr>
              <a:t> Compliance with various regulations and standards (e.g., GDPR, CCPA) can be complex and may require ongoing legal and administrative efforts.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Jurisdictional Challenges:</a:t>
            </a:r>
            <a:r>
              <a:rPr lang="en-US" sz="1800" dirty="0">
                <a:latin typeface="Times New Roman" panose="02020603050405020304" pitchFamily="18" charset="0"/>
                <a:cs typeface="Times New Roman" panose="02020603050405020304" pitchFamily="18" charset="0"/>
              </a:rPr>
              <a:t> Different regions may have different regulations, making it difficult to create a universally compliant platform.</a:t>
            </a:r>
          </a:p>
          <a:p>
            <a:pPr algn="just">
              <a:lnSpc>
                <a:spcPct val="150000"/>
              </a:lnSpc>
              <a:buFont typeface="Arial" panose="020B0604020202020204" pitchFamily="34" charset="0"/>
              <a:buChar char="•"/>
            </a:pPr>
            <a:endParaRPr lang="en-US"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6710178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174428F-F14F-3469-E75E-CEBC6ABE4556}"/>
              </a:ext>
            </a:extLst>
          </p:cNvPr>
          <p:cNvSpPr>
            <a:spLocks noGrp="1"/>
          </p:cNvSpPr>
          <p:nvPr>
            <p:ph type="title" idx="4294967295"/>
          </p:nvPr>
        </p:nvSpPr>
        <p:spPr>
          <a:xfrm>
            <a:off x="0" y="-585788"/>
            <a:ext cx="10058400" cy="1449388"/>
          </a:xfrm>
        </p:spPr>
        <p:txBody>
          <a:bodyPr/>
          <a:lstStyle/>
          <a:p>
            <a:r>
              <a:rPr lang="en-US" b="1"/>
              <a:t>PROPOSED SYSTEM :</a:t>
            </a:r>
            <a:endParaRPr lang="en-IN"/>
          </a:p>
        </p:txBody>
      </p:sp>
      <p:sp>
        <p:nvSpPr>
          <p:cNvPr id="3" name="Content Placeholder 2">
            <a:extLst>
              <a:ext uri="{FF2B5EF4-FFF2-40B4-BE49-F238E27FC236}">
                <a16:creationId xmlns:a16="http://schemas.microsoft.com/office/drawing/2014/main" xmlns="" id="{ED7DA613-B32A-6B69-3CD6-771E37408F53}"/>
              </a:ext>
            </a:extLst>
          </p:cNvPr>
          <p:cNvSpPr>
            <a:spLocks noGrp="1"/>
          </p:cNvSpPr>
          <p:nvPr>
            <p:ph idx="4294967295"/>
          </p:nvPr>
        </p:nvSpPr>
        <p:spPr>
          <a:xfrm>
            <a:off x="1231900" y="863600"/>
            <a:ext cx="10960100" cy="5443538"/>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system is a web-based </a:t>
            </a:r>
            <a:r>
              <a:rPr lang="en-US" sz="1800" dirty="0" err="1">
                <a:latin typeface="Times New Roman" panose="02020603050405020304" pitchFamily="18" charset="0"/>
                <a:cs typeface="Times New Roman" panose="02020603050405020304" pitchFamily="18" charset="0"/>
              </a:rPr>
              <a:t>programme</a:t>
            </a:r>
            <a:r>
              <a:rPr lang="en-US" sz="1800" dirty="0">
                <a:latin typeface="Times New Roman" panose="02020603050405020304" pitchFamily="18" charset="0"/>
                <a:cs typeface="Times New Roman" panose="02020603050405020304" pitchFamily="18" charset="0"/>
              </a:rPr>
              <a:t> that allows users to buy and sell anything; they may trade anything by publishing an advertisement. Users may submit their items for auction on this app, and bidders can register and bid on any accessible product.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Some existing applications allow users to bid, but because the goods is not accessible in your location, you are unable to check the product before purchasing it. The user of the online Auction </a:t>
            </a:r>
            <a:r>
              <a:rPr lang="en-US" sz="1800" dirty="0" err="1">
                <a:latin typeface="Times New Roman" panose="02020603050405020304" pitchFamily="18" charset="0"/>
                <a:cs typeface="Times New Roman" panose="02020603050405020304" pitchFamily="18" charset="0"/>
              </a:rPr>
              <a:t>programme</a:t>
            </a:r>
            <a:r>
              <a:rPr lang="en-US" sz="1800" dirty="0">
                <a:latin typeface="Times New Roman" panose="02020603050405020304" pitchFamily="18" charset="0"/>
                <a:cs typeface="Times New Roman" panose="02020603050405020304" pitchFamily="18" charset="0"/>
              </a:rPr>
              <a:t> would be eligible to auction for products that are accessible in his location.</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This set up is planned to be enormously having the potential to support a number of participants in a live auction. The requirement of web-based auction or online bidding is that it is often more precisely stated for the customer.</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It can become an adequate exercise when it is additionally built crystal clear as a situation of certainty. Nowadays, Online Auction has become more extensive in each and every kind of commercial usage.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482291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3A809EC-25FB-30B2-0E31-F1EE91E14CD3}"/>
              </a:ext>
            </a:extLst>
          </p:cNvPr>
          <p:cNvSpPr>
            <a:spLocks noGrp="1"/>
          </p:cNvSpPr>
          <p:nvPr>
            <p:ph type="title" idx="4294967295"/>
          </p:nvPr>
        </p:nvSpPr>
        <p:spPr>
          <a:xfrm>
            <a:off x="0" y="-574675"/>
            <a:ext cx="10058400" cy="1449388"/>
          </a:xfrm>
        </p:spPr>
        <p:txBody>
          <a:bodyPr/>
          <a:lstStyle/>
          <a:p>
            <a:r>
              <a:rPr lang="en-US" sz="4800" dirty="0"/>
              <a:t>Advantage</a:t>
            </a:r>
            <a:endParaRPr lang="en-IN" dirty="0"/>
          </a:p>
        </p:txBody>
      </p:sp>
      <p:sp>
        <p:nvSpPr>
          <p:cNvPr id="3" name="Content Placeholder 2">
            <a:extLst>
              <a:ext uri="{FF2B5EF4-FFF2-40B4-BE49-F238E27FC236}">
                <a16:creationId xmlns:a16="http://schemas.microsoft.com/office/drawing/2014/main" xmlns="" id="{BDB2760D-EE4D-D980-ACCE-92516478A29C}"/>
              </a:ext>
            </a:extLst>
          </p:cNvPr>
          <p:cNvSpPr>
            <a:spLocks noGrp="1"/>
          </p:cNvSpPr>
          <p:nvPr>
            <p:ph idx="4294967295"/>
          </p:nvPr>
        </p:nvSpPr>
        <p:spPr>
          <a:xfrm>
            <a:off x="0" y="1139825"/>
            <a:ext cx="10414000" cy="5114925"/>
          </a:xfrm>
        </p:spPr>
        <p:txBody>
          <a:bodyPr>
            <a:normAutofit/>
          </a:bodyPr>
          <a:lstStyle/>
          <a:p>
            <a:pPr algn="just">
              <a:lnSpc>
                <a:spcPct val="150000"/>
              </a:lnSpc>
            </a:pPr>
            <a:r>
              <a:rPr lang="en-US" sz="1800" b="1" dirty="0">
                <a:latin typeface="Times New Roman" panose="02020603050405020304" pitchFamily="18" charset="0"/>
                <a:cs typeface="Times New Roman" panose="02020603050405020304" pitchFamily="18" charset="0"/>
              </a:rPr>
              <a:t>Enhanced Security:</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Data Protection:</a:t>
            </a:r>
            <a:r>
              <a:rPr lang="en-US" sz="1800" dirty="0">
                <a:latin typeface="Times New Roman" panose="02020603050405020304" pitchFamily="18" charset="0"/>
                <a:cs typeface="Times New Roman" panose="02020603050405020304" pitchFamily="18" charset="0"/>
              </a:rPr>
              <a:t> Implementing robust security measures helps protect sensitive user data, such as personal information and financial details, from breaches and unauthorized access.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Fraud Prevention:</a:t>
            </a:r>
            <a:r>
              <a:rPr lang="en-US" sz="1800" dirty="0">
                <a:latin typeface="Times New Roman" panose="02020603050405020304" pitchFamily="18" charset="0"/>
                <a:cs typeface="Times New Roman" panose="02020603050405020304" pitchFamily="18" charset="0"/>
              </a:rPr>
              <a:t> Advanced security features can reduce the risk of fraudulent activities, including fake listings and bid manipulation.</a:t>
            </a:r>
          </a:p>
          <a:p>
            <a:pPr algn="just">
              <a:lnSpc>
                <a:spcPct val="150000"/>
              </a:lnSpc>
            </a:pPr>
            <a:r>
              <a:rPr lang="en-US" sz="1800" b="1" dirty="0">
                <a:latin typeface="Times New Roman" panose="02020603050405020304" pitchFamily="18" charset="0"/>
                <a:cs typeface="Times New Roman" panose="02020603050405020304" pitchFamily="18" charset="0"/>
              </a:rPr>
              <a:t>Accessibility and Convenience: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Global Reach:</a:t>
            </a:r>
            <a:r>
              <a:rPr lang="en-US" sz="1800" dirty="0">
                <a:latin typeface="Times New Roman" panose="02020603050405020304" pitchFamily="18" charset="0"/>
                <a:cs typeface="Times New Roman" panose="02020603050405020304" pitchFamily="18" charset="0"/>
              </a:rPr>
              <a:t> An online auction platform can reach a global audience, allowing users from different regions to participate in auctions without geographical constraints.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24/7 Availability:</a:t>
            </a:r>
            <a:r>
              <a:rPr lang="en-US" sz="1800" dirty="0">
                <a:latin typeface="Times New Roman" panose="02020603050405020304" pitchFamily="18" charset="0"/>
                <a:cs typeface="Times New Roman" panose="02020603050405020304" pitchFamily="18" charset="0"/>
              </a:rPr>
              <a:t> Unlike traditional auctions, online platforms can operate around the clock, providing users with more flexibility and convenience.</a:t>
            </a:r>
          </a:p>
          <a:p>
            <a:endParaRPr lang="en-IN" dirty="0"/>
          </a:p>
        </p:txBody>
      </p:sp>
    </p:spTree>
    <p:extLst>
      <p:ext uri="{BB962C8B-B14F-4D97-AF65-F5344CB8AC3E}">
        <p14:creationId xmlns:p14="http://schemas.microsoft.com/office/powerpoint/2010/main" val="10440282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F7CB70AF-80E4-F680-871E-2A9F8ED2AB76}"/>
              </a:ext>
            </a:extLst>
          </p:cNvPr>
          <p:cNvSpPr>
            <a:spLocks noGrp="1"/>
          </p:cNvSpPr>
          <p:nvPr>
            <p:ph idx="4294967295"/>
          </p:nvPr>
        </p:nvSpPr>
        <p:spPr>
          <a:xfrm>
            <a:off x="0" y="474663"/>
            <a:ext cx="10091738" cy="5708650"/>
          </a:xfrm>
        </p:spPr>
        <p:txBody>
          <a:bodyPr/>
          <a:lstStyle/>
          <a:p>
            <a:pPr algn="just">
              <a:lnSpc>
                <a:spcPct val="150000"/>
              </a:lnSpc>
            </a:pPr>
            <a:r>
              <a:rPr lang="en-US" sz="1800" b="1" dirty="0">
                <a:latin typeface="Times New Roman" panose="02020603050405020304" pitchFamily="18" charset="0"/>
                <a:cs typeface="Times New Roman" panose="02020603050405020304" pitchFamily="18" charset="0"/>
              </a:rPr>
              <a:t>Efficiency and Scalability:</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Automated Processes:</a:t>
            </a:r>
            <a:r>
              <a:rPr lang="en-US" sz="1800" dirty="0">
                <a:latin typeface="Times New Roman" panose="02020603050405020304" pitchFamily="18" charset="0"/>
                <a:cs typeface="Times New Roman" panose="02020603050405020304" pitchFamily="18" charset="0"/>
              </a:rPr>
              <a:t> Online auctions streamline various processes, such as bidding, payment, and listing management, making them more efficient than traditional methods.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Scalability:</a:t>
            </a:r>
            <a:r>
              <a:rPr lang="en-US" sz="1800" dirty="0">
                <a:latin typeface="Times New Roman" panose="02020603050405020304" pitchFamily="18" charset="0"/>
                <a:cs typeface="Times New Roman" panose="02020603050405020304" pitchFamily="18" charset="0"/>
              </a:rPr>
              <a:t> The platform can be designed to handle a large number of users and auctions simultaneously, accommodating growth and high traffic volumes.</a:t>
            </a:r>
          </a:p>
          <a:p>
            <a:pPr algn="just">
              <a:lnSpc>
                <a:spcPct val="150000"/>
              </a:lnSpc>
            </a:pPr>
            <a:r>
              <a:rPr lang="en-US" sz="1800" b="1" dirty="0">
                <a:latin typeface="Times New Roman" panose="02020603050405020304" pitchFamily="18" charset="0"/>
                <a:cs typeface="Times New Roman" panose="02020603050405020304" pitchFamily="18" charset="0"/>
              </a:rPr>
              <a:t>4. Transparency and Fairness: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Real-Time Bidding:</a:t>
            </a:r>
            <a:r>
              <a:rPr lang="en-US" sz="1800" dirty="0">
                <a:latin typeface="Times New Roman" panose="02020603050405020304" pitchFamily="18" charset="0"/>
                <a:cs typeface="Times New Roman" panose="02020603050405020304" pitchFamily="18" charset="0"/>
              </a:rPr>
              <a:t> Users can view live updates on bids and auction status, enhancing transparency and ensuring fair competition.</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Audit Trails:</a:t>
            </a:r>
            <a:r>
              <a:rPr lang="en-US" sz="1800" dirty="0">
                <a:latin typeface="Times New Roman" panose="02020603050405020304" pitchFamily="18" charset="0"/>
                <a:cs typeface="Times New Roman" panose="02020603050405020304" pitchFamily="18" charset="0"/>
              </a:rPr>
              <a:t> Comprehensive logs and records of all transactions and activities help maintain the integrity of the auction process and resolve disputes effectively.</a:t>
            </a:r>
          </a:p>
          <a:p>
            <a:endParaRPr lang="en-IN" dirty="0"/>
          </a:p>
        </p:txBody>
      </p:sp>
    </p:spTree>
    <p:extLst>
      <p:ext uri="{BB962C8B-B14F-4D97-AF65-F5344CB8AC3E}">
        <p14:creationId xmlns:p14="http://schemas.microsoft.com/office/powerpoint/2010/main" val="28824812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EB80EFF-390C-1639-D54D-EF0E45FFF4FC}"/>
              </a:ext>
            </a:extLst>
          </p:cNvPr>
          <p:cNvSpPr>
            <a:spLocks noGrp="1"/>
          </p:cNvSpPr>
          <p:nvPr>
            <p:ph type="title" idx="4294967295"/>
          </p:nvPr>
        </p:nvSpPr>
        <p:spPr>
          <a:xfrm>
            <a:off x="0" y="-460375"/>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xmlns="" id="{688FC69E-CF7A-C955-FEC2-199DD57A67F6}"/>
              </a:ext>
            </a:extLst>
          </p:cNvPr>
          <p:cNvSpPr>
            <a:spLocks noGrp="1"/>
          </p:cNvSpPr>
          <p:nvPr>
            <p:ph idx="4294967295"/>
          </p:nvPr>
        </p:nvSpPr>
        <p:spPr>
          <a:xfrm>
            <a:off x="0" y="1149350"/>
            <a:ext cx="10145713" cy="5105400"/>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Online auction sites, such as eBay and Yahoo! Auctions, are experiencing a dramatic increase in their popularity. The number of auction items hosted by eBay has increased from 110 million to approximately 266 million between July 2010 and September 2014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A seller lists an item online for a set amount of time and buyers must place a bid higher than the last bid in order to purchase. Online auctions have removed the physical and logistical limitations of geographic proximity, time to </a:t>
            </a:r>
            <a:r>
              <a:rPr lang="en-US" sz="1800" dirty="0" err="1">
                <a:latin typeface="Times New Roman" panose="02020603050405020304" pitchFamily="18" charset="0"/>
                <a:cs typeface="Times New Roman" panose="02020603050405020304" pitchFamily="18" charset="0"/>
              </a:rPr>
              <a:t>organise</a:t>
            </a:r>
            <a:r>
              <a:rPr lang="en-US" sz="1800" dirty="0">
                <a:latin typeface="Times New Roman" panose="02020603050405020304" pitchFamily="18" charset="0"/>
                <a:cs typeface="Times New Roman" panose="02020603050405020304" pitchFamily="18" charset="0"/>
              </a:rPr>
              <a:t>, physical space, and small target audience.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'Auctions’ or ‘reverse auctions’ or simply ‘e-Auctions’. Online auction is nothing but a group which is based for auction. In an online auction system, If you want to sell something by auction then you can post that on website. It is just a selling and buying of products.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this project user can do a bid on particular product. The main objective of the e-Auction process is that it must be possible to obtain the particular product at best value and the highest but best price.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181414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6417A73A-FBA6-02BF-2166-D9D215B16A61}"/>
              </a:ext>
            </a:extLst>
          </p:cNvPr>
          <p:cNvSpPr>
            <a:spLocks noGrp="1"/>
          </p:cNvSpPr>
          <p:nvPr>
            <p:ph idx="4294967295"/>
          </p:nvPr>
        </p:nvSpPr>
        <p:spPr>
          <a:xfrm>
            <a:off x="0" y="442913"/>
            <a:ext cx="10052050" cy="571817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is not possible to achieve the best value outcomes while the focus remains on price. There are two categories of users first is customers and second is vendor. Vendor can sell his products on this website and customer can purchase it accordingly.</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Product will be given to only those customers who can put a high bid price on the particular product to purchase. A single user can do more than one bid on product. There are two categories of users one is customers and second one is vendor, both have their own' registration forms’.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There is a common 'login page' for vendors and for users but when both of them login, it would be easily find out that whether it is a vendor or a buyer because their registration forms are different.</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There are of their 'registration details' two home pages i.e. one page has a different </a:t>
            </a:r>
            <a:r>
              <a:rPr lang="en-US" sz="1800" dirty="0" err="1">
                <a:latin typeface="Times New Roman" panose="02020603050405020304" pitchFamily="18" charset="0"/>
                <a:cs typeface="Times New Roman" panose="02020603050405020304" pitchFamily="18" charset="0"/>
              </a:rPr>
              <a:t>behaviour</a:t>
            </a:r>
            <a:r>
              <a:rPr lang="en-US" sz="1800" dirty="0">
                <a:latin typeface="Times New Roman" panose="02020603050405020304" pitchFamily="18" charset="0"/>
                <a:cs typeface="Times New Roman" panose="02020603050405020304" pitchFamily="18" charset="0"/>
              </a:rPr>
              <a:t> if vendor login then it shows the vendor’s menu and if the customer login it will show customer menu .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Customers should have an appropriate knowledge of the online- Auction subject, it's market and it's market price.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03670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CB81114-1DA3-E5E5-1D4F-3DE75EC80475}"/>
              </a:ext>
            </a:extLst>
          </p:cNvPr>
          <p:cNvSpPr>
            <a:spLocks noGrp="1"/>
          </p:cNvSpPr>
          <p:nvPr>
            <p:ph type="title" idx="4294967295"/>
          </p:nvPr>
        </p:nvSpPr>
        <p:spPr>
          <a:xfrm>
            <a:off x="0" y="-460375"/>
            <a:ext cx="10058400" cy="1449388"/>
          </a:xfrm>
        </p:spPr>
        <p:txBody>
          <a:bodyPr/>
          <a:lstStyle/>
          <a:p>
            <a:r>
              <a:rPr lang="en-IN" dirty="0"/>
              <a:t>MODULES</a:t>
            </a:r>
          </a:p>
        </p:txBody>
      </p:sp>
      <p:sp>
        <p:nvSpPr>
          <p:cNvPr id="3" name="Content Placeholder 2">
            <a:extLst>
              <a:ext uri="{FF2B5EF4-FFF2-40B4-BE49-F238E27FC236}">
                <a16:creationId xmlns:a16="http://schemas.microsoft.com/office/drawing/2014/main" xmlns="" id="{23FB8D15-C271-77F1-5703-096CA1B4A85E}"/>
              </a:ext>
            </a:extLst>
          </p:cNvPr>
          <p:cNvSpPr>
            <a:spLocks noGrp="1"/>
          </p:cNvSpPr>
          <p:nvPr>
            <p:ph idx="4294967295"/>
          </p:nvPr>
        </p:nvSpPr>
        <p:spPr>
          <a:xfrm>
            <a:off x="0" y="1222375"/>
            <a:ext cx="10058400" cy="4022725"/>
          </a:xfrm>
        </p:spPr>
        <p:txBody>
          <a:bodyPr>
            <a:normAutofit/>
          </a:bodyPr>
          <a:lstStyle/>
          <a:p>
            <a:pPr>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User Management Module</a:t>
            </a:r>
          </a:p>
          <a:p>
            <a:pPr>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Auction Management Module</a:t>
            </a:r>
          </a:p>
          <a:p>
            <a:pPr>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Payment Processing Module</a:t>
            </a:r>
          </a:p>
          <a:p>
            <a:pPr>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Security and Compliance Module</a:t>
            </a:r>
          </a:p>
        </p:txBody>
      </p:sp>
    </p:spTree>
    <p:extLst>
      <p:ext uri="{BB962C8B-B14F-4D97-AF65-F5344CB8AC3E}">
        <p14:creationId xmlns:p14="http://schemas.microsoft.com/office/powerpoint/2010/main" val="14651459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3DBEA7C-51B3-7828-7DCB-05C8F75E64D4}"/>
              </a:ext>
            </a:extLst>
          </p:cNvPr>
          <p:cNvSpPr>
            <a:spLocks noGrp="1"/>
          </p:cNvSpPr>
          <p:nvPr>
            <p:ph type="title" idx="4294967295"/>
          </p:nvPr>
        </p:nvSpPr>
        <p:spPr>
          <a:xfrm>
            <a:off x="0" y="0"/>
            <a:ext cx="10245725" cy="1449388"/>
          </a:xfrm>
        </p:spPr>
        <p:txBody>
          <a:bodyPr/>
          <a:lstStyle/>
          <a:p>
            <a:r>
              <a:rPr lang="en-IN" sz="3300" b="1" dirty="0">
                <a:latin typeface="Times New Roman" panose="02020603050405020304" pitchFamily="18" charset="0"/>
                <a:cs typeface="Times New Roman" panose="02020603050405020304" pitchFamily="18" charset="0"/>
              </a:rPr>
              <a:t>User Management Module</a:t>
            </a: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xmlns="" id="{9B4171C5-D4A8-83EF-2607-15DCC64EEFB7}"/>
              </a:ext>
            </a:extLst>
          </p:cNvPr>
          <p:cNvSpPr>
            <a:spLocks noGrp="1"/>
          </p:cNvSpPr>
          <p:nvPr>
            <p:ph idx="4294967295"/>
          </p:nvPr>
        </p:nvSpPr>
        <p:spPr>
          <a:xfrm>
            <a:off x="0" y="1308100"/>
            <a:ext cx="9099550" cy="4297363"/>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Registration and Authentication: </a:t>
            </a:r>
            <a:r>
              <a:rPr lang="en-US" sz="1800" dirty="0">
                <a:latin typeface="Times New Roman" panose="02020603050405020304" pitchFamily="18" charset="0"/>
                <a:cs typeface="Times New Roman" panose="02020603050405020304" pitchFamily="18" charset="0"/>
              </a:rPr>
              <a:t>Secure user registration, login, and authentication mechanisms, including options for multi-factor authentication (MFA).</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User Profiles: </a:t>
            </a:r>
            <a:r>
              <a:rPr lang="en-US" sz="1800" dirty="0">
                <a:latin typeface="Times New Roman" panose="02020603050405020304" pitchFamily="18" charset="0"/>
                <a:cs typeface="Times New Roman" panose="02020603050405020304" pitchFamily="18" charset="0"/>
              </a:rPr>
              <a:t>Manage user profiles, including personal information, preferences, and account settings.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Role Management: </a:t>
            </a:r>
            <a:r>
              <a:rPr lang="en-US" sz="1800" dirty="0">
                <a:latin typeface="Times New Roman" panose="02020603050405020304" pitchFamily="18" charset="0"/>
                <a:cs typeface="Times New Roman" panose="02020603050405020304" pitchFamily="18" charset="0"/>
              </a:rPr>
              <a:t>Different access levels for admins, sellers, buyers, and other roles, with corresponding permissions.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574556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317BAD2-66CE-367B-94E0-0D31C83038E4}"/>
              </a:ext>
            </a:extLst>
          </p:cNvPr>
          <p:cNvSpPr>
            <a:spLocks noGrp="1"/>
          </p:cNvSpPr>
          <p:nvPr>
            <p:ph type="title" idx="4294967295"/>
          </p:nvPr>
        </p:nvSpPr>
        <p:spPr>
          <a:xfrm>
            <a:off x="0" y="-71438"/>
            <a:ext cx="10058400" cy="1449388"/>
          </a:xfrm>
        </p:spPr>
        <p:txBody>
          <a:bodyPr/>
          <a:lstStyle/>
          <a:p>
            <a:r>
              <a:rPr lang="en-IN" sz="3300" b="1" dirty="0">
                <a:latin typeface="Times New Roman" panose="02020603050405020304" pitchFamily="18" charset="0"/>
                <a:cs typeface="Times New Roman" panose="02020603050405020304" pitchFamily="18" charset="0"/>
              </a:rPr>
              <a:t>Auction Management Module</a:t>
            </a: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xmlns="" id="{E084661C-6FC0-2929-7AF5-EF060551317B}"/>
              </a:ext>
            </a:extLst>
          </p:cNvPr>
          <p:cNvSpPr>
            <a:spLocks noGrp="1"/>
          </p:cNvSpPr>
          <p:nvPr>
            <p:ph idx="4294967295"/>
          </p:nvPr>
        </p:nvSpPr>
        <p:spPr>
          <a:xfrm>
            <a:off x="0" y="1171575"/>
            <a:ext cx="7994650" cy="3971925"/>
          </a:xfrm>
        </p:spPr>
        <p:txBody>
          <a:bodyPr>
            <a:normAutofit/>
          </a:bodyPr>
          <a:lstStyle/>
          <a:p>
            <a:pPr>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Auction Creation: </a:t>
            </a:r>
            <a:r>
              <a:rPr lang="en-US" sz="1800" dirty="0">
                <a:latin typeface="Times New Roman" panose="02020603050405020304" pitchFamily="18" charset="0"/>
                <a:cs typeface="Times New Roman" panose="02020603050405020304" pitchFamily="18" charset="0"/>
              </a:rPr>
              <a:t>Tools for sellers to create and manage auctions, including item listings, descriptions, images, and reserve prices.</a:t>
            </a:r>
          </a:p>
          <a:p>
            <a:pPr>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Auction Types: </a:t>
            </a:r>
            <a:r>
              <a:rPr lang="en-US" sz="1800" dirty="0">
                <a:latin typeface="Times New Roman" panose="02020603050405020304" pitchFamily="18" charset="0"/>
                <a:cs typeface="Times New Roman" panose="02020603050405020304" pitchFamily="18" charset="0"/>
              </a:rPr>
              <a:t>Support for various auction types, such as standard, Dutch, reverse, and sealed-bid auctions.</a:t>
            </a:r>
          </a:p>
          <a:p>
            <a:pPr>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Bidding System: </a:t>
            </a:r>
            <a:r>
              <a:rPr lang="en-US" sz="1800" dirty="0">
                <a:latin typeface="Times New Roman" panose="02020603050405020304" pitchFamily="18" charset="0"/>
                <a:cs typeface="Times New Roman" panose="02020603050405020304" pitchFamily="18" charset="0"/>
              </a:rPr>
              <a:t>Real-time bidding functionality, including bid placement, automatic bidding (proxy bidding), and bid increment management.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718030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6B108C6-671F-6B79-C1D1-E99DD1C1857C}"/>
              </a:ext>
            </a:extLst>
          </p:cNvPr>
          <p:cNvSpPr>
            <a:spLocks noGrp="1"/>
          </p:cNvSpPr>
          <p:nvPr>
            <p:ph type="title" idx="4294967295"/>
          </p:nvPr>
        </p:nvSpPr>
        <p:spPr>
          <a:xfrm>
            <a:off x="0" y="-107950"/>
            <a:ext cx="10058400" cy="1449388"/>
          </a:xfrm>
        </p:spPr>
        <p:txBody>
          <a:bodyPr/>
          <a:lstStyle/>
          <a:p>
            <a:r>
              <a:rPr lang="en-IN" sz="3300" b="1" dirty="0">
                <a:latin typeface="Times New Roman" panose="02020603050405020304" pitchFamily="18" charset="0"/>
                <a:cs typeface="Times New Roman" panose="02020603050405020304" pitchFamily="18" charset="0"/>
              </a:rPr>
              <a:t>Payment Processing Module</a:t>
            </a: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xmlns="" id="{2B673C45-45B1-9B42-27D1-695A9E3EB813}"/>
              </a:ext>
            </a:extLst>
          </p:cNvPr>
          <p:cNvSpPr>
            <a:spLocks noGrp="1"/>
          </p:cNvSpPr>
          <p:nvPr>
            <p:ph idx="4294967295"/>
          </p:nvPr>
        </p:nvSpPr>
        <p:spPr>
          <a:xfrm>
            <a:off x="0" y="1025525"/>
            <a:ext cx="10058400" cy="4022725"/>
          </a:xfrm>
        </p:spPr>
        <p:txBody>
          <a:bodyPr>
            <a:normAutofit/>
          </a:bodyPr>
          <a:lstStyle/>
          <a:p>
            <a:pPr>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Payment Integration: </a:t>
            </a:r>
            <a:r>
              <a:rPr lang="en-US" sz="1800" dirty="0">
                <a:latin typeface="Times New Roman" panose="02020603050405020304" pitchFamily="18" charset="0"/>
                <a:cs typeface="Times New Roman" panose="02020603050405020304" pitchFamily="18" charset="0"/>
              </a:rPr>
              <a:t>Secure integration with payment gateways to handle transactions, including support for multiple payment methods (credit cards, digital wallets, etc.).</a:t>
            </a:r>
          </a:p>
          <a:p>
            <a:pPr>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Transaction Security: </a:t>
            </a:r>
            <a:r>
              <a:rPr lang="en-US" sz="1800" dirty="0">
                <a:latin typeface="Times New Roman" panose="02020603050405020304" pitchFamily="18" charset="0"/>
                <a:cs typeface="Times New Roman" panose="02020603050405020304" pitchFamily="18" charset="0"/>
              </a:rPr>
              <a:t>Encryption and secure handling of payment information to prevent fraud and data breaches.</a:t>
            </a:r>
          </a:p>
          <a:p>
            <a:pPr>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Fee Management: </a:t>
            </a:r>
            <a:r>
              <a:rPr lang="en-US" sz="1800" dirty="0">
                <a:latin typeface="Times New Roman" panose="02020603050405020304" pitchFamily="18" charset="0"/>
                <a:cs typeface="Times New Roman" panose="02020603050405020304" pitchFamily="18" charset="0"/>
              </a:rPr>
              <a:t>Calculation and management of auction fees, commissions, and other charges.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780496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4C007E0-066D-CF15-D6A2-B91630C61C2A}"/>
              </a:ext>
            </a:extLst>
          </p:cNvPr>
          <p:cNvSpPr>
            <a:spLocks noGrp="1"/>
          </p:cNvSpPr>
          <p:nvPr>
            <p:ph type="title" idx="4294967295"/>
          </p:nvPr>
        </p:nvSpPr>
        <p:spPr>
          <a:xfrm>
            <a:off x="0" y="-96838"/>
            <a:ext cx="10058400" cy="1449388"/>
          </a:xfrm>
        </p:spPr>
        <p:txBody>
          <a:bodyPr/>
          <a:lstStyle/>
          <a:p>
            <a:r>
              <a:rPr lang="en-IN" sz="3300" b="1" dirty="0">
                <a:latin typeface="Times New Roman" panose="02020603050405020304" pitchFamily="18" charset="0"/>
                <a:cs typeface="Times New Roman" panose="02020603050405020304" pitchFamily="18" charset="0"/>
              </a:rPr>
              <a:t>Security and Compliance Module</a:t>
            </a: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xmlns="" id="{E20A5DAC-9D17-54F5-5254-204B2CE72A38}"/>
              </a:ext>
            </a:extLst>
          </p:cNvPr>
          <p:cNvSpPr>
            <a:spLocks noGrp="1"/>
          </p:cNvSpPr>
          <p:nvPr>
            <p:ph idx="4294967295"/>
          </p:nvPr>
        </p:nvSpPr>
        <p:spPr>
          <a:xfrm>
            <a:off x="0" y="1119188"/>
            <a:ext cx="8777288" cy="4648200"/>
          </a:xfrm>
        </p:spPr>
        <p:txBody>
          <a:bodyPr>
            <a:normAutofit/>
          </a:bodyPr>
          <a:lstStyle/>
          <a:p>
            <a:pPr>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Data Encryption: </a:t>
            </a:r>
            <a:r>
              <a:rPr lang="en-US" sz="1800" dirty="0">
                <a:latin typeface="Times New Roman" panose="02020603050405020304" pitchFamily="18" charset="0"/>
                <a:cs typeface="Times New Roman" panose="02020603050405020304" pitchFamily="18" charset="0"/>
              </a:rPr>
              <a:t>Encryption of data both in transit and at rest to protect user information.</a:t>
            </a:r>
          </a:p>
          <a:p>
            <a:pPr>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Access Control: </a:t>
            </a:r>
            <a:r>
              <a:rPr lang="en-US" sz="1800" dirty="0">
                <a:latin typeface="Times New Roman" panose="02020603050405020304" pitchFamily="18" charset="0"/>
                <a:cs typeface="Times New Roman" panose="02020603050405020304" pitchFamily="18" charset="0"/>
              </a:rPr>
              <a:t>Implementation of role-based access control (RBAC) and other security measures to restrict access to sensitive information.</a:t>
            </a:r>
          </a:p>
          <a:p>
            <a:pPr>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Regulatory Compliance: </a:t>
            </a:r>
            <a:r>
              <a:rPr lang="en-US" sz="1800" dirty="0">
                <a:latin typeface="Times New Roman" panose="02020603050405020304" pitchFamily="18" charset="0"/>
                <a:cs typeface="Times New Roman" panose="02020603050405020304" pitchFamily="18" charset="0"/>
              </a:rPr>
              <a:t>Ensure compliance with relevant regulations and standards, such as GDPR, CCPA, and PCI DSS.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348697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1B3FDAD-0804-62CB-0256-AB099051FD22}"/>
              </a:ext>
            </a:extLst>
          </p:cNvPr>
          <p:cNvSpPr>
            <a:spLocks noGrp="1"/>
          </p:cNvSpPr>
          <p:nvPr>
            <p:ph type="title" idx="4294967295"/>
          </p:nvPr>
        </p:nvSpPr>
        <p:spPr>
          <a:xfrm>
            <a:off x="0" y="-460375"/>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xmlns="" id="{52734359-98E4-39F1-46CE-6204D8CA27D6}"/>
              </a:ext>
            </a:extLst>
          </p:cNvPr>
          <p:cNvSpPr>
            <a:spLocks noGrp="1"/>
          </p:cNvSpPr>
          <p:nvPr>
            <p:ph idx="4294967295"/>
          </p:nvPr>
        </p:nvSpPr>
        <p:spPr>
          <a:xfrm>
            <a:off x="0" y="1222375"/>
            <a:ext cx="8147050" cy="4981575"/>
          </a:xfrm>
        </p:spPr>
        <p:txBody>
          <a:bodyPr>
            <a:normAutofit lnSpcReduction="10000"/>
          </a:bodyPr>
          <a:lstStyle/>
          <a:p>
            <a:pPr algn="just">
              <a:lnSpc>
                <a:spcPct val="150000"/>
              </a:lnSpc>
              <a:buFont typeface="Arial" panose="020B0604020202020204" pitchFamily="34" charset="0"/>
              <a:buChar char="•"/>
            </a:pPr>
            <a:r>
              <a:rPr lang="en-US" dirty="0"/>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endParaRPr lang="en-US" dirty="0"/>
          </a:p>
          <a:p>
            <a:pPr algn="just">
              <a:lnSpc>
                <a:spcPct val="150000"/>
              </a:lnSpc>
              <a:buFont typeface="Arial" panose="020B0604020202020204" pitchFamily="34" charset="0"/>
              <a:buChar char="•"/>
            </a:pPr>
            <a:r>
              <a:rPr lang="en-US" dirty="0"/>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p>
          <a:p>
            <a:pPr>
              <a:lnSpc>
                <a:spcPct val="150000"/>
              </a:lnSpc>
            </a:pPr>
            <a:endParaRPr lang="en-IN" dirty="0"/>
          </a:p>
        </p:txBody>
      </p:sp>
    </p:spTree>
    <p:extLst>
      <p:ext uri="{BB962C8B-B14F-4D97-AF65-F5344CB8AC3E}">
        <p14:creationId xmlns:p14="http://schemas.microsoft.com/office/powerpoint/2010/main" val="31809284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3E02E3-53FD-7158-E54C-C97B85DE20B4}"/>
              </a:ext>
            </a:extLst>
          </p:cNvPr>
          <p:cNvSpPr>
            <a:spLocks noGrp="1"/>
          </p:cNvSpPr>
          <p:nvPr>
            <p:ph type="title" idx="4294967295"/>
          </p:nvPr>
        </p:nvSpPr>
        <p:spPr>
          <a:xfrm>
            <a:off x="0" y="-460375"/>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xmlns="" id="{E1EB038A-302A-F620-1C62-628E8BC70C00}"/>
              </a:ext>
            </a:extLst>
          </p:cNvPr>
          <p:cNvSpPr>
            <a:spLocks noGrp="1"/>
          </p:cNvSpPr>
          <p:nvPr>
            <p:ph idx="4294967295"/>
          </p:nvPr>
        </p:nvSpPr>
        <p:spPr>
          <a:xfrm>
            <a:off x="0" y="1181100"/>
            <a:ext cx="10764838" cy="4949825"/>
          </a:xfrm>
        </p:spPr>
        <p:txBody>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endParaRPr lang="en-IN" dirty="0"/>
          </a:p>
        </p:txBody>
      </p:sp>
    </p:spTree>
    <p:extLst>
      <p:ext uri="{BB962C8B-B14F-4D97-AF65-F5344CB8AC3E}">
        <p14:creationId xmlns:p14="http://schemas.microsoft.com/office/powerpoint/2010/main" val="18398549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17D74F9-CE67-DF80-4051-13B95BC34DCC}"/>
              </a:ext>
            </a:extLst>
          </p:cNvPr>
          <p:cNvSpPr>
            <a:spLocks noGrp="1"/>
          </p:cNvSpPr>
          <p:nvPr>
            <p:ph type="title" idx="4294967295"/>
          </p:nvPr>
        </p:nvSpPr>
        <p:spPr>
          <a:xfrm>
            <a:off x="0" y="-460375"/>
            <a:ext cx="10058400" cy="1449388"/>
          </a:xfrm>
        </p:spPr>
        <p:txBody>
          <a:bodyPr/>
          <a:lstStyle/>
          <a:p>
            <a:r>
              <a:rPr lang="en-IN" dirty="0"/>
              <a:t>Database</a:t>
            </a:r>
          </a:p>
        </p:txBody>
      </p:sp>
      <p:sp>
        <p:nvSpPr>
          <p:cNvPr id="3" name="Content Placeholder 2">
            <a:extLst>
              <a:ext uri="{FF2B5EF4-FFF2-40B4-BE49-F238E27FC236}">
                <a16:creationId xmlns:a16="http://schemas.microsoft.com/office/drawing/2014/main" xmlns="" id="{CC0A7182-D61E-23CA-12DE-571BB38A9E62}"/>
              </a:ext>
            </a:extLst>
          </p:cNvPr>
          <p:cNvSpPr>
            <a:spLocks noGrp="1"/>
          </p:cNvSpPr>
          <p:nvPr>
            <p:ph idx="4294967295"/>
          </p:nvPr>
        </p:nvSpPr>
        <p:spPr>
          <a:xfrm>
            <a:off x="1533525" y="1192213"/>
            <a:ext cx="10658475" cy="5011737"/>
          </a:xfrm>
        </p:spPr>
        <p:txBody>
          <a:bodyPr/>
          <a:lstStyle/>
          <a:p>
            <a:pPr algn="just">
              <a:lnSpc>
                <a:spcPct val="1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00000"/>
              </a:lnSpc>
              <a:buFont typeface="Arial" panose="020B0604020202020204" pitchFamily="34" charset="0"/>
              <a:buChar char="•"/>
            </a:pPr>
            <a:endParaRPr lang="en-IN" sz="2000" dirty="0">
              <a:latin typeface="Times New Roman" panose="02020603050405020304" pitchFamily="18" charset="0"/>
              <a:cs typeface="Times New Roman" panose="02020603050405020304" pitchFamily="18" charset="0"/>
            </a:endParaRPr>
          </a:p>
          <a:p>
            <a:pPr algn="just">
              <a:lnSpc>
                <a:spcPct val="1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00000"/>
              </a:lnSpc>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a:p>
            <a:pPr algn="just">
              <a:lnSpc>
                <a:spcPct val="1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20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0407085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7249139-36A2-4F06-42E8-7365B80E7013}"/>
              </a:ext>
            </a:extLst>
          </p:cNvPr>
          <p:cNvSpPr>
            <a:spLocks noGrp="1"/>
          </p:cNvSpPr>
          <p:nvPr>
            <p:ph type="title" idx="4294967295"/>
          </p:nvPr>
        </p:nvSpPr>
        <p:spPr>
          <a:xfrm>
            <a:off x="0" y="-460375"/>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xmlns="" id="{45581613-22CA-7391-CFDC-2B98EB174780}"/>
              </a:ext>
            </a:extLst>
          </p:cNvPr>
          <p:cNvSpPr>
            <a:spLocks noGrp="1"/>
          </p:cNvSpPr>
          <p:nvPr>
            <p:ph idx="4294967295"/>
          </p:nvPr>
        </p:nvSpPr>
        <p:spPr>
          <a:xfrm>
            <a:off x="0" y="1149350"/>
            <a:ext cx="10058400" cy="4022725"/>
          </a:xfrm>
        </p:spPr>
        <p:txBody>
          <a:bodyPr/>
          <a:lstStyle/>
          <a:p>
            <a:pPr>
              <a:buFont typeface="Arial" panose="020B0604020202020204" pitchFamily="34" charset="0"/>
              <a:buChar char="•"/>
            </a:pPr>
            <a:r>
              <a:rPr lang="en-US" dirty="0"/>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buFont typeface="Arial" panose="020B0604020202020204" pitchFamily="34" charset="0"/>
              <a:buChar char="•"/>
            </a:pPr>
            <a:endParaRPr lang="en-US" dirty="0"/>
          </a:p>
          <a:p>
            <a:pPr>
              <a:buFont typeface="Arial" panose="020B0604020202020204" pitchFamily="34" charset="0"/>
              <a:buChar char="•"/>
            </a:pPr>
            <a:r>
              <a:rPr lang="en-US" dirty="0"/>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buFont typeface="Arial" panose="020B0604020202020204" pitchFamily="34" charset="0"/>
              <a:buChar char="•"/>
            </a:pPr>
            <a:endParaRPr lang="en-US" dirty="0"/>
          </a:p>
          <a:p>
            <a:pPr>
              <a:buFont typeface="Arial" panose="020B0604020202020204" pitchFamily="34" charset="0"/>
              <a:buChar char="•"/>
            </a:pPr>
            <a:r>
              <a:rPr lang="en-US" dirty="0"/>
              <a:t>It provides a flexible environment for the developers which allows them to work on projects from anywhere using any device with internet access.</a:t>
            </a:r>
            <a:endParaRPr lang="en-IN" dirty="0"/>
          </a:p>
          <a:p>
            <a:endParaRPr lang="en-IN" dirty="0"/>
          </a:p>
        </p:txBody>
      </p:sp>
    </p:spTree>
    <p:extLst>
      <p:ext uri="{BB962C8B-B14F-4D97-AF65-F5344CB8AC3E}">
        <p14:creationId xmlns:p14="http://schemas.microsoft.com/office/powerpoint/2010/main" val="19995068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3737C67-2A84-7A34-64E8-7DDC90BF064B}"/>
              </a:ext>
            </a:extLst>
          </p:cNvPr>
          <p:cNvSpPr>
            <a:spLocks noGrp="1"/>
          </p:cNvSpPr>
          <p:nvPr>
            <p:ph type="title" idx="4294967295"/>
          </p:nvPr>
        </p:nvSpPr>
        <p:spPr>
          <a:xfrm>
            <a:off x="0" y="-346075"/>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xmlns="" id="{2BF65F95-E620-9E17-9576-C961549CFBB7}"/>
              </a:ext>
            </a:extLst>
          </p:cNvPr>
          <p:cNvSpPr>
            <a:spLocks noGrp="1"/>
          </p:cNvSpPr>
          <p:nvPr>
            <p:ph idx="4294967295"/>
          </p:nvPr>
        </p:nvSpPr>
        <p:spPr>
          <a:xfrm>
            <a:off x="0" y="1103313"/>
            <a:ext cx="10058400" cy="4022725"/>
          </a:xfrm>
        </p:spPr>
        <p:txBody>
          <a:bodyPr/>
          <a:lstStyle/>
          <a:p>
            <a:pPr algn="just">
              <a:lnSpc>
                <a:spcPct val="150000"/>
              </a:lnSpc>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8396144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F9D9B2-3707-6AAD-A11F-B9D16301F37D}"/>
              </a:ext>
            </a:extLst>
          </p:cNvPr>
          <p:cNvSpPr>
            <a:spLocks noGrp="1"/>
          </p:cNvSpPr>
          <p:nvPr>
            <p:ph type="title" idx="4294967295"/>
          </p:nvPr>
        </p:nvSpPr>
        <p:spPr>
          <a:xfrm>
            <a:off x="0" y="-460375"/>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xmlns="" id="{A053DADF-937B-58DE-835F-C707AED4C5EB}"/>
              </a:ext>
            </a:extLst>
          </p:cNvPr>
          <p:cNvSpPr>
            <a:spLocks noGrp="1"/>
          </p:cNvSpPr>
          <p:nvPr>
            <p:ph idx="4294967295"/>
          </p:nvPr>
        </p:nvSpPr>
        <p:spPr>
          <a:xfrm>
            <a:off x="0" y="1263650"/>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30378658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9DF7709-7DF4-440E-3D52-8FDD4D156872}"/>
              </a:ext>
            </a:extLst>
          </p:cNvPr>
          <p:cNvSpPr>
            <a:spLocks noGrp="1"/>
          </p:cNvSpPr>
          <p:nvPr>
            <p:ph type="title" idx="4294967295"/>
          </p:nvPr>
        </p:nvSpPr>
        <p:spPr>
          <a:xfrm>
            <a:off x="0" y="-460375"/>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xmlns="" id="{2D202513-16D7-318D-C19A-A93E693B39C2}"/>
              </a:ext>
            </a:extLst>
          </p:cNvPr>
          <p:cNvSpPr>
            <a:spLocks noGrp="1"/>
          </p:cNvSpPr>
          <p:nvPr>
            <p:ph idx="4294967295"/>
          </p:nvPr>
        </p:nvSpPr>
        <p:spPr>
          <a:xfrm>
            <a:off x="0" y="1243013"/>
            <a:ext cx="10058400" cy="4022725"/>
          </a:xfrm>
        </p:spPr>
        <p:txBody>
          <a:bodyPr>
            <a:normAutofit lnSpcReduction="10000"/>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online auction system has made customers more efficient and efficient in their behavior and has driven businesses to new heights, forcing many to make the adjustments and changes necessary to reach a new market of knowledgeable consumers.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rapid growth of e-auctions has led to an e-transformation in global retail infrastructure. Thanks to a growing internet and higher incomes and a more large population, despite many obstacles.</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Secure online payments, good for electronic stores, return policies and exciting discounts help you understand the benefits of the auction system.</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4783846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67</TotalTime>
  <Words>2328</Words>
  <Application>Microsoft Office PowerPoint</Application>
  <PresentationFormat>Custom</PresentationFormat>
  <Paragraphs>110</Paragraphs>
  <Slides>23</Slides>
  <Notes>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Concourse</vt:lpstr>
      <vt:lpstr>PowerPoint Presentation</vt:lpstr>
      <vt:lpstr>Abstract</vt:lpstr>
      <vt:lpstr>Objective</vt:lpstr>
      <vt:lpstr>Existing System</vt:lpstr>
      <vt:lpstr>Disadvantage</vt:lpstr>
      <vt:lpstr>PowerPoint Presentation</vt:lpstr>
      <vt:lpstr>PROPOSED SYSTEM :</vt:lpstr>
      <vt:lpstr>Advantage</vt:lpstr>
      <vt:lpstr>PowerPoint Presentation</vt:lpstr>
      <vt:lpstr>Introduction</vt:lpstr>
      <vt:lpstr>PowerPoint Presentation</vt:lpstr>
      <vt:lpstr>MODULES</vt:lpstr>
      <vt:lpstr>User Management Module </vt:lpstr>
      <vt:lpstr>Auction Management Module </vt:lpstr>
      <vt:lpstr>Payment Processing Module </vt:lpstr>
      <vt:lpstr>Security and Compliance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USER</cp:lastModifiedBy>
  <cp:revision>3</cp:revision>
  <dcterms:created xsi:type="dcterms:W3CDTF">2024-08-10T16:59:30Z</dcterms:created>
  <dcterms:modified xsi:type="dcterms:W3CDTF">2024-08-14T06:17:13Z</dcterms:modified>
</cp:coreProperties>
</file>