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118" autoAdjust="0"/>
    <p:restoredTop sz="94660"/>
  </p:normalViewPr>
  <p:slideViewPr>
    <p:cSldViewPr>
      <p:cViewPr varScale="1">
        <p:scale>
          <a:sx n="68" d="100"/>
          <a:sy n="68" d="100"/>
        </p:scale>
        <p:origin x="-1452"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t>Multicarrier Approaches for High-</a:t>
            </a:r>
            <a:r>
              <a:rPr lang="en-IN" b="1" dirty="0" err="1" smtClean="0"/>
              <a:t>baudrate</a:t>
            </a:r>
            <a:r>
              <a:rPr lang="en-IN" b="1" dirty="0" smtClean="0"/>
              <a:t> Optical-</a:t>
            </a:r>
            <a:r>
              <a:rPr lang="en-IN" b="1" dirty="0" err="1" smtClean="0"/>
              <a:t>Fiber</a:t>
            </a:r>
            <a:r>
              <a:rPr lang="en-IN" b="1" dirty="0" smtClean="0"/>
              <a:t> Transmission Systems with a Single Coherent Receiver</a:t>
            </a:r>
            <a:r>
              <a:rPr lang="en-IN" dirty="0" smtClean="0"/>
              <a:t/>
            </a:r>
            <a:br>
              <a:rPr lang="en-IN"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In this paper, we show the remarkable timing error (TE) and residual chromatic dispersion (CD) tolerance improvements of the filter bank multicarrier (FBMC) over orthogonal frequency division multiplexing (OFDM) for high-</a:t>
            </a:r>
            <a:r>
              <a:rPr lang="en-IN" sz="2000" dirty="0" err="1" smtClean="0">
                <a:latin typeface="Times New Roman" pitchFamily="18" charset="0"/>
                <a:cs typeface="Times New Roman" pitchFamily="18" charset="0"/>
              </a:rPr>
              <a:t>baudrate</a:t>
            </a:r>
            <a:r>
              <a:rPr lang="en-IN" sz="2000" dirty="0" smtClean="0">
                <a:latin typeface="Times New Roman" pitchFamily="18" charset="0"/>
                <a:cs typeface="Times New Roman" pitchFamily="18" charset="0"/>
              </a:rPr>
              <a:t> spectral slicing transmitter and single coherent receiver transmissions. For a 512 </a:t>
            </a:r>
            <a:r>
              <a:rPr lang="en-IN" sz="2000" dirty="0" err="1" smtClean="0">
                <a:latin typeface="Times New Roman" pitchFamily="18" charset="0"/>
                <a:cs typeface="Times New Roman" pitchFamily="18" charset="0"/>
              </a:rPr>
              <a:t>Gb</a:t>
            </a:r>
            <a:r>
              <a:rPr lang="en-IN" sz="2000" dirty="0" smtClean="0">
                <a:latin typeface="Times New Roman" pitchFamily="18" charset="0"/>
                <a:cs typeface="Times New Roman" pitchFamily="18" charset="0"/>
              </a:rPr>
              <a:t>/s 16 </a:t>
            </a:r>
            <a:r>
              <a:rPr lang="en-IN" sz="2000" dirty="0" err="1" smtClean="0">
                <a:latin typeface="Times New Roman" pitchFamily="18" charset="0"/>
                <a:cs typeface="Times New Roman" pitchFamily="18" charset="0"/>
              </a:rPr>
              <a:t>quadrature</a:t>
            </a:r>
            <a:r>
              <a:rPr lang="en-IN" sz="2000" dirty="0" smtClean="0">
                <a:latin typeface="Times New Roman" pitchFamily="18" charset="0"/>
                <a:cs typeface="Times New Roman" pitchFamily="18" charset="0"/>
              </a:rPr>
              <a:t> amplitude modulated (16QAM) spectrum slicing system at 1600 km of </a:t>
            </a:r>
            <a:r>
              <a:rPr lang="en-IN" sz="2000" dirty="0" err="1" smtClean="0">
                <a:latin typeface="Times New Roman" pitchFamily="18" charset="0"/>
                <a:cs typeface="Times New Roman" pitchFamily="18" charset="0"/>
              </a:rPr>
              <a:t>fiber</a:t>
            </a:r>
            <a:r>
              <a:rPr lang="en-IN" sz="2000" dirty="0" smtClean="0">
                <a:latin typeface="Times New Roman" pitchFamily="18" charset="0"/>
                <a:cs typeface="Times New Roman" pitchFamily="18" charset="0"/>
              </a:rPr>
              <a:t> transmission, the FBMC-based system reduces TE and residual CD penalties by more than 1.5 dB and 3 dB, in comparison to the OFDM-based system, respectively.</a:t>
            </a: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r>
              <a:rPr lang="en-IN" sz="2000" dirty="0" smtClean="0">
                <a:latin typeface="Times New Roman" pitchFamily="18" charset="0"/>
                <a:cs typeface="Times New Roman" pitchFamily="18" charset="0"/>
              </a:rPr>
              <a:t>Multi carrier modulation formats, such as orthogonal frequency division multiplexing (OFDM), have been considered as potential techniques for the application of high speed, long-haul, and multi-wavelength optical networks due to the capability of inter-symbol interference (ISI) mitigation using simple digital signal processing (DSP) techniques</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Delay lines (DLs) were required to keep the timing mismatch below 1 </a:t>
            </a:r>
            <a:r>
              <a:rPr lang="en-IN" sz="2000" dirty="0" err="1" smtClean="0">
                <a:latin typeface="Times New Roman" pitchFamily="18" charset="0"/>
                <a:cs typeface="Times New Roman" pitchFamily="18" charset="0"/>
              </a:rPr>
              <a:t>ps</a:t>
            </a:r>
            <a:r>
              <a:rPr lang="en-IN" sz="2000" dirty="0" smtClean="0">
                <a:latin typeface="Times New Roman" pitchFamily="18" charset="0"/>
                <a:cs typeface="Times New Roman" pitchFamily="18" charset="0"/>
              </a:rPr>
              <a:t> for the </a:t>
            </a:r>
            <a:r>
              <a:rPr lang="en-IN" sz="2000" dirty="0" err="1" smtClean="0">
                <a:latin typeface="Times New Roman" pitchFamily="18" charset="0"/>
                <a:cs typeface="Times New Roman" pitchFamily="18" charset="0"/>
              </a:rPr>
              <a:t>Nyquist</a:t>
            </a:r>
            <a:r>
              <a:rPr lang="en-IN" sz="2000" dirty="0" smtClean="0">
                <a:latin typeface="Times New Roman" pitchFamily="18" charset="0"/>
                <a:cs typeface="Times New Roman" pitchFamily="18" charset="0"/>
              </a:rPr>
              <a:t>-pulse shaping.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Such </a:t>
            </a:r>
            <a:r>
              <a:rPr lang="en-IN" sz="2000" dirty="0" smtClean="0">
                <a:latin typeface="Times New Roman" pitchFamily="18" charset="0"/>
                <a:cs typeface="Times New Roman" pitchFamily="18" charset="0"/>
              </a:rPr>
              <a:t>timing-mismatch requirement is very challenging for practical implementation and thus, alternative modulation formats with higher tolerance to timing mismatch among optical paths are highly desirable for high baud rate super channel transmissions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buNone/>
            </a:pPr>
            <a:r>
              <a:rPr lang="en-IN" sz="2000" dirty="0" smtClean="0">
                <a:latin typeface="Times New Roman" pitchFamily="18" charset="0"/>
                <a:cs typeface="Times New Roman" pitchFamily="18" charset="0"/>
              </a:rPr>
              <a:t>we have implemented the multicarrier-based 128 </a:t>
            </a:r>
            <a:r>
              <a:rPr lang="en-IN" sz="2000" dirty="0" err="1" smtClean="0">
                <a:latin typeface="Times New Roman" pitchFamily="18" charset="0"/>
                <a:cs typeface="Times New Roman" pitchFamily="18" charset="0"/>
              </a:rPr>
              <a:t>Gbaud</a:t>
            </a:r>
            <a:r>
              <a:rPr lang="en-IN" sz="2000" dirty="0" smtClean="0">
                <a:latin typeface="Times New Roman" pitchFamily="18" charset="0"/>
                <a:cs typeface="Times New Roman" pitchFamily="18" charset="0"/>
              </a:rPr>
              <a:t> 16QAM spectrum slicing systems for the long-haul transmission distance. Remarkable timing error (TE) and residual chromatic dispersion (CD) tolerance improvements of the filter bank multicarrier (FBMC) over orthogonal frequency division multiplexing (OFDM) for such system were revealed by numerical simulations. FBMC, therefore, would be a very potential candidate for spectral slice engineering applications in the future.</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lgn="just"/>
            <a:r>
              <a:rPr lang="en-US" sz="2000" dirty="0" smtClean="0">
                <a:latin typeface="Times New Roman" pitchFamily="18" charset="0"/>
                <a:cs typeface="Times New Roman" pitchFamily="18" charset="0"/>
              </a:rPr>
              <a:t>The FBMC SS system was also more robust to the residual CD than OFDMs by 3 dB and 4 dB at 1% and 3% of the residual CD, respectively.</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This comes from the fact that the FBMC PFs impulse response is four times longer than the OFDMs.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9428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latin typeface="Times New Roman" pitchFamily="18" charset="0"/>
                          <a:cs typeface="Times New Roman" pitchFamily="18" charset="0"/>
                        </a:rPr>
                        <a:t>TITTLE</a:t>
                      </a:r>
                      <a:endParaRPr lang="en-IN" dirty="0">
                        <a:latin typeface="Times New Roman" pitchFamily="18" charset="0"/>
                        <a:cs typeface="Times New Roman" pitchFamily="18" charset="0"/>
                      </a:endParaRPr>
                    </a:p>
                  </a:txBody>
                  <a:tcPr/>
                </a:tc>
                <a:tc>
                  <a:txBody>
                    <a:bodyPr/>
                    <a:lstStyle/>
                    <a:p>
                      <a:pPr algn="ctr"/>
                      <a:r>
                        <a:rPr lang="en-US" smtClean="0">
                          <a:latin typeface="Times New Roman" pitchFamily="18" charset="0"/>
                          <a:cs typeface="Times New Roman" pitchFamily="18" charset="0"/>
                        </a:rPr>
                        <a:t>AUTHOR</a:t>
                      </a:r>
                      <a:endParaRPr lang="en-IN" dirty="0">
                        <a:latin typeface="Times New Roman" pitchFamily="18" charset="0"/>
                        <a:cs typeface="Times New Roman" pitchFamily="18" charset="0"/>
                      </a:endParaRPr>
                    </a:p>
                  </a:txBody>
                  <a:tcPr/>
                </a:tc>
                <a:tc>
                  <a:txBody>
                    <a:bodyPr/>
                    <a:lstStyle/>
                    <a:p>
                      <a:pPr algn="ctr"/>
                      <a:r>
                        <a:rPr lang="en-US" smtClean="0">
                          <a:latin typeface="Times New Roman" pitchFamily="18" charset="0"/>
                          <a:cs typeface="Times New Roman" pitchFamily="18" charset="0"/>
                        </a:rPr>
                        <a:t>DESCRIPTION</a:t>
                      </a:r>
                      <a:endParaRPr lang="en-IN" dirty="0">
                        <a:latin typeface="Times New Roman" pitchFamily="18" charset="0"/>
                        <a:cs typeface="Times New Roman" pitchFamily="18" charset="0"/>
                      </a:endParaRPr>
                    </a:p>
                  </a:txBody>
                  <a:tcPr/>
                </a:tc>
              </a:tr>
              <a:tr h="370840">
                <a:tc>
                  <a:txBody>
                    <a:bodyPr/>
                    <a:lstStyle/>
                    <a:p>
                      <a:pPr algn="ctr"/>
                      <a:r>
                        <a:rPr lang="en-IN" sz="1800" dirty="0" smtClean="0">
                          <a:latin typeface="Times New Roman" pitchFamily="18" charset="0"/>
                          <a:cs typeface="Times New Roman" pitchFamily="18" charset="0"/>
                        </a:rPr>
                        <a:t>OFDM based </a:t>
                      </a:r>
                      <a:r>
                        <a:rPr lang="en-IN" sz="1800" dirty="0" err="1" smtClean="0">
                          <a:latin typeface="Times New Roman" pitchFamily="18" charset="0"/>
                          <a:cs typeface="Times New Roman" pitchFamily="18" charset="0"/>
                        </a:rPr>
                        <a:t>superchannel</a:t>
                      </a:r>
                      <a:r>
                        <a:rPr lang="en-IN" sz="1800" dirty="0" smtClean="0">
                          <a:latin typeface="Times New Roman" pitchFamily="18" charset="0"/>
                          <a:cs typeface="Times New Roman" pitchFamily="18" charset="0"/>
                        </a:rPr>
                        <a:t> transmission technology</a:t>
                      </a:r>
                      <a:endParaRPr lang="en-IN" dirty="0">
                        <a:latin typeface="Times New Roman" pitchFamily="18" charset="0"/>
                        <a:cs typeface="Times New Roman" pitchFamily="18" charset="0"/>
                      </a:endParaRPr>
                    </a:p>
                  </a:txBody>
                  <a:tcPr/>
                </a:tc>
                <a:tc>
                  <a:txBody>
                    <a:bodyPr/>
                    <a:lstStyle/>
                    <a:p>
                      <a:pPr algn="ctr"/>
                      <a:r>
                        <a:rPr lang="en-IN" sz="1800" dirty="0" smtClean="0">
                          <a:latin typeface="Times New Roman" pitchFamily="18" charset="0"/>
                          <a:cs typeface="Times New Roman" pitchFamily="18" charset="0"/>
                        </a:rPr>
                        <a:t>S. Chandrasekhar and X. Liu, </a:t>
                      </a:r>
                      <a:endParaRPr lang="en-IN" dirty="0">
                        <a:latin typeface="Times New Roman" pitchFamily="18" charset="0"/>
                        <a:cs typeface="Times New Roman" pitchFamily="18" charset="0"/>
                      </a:endParaRPr>
                    </a:p>
                  </a:txBody>
                  <a:tcPr/>
                </a:tc>
                <a:tc>
                  <a:txBody>
                    <a:bodyPr/>
                    <a:lstStyle/>
                    <a:p>
                      <a:pPr algn="just"/>
                      <a:r>
                        <a:rPr kumimoji="0" lang="en-IN" b="0" i="0" kern="1200" dirty="0" smtClean="0">
                          <a:solidFill>
                            <a:schemeClr val="dk1"/>
                          </a:solidFill>
                          <a:latin typeface="Times New Roman" pitchFamily="18" charset="0"/>
                          <a:ea typeface="+mn-ea"/>
                          <a:cs typeface="Times New Roman" pitchFamily="18" charset="0"/>
                        </a:rPr>
                        <a:t>This paper reviews recent advances in the generation, detection and transmission of orthogonal-frequency-division-multiplexing (OFDM) based </a:t>
                      </a:r>
                      <a:r>
                        <a:rPr kumimoji="0" lang="en-IN" b="0" i="0" kern="1200" dirty="0" err="1" smtClean="0">
                          <a:solidFill>
                            <a:schemeClr val="dk1"/>
                          </a:solidFill>
                          <a:latin typeface="Times New Roman" pitchFamily="18" charset="0"/>
                          <a:ea typeface="+mn-ea"/>
                          <a:cs typeface="Times New Roman" pitchFamily="18" charset="0"/>
                        </a:rPr>
                        <a:t>superchannels</a:t>
                      </a:r>
                      <a:r>
                        <a:rPr kumimoji="0" lang="en-IN" b="0" i="0" kern="1200" dirty="0" smtClean="0">
                          <a:solidFill>
                            <a:schemeClr val="dk1"/>
                          </a:solidFill>
                          <a:latin typeface="Times New Roman" pitchFamily="18" charset="0"/>
                          <a:ea typeface="+mn-ea"/>
                          <a:cs typeface="Times New Roman" pitchFamily="18" charset="0"/>
                        </a:rPr>
                        <a:t>, enabled by efficient and powerful digital signal processors.</a:t>
                      </a:r>
                      <a:endParaRPr lang="en-IN" dirty="0">
                        <a:latin typeface="Times New Roman" pitchFamily="18" charset="0"/>
                        <a:cs typeface="Times New Roman" pitchFamily="18" charset="0"/>
                      </a:endParaRPr>
                    </a:p>
                  </a:txBody>
                  <a:tcPr/>
                </a:tc>
              </a:tr>
              <a:tr h="370840">
                <a:tc>
                  <a:txBody>
                    <a:bodyPr/>
                    <a:lstStyle/>
                    <a:p>
                      <a:pPr algn="ctr"/>
                      <a:r>
                        <a:rPr lang="en-IN" sz="1800" dirty="0" smtClean="0">
                          <a:latin typeface="Times New Roman" pitchFamily="18" charset="0"/>
                          <a:cs typeface="Times New Roman" pitchFamily="18" charset="0"/>
                        </a:rPr>
                        <a:t>Design of a 1 Tb/s </a:t>
                      </a:r>
                      <a:r>
                        <a:rPr lang="en-IN" sz="1800" dirty="0" err="1" smtClean="0">
                          <a:latin typeface="Times New Roman" pitchFamily="18" charset="0"/>
                          <a:cs typeface="Times New Roman" pitchFamily="18" charset="0"/>
                        </a:rPr>
                        <a:t>superchannel</a:t>
                      </a:r>
                      <a:r>
                        <a:rPr lang="en-IN" sz="1800" dirty="0" smtClean="0">
                          <a:latin typeface="Times New Roman" pitchFamily="18" charset="0"/>
                          <a:cs typeface="Times New Roman" pitchFamily="18" charset="0"/>
                        </a:rPr>
                        <a:t> coherent receiver</a:t>
                      </a:r>
                      <a:endParaRPr lang="en-IN" dirty="0">
                        <a:latin typeface="Times New Roman" pitchFamily="18" charset="0"/>
                        <a:cs typeface="Times New Roman" pitchFamily="18" charset="0"/>
                      </a:endParaRPr>
                    </a:p>
                  </a:txBody>
                  <a:tcPr/>
                </a:tc>
                <a:tc>
                  <a:txBody>
                    <a:bodyPr/>
                    <a:lstStyle/>
                    <a:p>
                      <a:pPr algn="ctr"/>
                      <a:r>
                        <a:rPr lang="en-IN" sz="1800" dirty="0" smtClean="0">
                          <a:latin typeface="Times New Roman" pitchFamily="18" charset="0"/>
                          <a:cs typeface="Times New Roman" pitchFamily="18" charset="0"/>
                        </a:rPr>
                        <a:t>D. S. Millar et al., </a:t>
                      </a:r>
                      <a:endParaRPr lang="en-IN" dirty="0">
                        <a:latin typeface="Times New Roman" pitchFamily="18" charset="0"/>
                        <a:cs typeface="Times New Roman" pitchFamily="18" charset="0"/>
                      </a:endParaRPr>
                    </a:p>
                  </a:txBody>
                  <a:tcPr/>
                </a:tc>
                <a:tc>
                  <a:txBody>
                    <a:bodyPr/>
                    <a:lstStyle/>
                    <a:p>
                      <a:pPr algn="just"/>
                      <a:r>
                        <a:rPr kumimoji="0" lang="en-IN" b="0" i="0" kern="1200" dirty="0" smtClean="0">
                          <a:solidFill>
                            <a:schemeClr val="dk1"/>
                          </a:solidFill>
                          <a:latin typeface="Times New Roman" pitchFamily="18" charset="0"/>
                          <a:ea typeface="+mn-ea"/>
                          <a:cs typeface="Times New Roman" pitchFamily="18" charset="0"/>
                        </a:rPr>
                        <a:t>We describe the design of a trained and pilot-aided digital coherent receiver, capable of detecting a 1 Tb/s </a:t>
                      </a:r>
                      <a:r>
                        <a:rPr kumimoji="0" lang="en-IN" b="0" i="0" kern="1200" dirty="0" err="1" smtClean="0">
                          <a:solidFill>
                            <a:schemeClr val="dk1"/>
                          </a:solidFill>
                          <a:latin typeface="Times New Roman" pitchFamily="18" charset="0"/>
                          <a:ea typeface="+mn-ea"/>
                          <a:cs typeface="Times New Roman" pitchFamily="18" charset="0"/>
                        </a:rPr>
                        <a:t>superchannel</a:t>
                      </a:r>
                      <a:r>
                        <a:rPr kumimoji="0" lang="en-IN" b="0" i="0" kern="1200" dirty="0" smtClean="0">
                          <a:solidFill>
                            <a:schemeClr val="dk1"/>
                          </a:solidFill>
                          <a:latin typeface="Times New Roman" pitchFamily="18" charset="0"/>
                          <a:ea typeface="+mn-ea"/>
                          <a:cs typeface="Times New Roman" pitchFamily="18" charset="0"/>
                        </a:rPr>
                        <a:t> with a single optical front-end. </a:t>
                      </a:r>
                      <a:endParaRPr lang="en-IN" dirty="0">
                        <a:latin typeface="Times New Roman" pitchFamily="18" charset="0"/>
                        <a:cs typeface="Times New Roman" pitchFamily="18" charset="0"/>
                      </a:endParaRPr>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p:cNvPicPr>
            <a:picLocks noGrp="1"/>
          </p:cNvPicPr>
          <p:nvPr>
            <p:ph idx="1"/>
          </p:nvPr>
        </p:nvPicPr>
        <p:blipFill>
          <a:blip r:embed="rId2"/>
          <a:srcRect/>
          <a:stretch>
            <a:fillRect/>
          </a:stretch>
        </p:blipFill>
        <p:spPr bwMode="auto">
          <a:xfrm>
            <a:off x="1435100" y="1371600"/>
            <a:ext cx="7499350" cy="45720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85000" lnSpcReduction="20000"/>
          </a:bodyPr>
          <a:lstStyle/>
          <a:p>
            <a:pPr algn="just">
              <a:buNone/>
            </a:pPr>
            <a:r>
              <a:rPr lang="en-IN" dirty="0" smtClean="0">
                <a:latin typeface="Times New Roman" pitchFamily="18" charset="0"/>
                <a:cs typeface="Times New Roman" pitchFamily="18" charset="0"/>
              </a:rPr>
              <a:t>we  have  implemented  the  multicarrier-based 128 </a:t>
            </a:r>
            <a:r>
              <a:rPr lang="en-IN" dirty="0" err="1" smtClean="0">
                <a:latin typeface="Times New Roman" pitchFamily="18" charset="0"/>
                <a:cs typeface="Times New Roman" pitchFamily="18" charset="0"/>
              </a:rPr>
              <a:t>Gbaud</a:t>
            </a:r>
            <a:r>
              <a:rPr lang="en-IN" dirty="0" smtClean="0">
                <a:latin typeface="Times New Roman" pitchFamily="18" charset="0"/>
                <a:cs typeface="Times New Roman" pitchFamily="18" charset="0"/>
              </a:rPr>
              <a:t> 16QAM  SS  systems for the long-haul transmission distance. We evaluated and compared the performance of the SS system with OFDM and FBCM in different configurations by numerical simulations. The results showed that the FBMC-based SS system was superior to the OFDM based SS system in terms of robustness to the timing errors and delay spreads at the cost of slightly increasing the complexity. FBMC, therefore, would be a very potential candidate for spectral slice engineering applications in the future.</a:t>
            </a:r>
          </a:p>
          <a:p>
            <a:pPr algn="just">
              <a:buNone/>
            </a:pP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S. Chandrasekhar and X. Liu, “OFDM based </a:t>
            </a:r>
            <a:r>
              <a:rPr lang="en-IN" sz="1700" dirty="0" err="1" smtClean="0">
                <a:latin typeface="Times New Roman" pitchFamily="18" charset="0"/>
                <a:cs typeface="Times New Roman" pitchFamily="18" charset="0"/>
              </a:rPr>
              <a:t>superchannel</a:t>
            </a:r>
            <a:r>
              <a:rPr lang="en-IN" sz="1700" dirty="0" smtClean="0">
                <a:latin typeface="Times New Roman" pitchFamily="18" charset="0"/>
                <a:cs typeface="Times New Roman" pitchFamily="18" charset="0"/>
              </a:rPr>
              <a:t> transmission technology,” J. </a:t>
            </a:r>
            <a:r>
              <a:rPr lang="en-IN" sz="1700" dirty="0" err="1" smtClean="0">
                <a:latin typeface="Times New Roman" pitchFamily="18" charset="0"/>
                <a:cs typeface="Times New Roman" pitchFamily="18" charset="0"/>
              </a:rPr>
              <a:t>Lightw</a:t>
            </a:r>
            <a:r>
              <a:rPr lang="en-IN" sz="1700" dirty="0" smtClean="0">
                <a:latin typeface="Times New Roman" pitchFamily="18" charset="0"/>
                <a:cs typeface="Times New Roman" pitchFamily="18" charset="0"/>
              </a:rPr>
              <a:t>. Technol., vol. 30, no. 24, pp. 3816–3823, Dec. 2012. </a:t>
            </a: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H. </a:t>
            </a:r>
            <a:r>
              <a:rPr lang="en-IN" sz="1700" dirty="0" err="1" smtClean="0">
                <a:latin typeface="Times New Roman" pitchFamily="18" charset="0"/>
                <a:cs typeface="Times New Roman" pitchFamily="18" charset="0"/>
              </a:rPr>
              <a:t>Mardoyan</a:t>
            </a:r>
            <a:r>
              <a:rPr lang="en-IN" sz="1700" dirty="0" smtClean="0">
                <a:latin typeface="Times New Roman" pitchFamily="18" charset="0"/>
                <a:cs typeface="Times New Roman" pitchFamily="18" charset="0"/>
              </a:rPr>
              <a:t>, M. A. </a:t>
            </a:r>
            <a:r>
              <a:rPr lang="en-IN" sz="1700" dirty="0" err="1" smtClean="0">
                <a:latin typeface="Times New Roman" pitchFamily="18" charset="0"/>
                <a:cs typeface="Times New Roman" pitchFamily="18" charset="0"/>
              </a:rPr>
              <a:t>Mestre</a:t>
            </a:r>
            <a:r>
              <a:rPr lang="en-IN" sz="1700" dirty="0" smtClean="0">
                <a:latin typeface="Times New Roman" pitchFamily="18" charset="0"/>
                <a:cs typeface="Times New Roman" pitchFamily="18" charset="0"/>
              </a:rPr>
              <a:t>, P. </a:t>
            </a:r>
            <a:r>
              <a:rPr lang="en-IN" sz="1700" dirty="0" err="1" smtClean="0">
                <a:latin typeface="Times New Roman" pitchFamily="18" charset="0"/>
                <a:cs typeface="Times New Roman" pitchFamily="18" charset="0"/>
              </a:rPr>
              <a:t>Jenneve</a:t>
            </a:r>
            <a:r>
              <a:rPr lang="en-IN" sz="1700" dirty="0" smtClean="0">
                <a:latin typeface="Times New Roman" pitchFamily="18" charset="0"/>
                <a:cs typeface="Times New Roman" pitchFamily="18" charset="0"/>
              </a:rPr>
              <a:t>, L. </a:t>
            </a:r>
            <a:r>
              <a:rPr lang="en-IN" sz="1700" dirty="0" err="1" smtClean="0">
                <a:latin typeface="Times New Roman" pitchFamily="18" charset="0"/>
                <a:cs typeface="Times New Roman" pitchFamily="18" charset="0"/>
              </a:rPr>
              <a:t>Schmalen</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Ghazisaeidi</a:t>
            </a:r>
            <a:r>
              <a:rPr lang="en-IN" sz="1700" dirty="0" smtClean="0">
                <a:latin typeface="Times New Roman" pitchFamily="18" charset="0"/>
                <a:cs typeface="Times New Roman" pitchFamily="18" charset="0"/>
              </a:rPr>
              <a:t>, and P. Tran, “Transmission of single-carrier ´ </a:t>
            </a:r>
            <a:r>
              <a:rPr lang="en-IN" sz="1700" dirty="0" err="1" smtClean="0">
                <a:latin typeface="Times New Roman" pitchFamily="18" charset="0"/>
                <a:cs typeface="Times New Roman" pitchFamily="18" charset="0"/>
              </a:rPr>
              <a:t>Nyquist</a:t>
            </a:r>
            <a:r>
              <a:rPr lang="en-IN" sz="1700" dirty="0" smtClean="0">
                <a:latin typeface="Times New Roman" pitchFamily="18" charset="0"/>
                <a:cs typeface="Times New Roman" pitchFamily="18" charset="0"/>
              </a:rPr>
              <a:t>-shaped 1-Tb/s line-rate signal over 3,000 km,” in Proc. Opt. </a:t>
            </a:r>
            <a:r>
              <a:rPr lang="en-IN" sz="1700" dirty="0" err="1" smtClean="0">
                <a:latin typeface="Times New Roman" pitchFamily="18" charset="0"/>
                <a:cs typeface="Times New Roman" pitchFamily="18" charset="0"/>
              </a:rPr>
              <a:t>Fiber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Conf., no. 1, 2015, pp. 3–5.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J. </a:t>
            </a:r>
            <a:r>
              <a:rPr lang="en-IN" sz="1700" dirty="0" err="1" smtClean="0">
                <a:latin typeface="Times New Roman" pitchFamily="18" charset="0"/>
                <a:cs typeface="Times New Roman" pitchFamily="18" charset="0"/>
              </a:rPr>
              <a:t>Renaudier</a:t>
            </a:r>
            <a:r>
              <a:rPr lang="en-IN" sz="1700" dirty="0" smtClean="0">
                <a:latin typeface="Times New Roman" pitchFamily="18" charset="0"/>
                <a:cs typeface="Times New Roman" pitchFamily="18" charset="0"/>
              </a:rPr>
              <a:t>, P. </a:t>
            </a:r>
            <a:r>
              <a:rPr lang="en-IN" sz="1700" dirty="0" err="1" smtClean="0">
                <a:latin typeface="Times New Roman" pitchFamily="18" charset="0"/>
                <a:cs typeface="Times New Roman" pitchFamily="18" charset="0"/>
              </a:rPr>
              <a:t>Brindel</a:t>
            </a:r>
            <a:r>
              <a:rPr lang="en-IN" sz="1700" dirty="0" smtClean="0">
                <a:latin typeface="Times New Roman" pitchFamily="18" charset="0"/>
                <a:cs typeface="Times New Roman" pitchFamily="18" charset="0"/>
              </a:rPr>
              <a:t>, H. </a:t>
            </a:r>
            <a:r>
              <a:rPr lang="en-IN" sz="1700" dirty="0" err="1" smtClean="0">
                <a:latin typeface="Times New Roman" pitchFamily="18" charset="0"/>
                <a:cs typeface="Times New Roman" pitchFamily="18" charset="0"/>
              </a:rPr>
              <a:t>Mardoyan</a:t>
            </a:r>
            <a:r>
              <a:rPr lang="en-IN" sz="1700" dirty="0" smtClean="0">
                <a:latin typeface="Times New Roman" pitchFamily="18" charset="0"/>
                <a:cs typeface="Times New Roman" pitchFamily="18" charset="0"/>
              </a:rPr>
              <a:t>, P. </a:t>
            </a:r>
            <a:r>
              <a:rPr lang="en-IN" sz="1700" dirty="0" err="1" smtClean="0">
                <a:latin typeface="Times New Roman" pitchFamily="18" charset="0"/>
                <a:cs typeface="Times New Roman" pitchFamily="18" charset="0"/>
              </a:rPr>
              <a:t>Jenneve</a:t>
            </a:r>
            <a:r>
              <a:rPr lang="en-IN" sz="1700" dirty="0" smtClean="0">
                <a:latin typeface="Times New Roman" pitchFamily="18" charset="0"/>
                <a:cs typeface="Times New Roman" pitchFamily="18" charset="0"/>
              </a:rPr>
              <a:t>, L. </a:t>
            </a:r>
            <a:r>
              <a:rPr lang="en-IN" sz="1700" dirty="0" err="1" smtClean="0">
                <a:latin typeface="Times New Roman" pitchFamily="18" charset="0"/>
                <a:cs typeface="Times New Roman" pitchFamily="18" charset="0"/>
              </a:rPr>
              <a:t>Schmalen</a:t>
            </a:r>
            <a:r>
              <a:rPr lang="en-IN" sz="1700" dirty="0" smtClean="0">
                <a:latin typeface="Times New Roman" pitchFamily="18" charset="0"/>
                <a:cs typeface="Times New Roman" pitchFamily="18" charset="0"/>
              </a:rPr>
              <a:t>, and G. </a:t>
            </a:r>
            <a:r>
              <a:rPr lang="en-IN" sz="1700" dirty="0" err="1" smtClean="0">
                <a:latin typeface="Times New Roman" pitchFamily="18" charset="0"/>
                <a:cs typeface="Times New Roman" pitchFamily="18" charset="0"/>
              </a:rPr>
              <a:t>Charlet</a:t>
            </a:r>
            <a:r>
              <a:rPr lang="en-IN" sz="1700" dirty="0" smtClean="0">
                <a:latin typeface="Times New Roman" pitchFamily="18" charset="0"/>
                <a:cs typeface="Times New Roman" pitchFamily="18" charset="0"/>
              </a:rPr>
              <a:t>, “1-Terabit/s net data-rate transceiver ´ based on single-carrier </a:t>
            </a:r>
            <a:r>
              <a:rPr lang="en-IN" sz="1700" dirty="0" err="1" smtClean="0">
                <a:latin typeface="Times New Roman" pitchFamily="18" charset="0"/>
                <a:cs typeface="Times New Roman" pitchFamily="18" charset="0"/>
              </a:rPr>
              <a:t>Nyquist</a:t>
            </a:r>
            <a:r>
              <a:rPr lang="en-IN" sz="1700" dirty="0" smtClean="0">
                <a:latin typeface="Times New Roman" pitchFamily="18" charset="0"/>
                <a:cs typeface="Times New Roman" pitchFamily="18" charset="0"/>
              </a:rPr>
              <a:t>-shaped 124 </a:t>
            </a:r>
            <a:r>
              <a:rPr lang="en-IN" sz="1700" dirty="0" err="1" smtClean="0">
                <a:latin typeface="Times New Roman" pitchFamily="18" charset="0"/>
                <a:cs typeface="Times New Roman" pitchFamily="18" charset="0"/>
              </a:rPr>
              <a:t>GBaud</a:t>
            </a:r>
            <a:r>
              <a:rPr lang="en-IN" sz="1700" dirty="0" smtClean="0">
                <a:latin typeface="Times New Roman" pitchFamily="18" charset="0"/>
                <a:cs typeface="Times New Roman" pitchFamily="18" charset="0"/>
              </a:rPr>
              <a:t> PDM-32QAM,” in Proc. Opt. </a:t>
            </a:r>
            <a:r>
              <a:rPr lang="en-IN" sz="1700" dirty="0" err="1" smtClean="0">
                <a:latin typeface="Times New Roman" pitchFamily="18" charset="0"/>
                <a:cs typeface="Times New Roman" pitchFamily="18" charset="0"/>
              </a:rPr>
              <a:t>Fiber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no. 1, pp. 1–3, 2015.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D. S. Millar et al., “Design of a 1 Tb/s </a:t>
            </a:r>
            <a:r>
              <a:rPr lang="en-IN" sz="1700" dirty="0" err="1" smtClean="0">
                <a:latin typeface="Times New Roman" pitchFamily="18" charset="0"/>
                <a:cs typeface="Times New Roman" pitchFamily="18" charset="0"/>
              </a:rPr>
              <a:t>superchannel</a:t>
            </a:r>
            <a:r>
              <a:rPr lang="en-IN" sz="1700" dirty="0" smtClean="0">
                <a:latin typeface="Times New Roman" pitchFamily="18" charset="0"/>
                <a:cs typeface="Times New Roman" pitchFamily="18" charset="0"/>
              </a:rPr>
              <a:t> coherent receiver,” J. </a:t>
            </a:r>
            <a:r>
              <a:rPr lang="en-IN" sz="1700" dirty="0" err="1" smtClean="0">
                <a:latin typeface="Times New Roman" pitchFamily="18" charset="0"/>
                <a:cs typeface="Times New Roman" pitchFamily="18" charset="0"/>
              </a:rPr>
              <a:t>Lightw</a:t>
            </a:r>
            <a:r>
              <a:rPr lang="en-IN" sz="1700" dirty="0" smtClean="0">
                <a:latin typeface="Times New Roman" pitchFamily="18" charset="0"/>
                <a:cs typeface="Times New Roman" pitchFamily="18" charset="0"/>
              </a:rPr>
              <a:t>. Technol., vol. 34, no. 6, pp. 1453–1463, Mar. 2016.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Y. Zhu et al., “Experimental comparison of Terabit </a:t>
            </a:r>
            <a:r>
              <a:rPr lang="en-IN" sz="1700" dirty="0" err="1" smtClean="0">
                <a:latin typeface="Times New Roman" pitchFamily="18" charset="0"/>
                <a:cs typeface="Times New Roman" pitchFamily="18" charset="0"/>
              </a:rPr>
              <a:t>Nyquist</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superchannel</a:t>
            </a:r>
            <a:r>
              <a:rPr lang="en-IN" sz="1700" dirty="0" smtClean="0">
                <a:latin typeface="Times New Roman" pitchFamily="18" charset="0"/>
                <a:cs typeface="Times New Roman" pitchFamily="18" charset="0"/>
              </a:rPr>
              <a:t> transmissions based on high and low baud rates,” in Proc. Opt. </a:t>
            </a:r>
            <a:r>
              <a:rPr lang="en-IN" sz="1700" dirty="0" err="1" smtClean="0">
                <a:latin typeface="Times New Roman" pitchFamily="18" charset="0"/>
                <a:cs typeface="Times New Roman" pitchFamily="18" charset="0"/>
              </a:rPr>
              <a:t>Fiber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Conf./Nat. </a:t>
            </a:r>
            <a:r>
              <a:rPr lang="en-IN" sz="1700" dirty="0" err="1" smtClean="0">
                <a:latin typeface="Times New Roman" pitchFamily="18" charset="0"/>
                <a:cs typeface="Times New Roman" pitchFamily="18" charset="0"/>
              </a:rPr>
              <a:t>Fiber</a:t>
            </a:r>
            <a:r>
              <a:rPr lang="en-IN" sz="1700" dirty="0" smtClean="0">
                <a:latin typeface="Times New Roman" pitchFamily="18" charset="0"/>
                <a:cs typeface="Times New Roman" pitchFamily="18" charset="0"/>
              </a:rPr>
              <a:t> Opt. Eng. Conf. 2013, 2013, Paper JW2A.37</a:t>
            </a:r>
            <a:endParaRPr lang="en-US" sz="17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1236</TotalTime>
  <Words>812</Words>
  <Application>Microsoft Office PowerPoint</Application>
  <PresentationFormat>On-screen Show (4:3)</PresentationFormat>
  <Paragraphs>44</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Multicarrier Approaches for High-baudrate Optical-Fiber Transmission Systems with a Single Coherent Receiver </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2021-04-23T06:16:39Z</dcterms:modified>
</cp:coreProperties>
</file>