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3048000" y="3124200"/>
            <a:ext cx="82296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10733828" y="1110597"/>
            <a:ext cx="2286000" cy="508000"/>
          </a:xfrm>
        </p:spPr>
        <p:txBody>
          <a:bodyPr/>
          <a:lstStyle/>
          <a:p>
            <a:fld id="{10E29637-1D10-4DF8-834D-7E16E81BD45E}" type="datetimeFigureOut">
              <a:rPr lang="en-IN" smtClean="0"/>
              <a:t>14-08-2024</a:t>
            </a:fld>
            <a:endParaRPr lang="en-IN"/>
          </a:p>
        </p:txBody>
      </p:sp>
      <p:sp>
        <p:nvSpPr>
          <p:cNvPr id="17" name="Footer Placeholder 16"/>
          <p:cNvSpPr>
            <a:spLocks noGrp="1"/>
          </p:cNvSpPr>
          <p:nvPr>
            <p:ph type="ftr" sz="quarter" idx="11"/>
          </p:nvPr>
        </p:nvSpPr>
        <p:spPr bwMode="auto">
          <a:xfrm rot="5400000">
            <a:off x="10045959" y="4117661"/>
            <a:ext cx="3657600" cy="512064"/>
          </a:xfrm>
        </p:spPr>
        <p:txBody>
          <a:bodyPr/>
          <a:lstStyle/>
          <a:p>
            <a:endParaRPr lang="en-IN"/>
          </a:p>
        </p:txBody>
      </p:sp>
      <p:sp>
        <p:nvSpPr>
          <p:cNvPr id="10" name="Rectangle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767392" y="4928702"/>
            <a:ext cx="812800" cy="517524"/>
          </a:xfrm>
        </p:spPr>
        <p:txBody>
          <a:bodyPr/>
          <a:lstStyle/>
          <a:p>
            <a:fld id="{E774F088-C075-44BF-975C-D1C31C2C5A83}"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609600" y="1600200"/>
            <a:ext cx="99568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0E29637-1D10-4DF8-834D-7E16E81BD45E}" type="datetimeFigureOut">
              <a:rPr lang="en-IN" smtClean="0"/>
              <a:t>14-08-2024</a:t>
            </a:fld>
            <a:endParaRPr lang="en-IN"/>
          </a:p>
        </p:txBody>
      </p:sp>
      <p:sp>
        <p:nvSpPr>
          <p:cNvPr id="9" name="Slide Number Placeholder 8"/>
          <p:cNvSpPr>
            <a:spLocks noGrp="1"/>
          </p:cNvSpPr>
          <p:nvPr>
            <p:ph type="sldNum" sz="quarter" idx="15"/>
          </p:nvPr>
        </p:nvSpPr>
        <p:spPr/>
        <p:txBody>
          <a:bodyPr rtlCol="0"/>
          <a:lstStyle/>
          <a:p>
            <a:fld id="{E774F088-C075-44BF-975C-D1C31C2C5A83}" type="slidenum">
              <a:rPr lang="en-IN" smtClean="0"/>
              <a:t>‹#›</a:t>
            </a:fld>
            <a:endParaRPr lang="en-IN"/>
          </a:p>
        </p:txBody>
      </p:sp>
      <p:sp>
        <p:nvSpPr>
          <p:cNvPr id="10" name="Footer Placeholder 9"/>
          <p:cNvSpPr>
            <a:spLocks noGrp="1"/>
          </p:cNvSpPr>
          <p:nvPr>
            <p:ph type="ftr" sz="quarter" idx="16"/>
          </p:nvPr>
        </p:nvSpPr>
        <p:spPr/>
        <p:txBody>
          <a:bodyPr rtlCol="0"/>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48000" y="2895600"/>
            <a:ext cx="82296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10732008" y="1106932"/>
            <a:ext cx="2286000" cy="508000"/>
          </a:xfrm>
        </p:spPr>
        <p:txBody>
          <a:bodyPr/>
          <a:lstStyle/>
          <a:p>
            <a:fld id="{10E29637-1D10-4DF8-834D-7E16E81BD45E}" type="datetimeFigureOut">
              <a:rPr lang="en-IN" smtClean="0"/>
              <a:t>14-08-2024</a:t>
            </a:fld>
            <a:endParaRPr lang="en-IN"/>
          </a:p>
        </p:txBody>
      </p:sp>
      <p:sp>
        <p:nvSpPr>
          <p:cNvPr id="5" name="Footer Placeholder 4"/>
          <p:cNvSpPr>
            <a:spLocks noGrp="1"/>
          </p:cNvSpPr>
          <p:nvPr>
            <p:ph type="ftr" sz="quarter" idx="11"/>
          </p:nvPr>
        </p:nvSpPr>
        <p:spPr bwMode="auto">
          <a:xfrm rot="5400000">
            <a:off x="10046208" y="4114800"/>
            <a:ext cx="3657600" cy="512064"/>
          </a:xfrm>
        </p:spPr>
        <p:txBody>
          <a:bodyPr/>
          <a:lstStyle/>
          <a:p>
            <a:endParaRPr lang="en-IN"/>
          </a:p>
        </p:txBody>
      </p:sp>
      <p:sp>
        <p:nvSpPr>
          <p:cNvPr id="9" name="Rectangle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787488" y="4928702"/>
            <a:ext cx="812800" cy="517524"/>
          </a:xfrm>
        </p:spPr>
        <p:txBody>
          <a:bodyPr/>
          <a:lstStyle/>
          <a:p>
            <a:fld id="{E774F088-C075-44BF-975C-D1C31C2C5A83}" type="slidenum">
              <a:rPr lang="en-IN" smtClean="0"/>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0E29637-1D10-4DF8-834D-7E16E81BD45E}" type="datetimeFigureOut">
              <a:rPr lang="en-IN" smtClean="0"/>
              <a:t>14-08-2024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774F088-C075-44BF-975C-D1C31C2C5A83}" type="slidenum">
              <a:rPr lang="en-IN" smtClean="0"/>
              <a:t>‹#›</a:t>
            </a:fld>
            <a:endParaRPr lang="en-IN"/>
          </a:p>
        </p:txBody>
      </p:sp>
      <p:sp>
        <p:nvSpPr>
          <p:cNvPr id="9" name="Content Placeholder 8"/>
          <p:cNvSpPr>
            <a:spLocks noGrp="1"/>
          </p:cNvSpPr>
          <p:nvPr>
            <p:ph sz="quarter" idx="1"/>
          </p:nvPr>
        </p:nvSpPr>
        <p:spPr>
          <a:xfrm>
            <a:off x="609600" y="1600200"/>
            <a:ext cx="48768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5693664" y="1600200"/>
            <a:ext cx="48768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0584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0E29637-1D10-4DF8-834D-7E16E81BD45E}" type="datetimeFigureOut">
              <a:rPr lang="en-IN" smtClean="0"/>
              <a:t>14-08-2024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774F088-C075-44BF-975C-D1C31C2C5A83}" type="slidenum">
              <a:rPr lang="en-IN" smtClean="0"/>
              <a:t>‹#›</a:t>
            </a:fld>
            <a:endParaRPr lang="en-IN"/>
          </a:p>
        </p:txBody>
      </p:sp>
      <p:sp>
        <p:nvSpPr>
          <p:cNvPr id="11" name="Content Placeholder 10"/>
          <p:cNvSpPr>
            <a:spLocks noGrp="1"/>
          </p:cNvSpPr>
          <p:nvPr>
            <p:ph sz="quarter" idx="2"/>
          </p:nvPr>
        </p:nvSpPr>
        <p:spPr>
          <a:xfrm>
            <a:off x="609600" y="2362200"/>
            <a:ext cx="48768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5829300" y="2362200"/>
            <a:ext cx="48768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0E29637-1D10-4DF8-834D-7E16E81BD45E}" type="datetimeFigureOut">
              <a:rPr lang="en-IN" smtClean="0"/>
              <a:t>14-08-2024</a:t>
            </a:fld>
            <a:endParaRPr lang="en-IN"/>
          </a:p>
        </p:txBody>
      </p:sp>
      <p:sp>
        <p:nvSpPr>
          <p:cNvPr id="7" name="Slide Number Placeholder 6"/>
          <p:cNvSpPr>
            <a:spLocks noGrp="1"/>
          </p:cNvSpPr>
          <p:nvPr>
            <p:ph type="sldNum" sz="quarter" idx="11"/>
          </p:nvPr>
        </p:nvSpPr>
        <p:spPr/>
        <p:txBody>
          <a:bodyPr rtlCol="0"/>
          <a:lstStyle/>
          <a:p>
            <a:fld id="{E774F088-C075-44BF-975C-D1C31C2C5A83}" type="slidenum">
              <a:rPr lang="en-IN" smtClean="0"/>
              <a:t>‹#›</a:t>
            </a:fld>
            <a:endParaRPr lang="en-IN"/>
          </a:p>
        </p:txBody>
      </p:sp>
      <p:sp>
        <p:nvSpPr>
          <p:cNvPr id="8" name="Footer Placeholder 7"/>
          <p:cNvSpPr>
            <a:spLocks noGrp="1"/>
          </p:cNvSpPr>
          <p:nvPr>
            <p:ph type="ftr" sz="quarter" idx="12"/>
          </p:nvPr>
        </p:nvSpPr>
        <p:spPr/>
        <p:txBody>
          <a:bodyPr rtlCol="0"/>
          <a:lstStyle/>
          <a:p>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E29637-1D10-4DF8-834D-7E16E81BD45E}" type="datetimeFigureOut">
              <a:rPr lang="en-IN" smtClean="0"/>
              <a:t>14-08-2024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774F088-C075-44BF-975C-D1C31C2C5A83}"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5547360" y="3124200"/>
            <a:ext cx="6309360" cy="6096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406400" y="274320"/>
            <a:ext cx="75184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0E29637-1D10-4DF8-834D-7E16E81BD45E}" type="datetimeFigureOut">
              <a:rPr lang="en-IN" smtClean="0"/>
              <a:t>14-08-2024</a:t>
            </a:fld>
            <a:endParaRPr lang="en-IN"/>
          </a:p>
        </p:txBody>
      </p:sp>
      <p:sp>
        <p:nvSpPr>
          <p:cNvPr id="22" name="Slide Number Placeholder 21"/>
          <p:cNvSpPr>
            <a:spLocks noGrp="1"/>
          </p:cNvSpPr>
          <p:nvPr>
            <p:ph type="sldNum" sz="quarter" idx="15"/>
          </p:nvPr>
        </p:nvSpPr>
        <p:spPr/>
        <p:txBody>
          <a:bodyPr rtlCol="0"/>
          <a:lstStyle/>
          <a:p>
            <a:fld id="{E774F088-C075-44BF-975C-D1C31C2C5A83}" type="slidenum">
              <a:rPr lang="en-IN" smtClean="0"/>
              <a:t>‹#›</a:t>
            </a:fld>
            <a:endParaRPr lang="en-IN"/>
          </a:p>
        </p:txBody>
      </p:sp>
      <p:sp>
        <p:nvSpPr>
          <p:cNvPr id="23" name="Footer Placeholder 22"/>
          <p:cNvSpPr>
            <a:spLocks noGrp="1"/>
          </p:cNvSpPr>
          <p:nvPr>
            <p:ph type="ftr" sz="quarter" idx="16"/>
          </p:nvPr>
        </p:nvSpPr>
        <p:spPr/>
        <p:txBody>
          <a:bodyPr rtlCol="0"/>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5518404" y="3124200"/>
            <a:ext cx="6309360" cy="6096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9021064"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0E29637-1D10-4DF8-834D-7E16E81BD45E}" type="datetimeFigureOut">
              <a:rPr lang="en-IN" smtClean="0"/>
              <a:t>14-08-2024</a:t>
            </a:fld>
            <a:endParaRPr lang="en-IN"/>
          </a:p>
        </p:txBody>
      </p:sp>
      <p:sp>
        <p:nvSpPr>
          <p:cNvPr id="18" name="Slide Number Placeholder 17"/>
          <p:cNvSpPr>
            <a:spLocks noGrp="1"/>
          </p:cNvSpPr>
          <p:nvPr>
            <p:ph type="sldNum" sz="quarter" idx="11"/>
          </p:nvPr>
        </p:nvSpPr>
        <p:spPr/>
        <p:txBody>
          <a:bodyPr rtlCol="0"/>
          <a:lstStyle/>
          <a:p>
            <a:fld id="{E774F088-C075-44BF-975C-D1C31C2C5A83}" type="slidenum">
              <a:rPr lang="en-IN" smtClean="0"/>
              <a:t>‹#›</a:t>
            </a:fld>
            <a:endParaRPr lang="en-IN"/>
          </a:p>
        </p:txBody>
      </p:sp>
      <p:sp>
        <p:nvSpPr>
          <p:cNvPr id="21" name="Footer Placeholder 20"/>
          <p:cNvSpPr>
            <a:spLocks noGrp="1"/>
          </p:cNvSpPr>
          <p:nvPr>
            <p:ph type="ftr" sz="quarter" idx="12"/>
          </p:nvPr>
        </p:nvSpPr>
        <p:spPr/>
        <p:txBody>
          <a:bodyPr rtlCol="0"/>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0E29637-1D10-4DF8-834D-7E16E81BD45E}"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74F088-C075-44BF-975C-D1C31C2C5A83}"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2352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0E29637-1D10-4DF8-834D-7E16E81BD45E}"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74F088-C075-44BF-975C-D1C31C2C5A83}"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609600" y="274638"/>
            <a:ext cx="99568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10454640" y="1017843"/>
            <a:ext cx="2011680" cy="512064"/>
          </a:xfrm>
          <a:prstGeom prst="rect">
            <a:avLst/>
          </a:prstGeom>
        </p:spPr>
        <p:txBody>
          <a:bodyPr vert="horz" anchor="ctr" anchorCtr="0"/>
          <a:lstStyle>
            <a:lvl1pPr algn="r" eaLnBrk="1" latinLnBrk="0" hangingPunct="1">
              <a:defRPr kumimoji="0" sz="1200">
                <a:solidFill>
                  <a:schemeClr val="tx2"/>
                </a:solidFill>
              </a:defRPr>
            </a:lvl1pPr>
          </a:lstStyle>
          <a:p>
            <a:fld id="{10E29637-1D10-4DF8-834D-7E16E81BD45E}" type="datetimeFigureOut">
              <a:rPr lang="en-IN" smtClean="0"/>
              <a:t>14-08-2024</a:t>
            </a:fld>
            <a:endParaRPr lang="en-IN"/>
          </a:p>
        </p:txBody>
      </p:sp>
      <p:sp>
        <p:nvSpPr>
          <p:cNvPr id="3" name="Footer Placeholder 2"/>
          <p:cNvSpPr>
            <a:spLocks noGrp="1"/>
          </p:cNvSpPr>
          <p:nvPr>
            <p:ph type="ftr" sz="quarter" idx="3"/>
          </p:nvPr>
        </p:nvSpPr>
        <p:spPr>
          <a:xfrm rot="5400000">
            <a:off x="9853648" y="3676280"/>
            <a:ext cx="3200400" cy="487680"/>
          </a:xfrm>
          <a:prstGeom prst="rect">
            <a:avLst/>
          </a:prstGeom>
        </p:spPr>
        <p:txBody>
          <a:bodyPr vert="horz" anchor="ctr" anchorCtr="0"/>
          <a:lstStyle>
            <a:lvl1pPr algn="l" eaLnBrk="1" latinLnBrk="0" hangingPunct="1">
              <a:defRPr kumimoji="0" sz="1200">
                <a:solidFill>
                  <a:schemeClr val="tx2"/>
                </a:solidFill>
              </a:defRPr>
            </a:lvl1pPr>
          </a:lstStyle>
          <a:p>
            <a:endParaRPr lang="en-IN"/>
          </a:p>
        </p:txBody>
      </p:sp>
      <p:sp>
        <p:nvSpPr>
          <p:cNvPr id="7" name="Straight Connector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E774F088-C075-44BF-975C-D1C31C2C5A83}"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B041BCD9-3E64-D745-7733-72D8179B44E8}"/>
              </a:ext>
            </a:extLst>
          </p:cNvPr>
          <p:cNvSpPr txBox="1"/>
          <p:nvPr/>
        </p:nvSpPr>
        <p:spPr>
          <a:xfrm>
            <a:off x="3048866" y="2772894"/>
            <a:ext cx="6094268" cy="1085875"/>
          </a:xfrm>
          <a:prstGeom prst="rect">
            <a:avLst/>
          </a:prstGeom>
          <a:noFill/>
        </p:spPr>
        <p:txBody>
          <a:bodyPr wrap="square">
            <a:spAutoFit/>
          </a:bodyPr>
          <a:lstStyle/>
          <a:p>
            <a:pPr>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Robotic Vehicle Controlled by Using</a:t>
            </a:r>
          </a:p>
          <a:p>
            <a:pPr>
              <a:lnSpc>
                <a:spcPct val="107000"/>
              </a:lnSpc>
              <a:spcAft>
                <a:spcPts val="800"/>
              </a:spcAft>
            </a:pPr>
            <a:r>
              <a:rPr lang="en-IN" sz="2800" kern="100" dirty="0">
                <a:latin typeface="Times New Roman" panose="02020603050405020304" pitchFamily="18" charset="0"/>
                <a:ea typeface="Calibri" panose="020F0502020204030204" pitchFamily="34" charset="0"/>
                <a:cs typeface="Times New Roman" panose="02020603050405020304" pitchFamily="18" charset="0"/>
              </a:rPr>
              <a:t>                           Voice</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1480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E5536-97FB-4B58-3A0A-5421A055CD52}"/>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4875EE9D-9A67-F38E-5741-6769294AF2B5}"/>
              </a:ext>
            </a:extLst>
          </p:cNvPr>
          <p:cNvSpPr>
            <a:spLocks noGrp="1"/>
          </p:cNvSpPr>
          <p:nvPr>
            <p:ph idx="4294967295"/>
          </p:nvPr>
        </p:nvSpPr>
        <p:spPr>
          <a:xfrm>
            <a:off x="0" y="1192213"/>
            <a:ext cx="10218738" cy="504190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project was developed in a way that the robot is controlled by voice commands. An android application with a microcontroller is used for required tasks. The connection between the android app and the vehicle is facilitated with Bluetooth technology.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robot is controlled by buttons on the application or by spoken commands of the user. The movement of the robot is facilitated by the two dc servo motors connected with microcontroller at the receiver side.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commands from the application is converted in to digital signals by the Bluetooth RF transmitter for an appropriate range (about 100 meters) to the robot. At the receiver end the data gets decoded by the receiver and is fed to the microcontroller which drives the DC motors for the necessary work.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aim of Voice Controlled Robotic Vehicle is to perform the required task by listening to the commands of the user. A prior preparatory session is needed for the smooth operation the robot by the user. For the same a code is used for giving instruction to the controller.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3483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1403AA-F114-BA28-0831-466DD7B010CC}"/>
              </a:ext>
            </a:extLst>
          </p:cNvPr>
          <p:cNvSpPr>
            <a:spLocks noGrp="1"/>
          </p:cNvSpPr>
          <p:nvPr>
            <p:ph type="title" idx="4294967295"/>
          </p:nvPr>
        </p:nvSpPr>
        <p:spPr>
          <a:xfrm>
            <a:off x="0" y="-606425"/>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xmlns="" id="{C41E6D10-75F3-3AD9-D382-1B2365449EAD}"/>
              </a:ext>
            </a:extLst>
          </p:cNvPr>
          <p:cNvSpPr>
            <a:spLocks noGrp="1"/>
          </p:cNvSpPr>
          <p:nvPr>
            <p:ph idx="4294967295"/>
          </p:nvPr>
        </p:nvSpPr>
        <p:spPr>
          <a:xfrm>
            <a:off x="0" y="1312863"/>
            <a:ext cx="8559800"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objective is to build a voice-controlled robotic vehicle is to </a:t>
            </a:r>
            <a:r>
              <a:rPr lang="en-US" sz="1800" dirty="0" err="1">
                <a:latin typeface="Times New Roman" panose="02020603050405020304" pitchFamily="18" charset="0"/>
                <a:cs typeface="Times New Roman" panose="02020603050405020304" pitchFamily="18" charset="0"/>
              </a:rPr>
              <a:t>analyse</a:t>
            </a:r>
            <a:r>
              <a:rPr lang="en-US" sz="1800" dirty="0">
                <a:latin typeface="Times New Roman" panose="02020603050405020304" pitchFamily="18" charset="0"/>
                <a:cs typeface="Times New Roman" panose="02020603050405020304" pitchFamily="18" charset="0"/>
              </a:rPr>
              <a:t> the human voice and act according to the programmed commands.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Moreover, the voice-controlled robot facilitates the work compared to the manual execution, so one of the objective is to facilitate the work.</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Making the robot at cheapest cost, because the Arduino-based voice robot does not have any higher cost to make or implement on the robot.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673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BB221C-5601-35BA-7A26-7C628A3363DD}"/>
              </a:ext>
            </a:extLst>
          </p:cNvPr>
          <p:cNvSpPr>
            <a:spLocks noGrp="1"/>
          </p:cNvSpPr>
          <p:nvPr>
            <p:ph type="title" idx="4294967295"/>
          </p:nvPr>
        </p:nvSpPr>
        <p:spPr>
          <a:xfrm>
            <a:off x="0" y="-533400"/>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xmlns="" id="{D0913A35-FF1F-F39D-8E0B-F857EA0855D1}"/>
              </a:ext>
            </a:extLst>
          </p:cNvPr>
          <p:cNvSpPr>
            <a:spLocks noGrp="1"/>
          </p:cNvSpPr>
          <p:nvPr>
            <p:ph idx="4294967295"/>
          </p:nvPr>
        </p:nvSpPr>
        <p:spPr>
          <a:xfrm>
            <a:off x="0" y="1139825"/>
            <a:ext cx="10058400" cy="497998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project, we will build a voice-controlled robotic vehicle using Arduino. The robotic vehicle can be controlled wirelessly by voice commands directly from the user.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robot can move forward, backward, left, right, forward right, forward left, backward left, backward right and can also be stopped. The voice-controlled Arduino robot Vehicle is connected to a Bluetooth module HC-05.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Using an Android app installed on the mobile device, we can give specific voice commands to the robot.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 the receiving end, a Bluetooth transceiver module receives the commands and forwards them to the Arduino, controlling the robot vehicle.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5429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0880BD-AE0B-0D9C-5D03-A09C84817BD7}"/>
              </a:ext>
            </a:extLst>
          </p:cNvPr>
          <p:cNvSpPr>
            <a:spLocks noGrp="1"/>
          </p:cNvSpPr>
          <p:nvPr>
            <p:ph type="title" idx="4294967295"/>
          </p:nvPr>
        </p:nvSpPr>
        <p:spPr>
          <a:xfrm>
            <a:off x="0" y="-481013"/>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xmlns="" id="{F59E67BC-FF87-23FD-2D0F-814A2BB89848}"/>
              </a:ext>
            </a:extLst>
          </p:cNvPr>
          <p:cNvSpPr>
            <a:spLocks noGrp="1"/>
          </p:cNvSpPr>
          <p:nvPr>
            <p:ph idx="4294967295"/>
          </p:nvPr>
        </p:nvSpPr>
        <p:spPr>
          <a:xfrm>
            <a:off x="0" y="989013"/>
            <a:ext cx="10169525" cy="5080000"/>
          </a:xfrm>
        </p:spPr>
        <p:txBody>
          <a:bodyPr>
            <a:normAutofit lnSpcReduction="10000"/>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Ambient Noise Sensitivity</a:t>
            </a:r>
            <a:r>
              <a:rPr lang="en-US" sz="1800" dirty="0">
                <a:latin typeface="Times New Roman" panose="02020603050405020304" pitchFamily="18" charset="0"/>
                <a:cs typeface="Times New Roman" panose="02020603050405020304" pitchFamily="18" charset="0"/>
              </a:rPr>
              <a:t>: Voice-controlled systems can struggle in noisy environments where background sounds may interfere with the recognition of commands. This can lead to misinterpretation or failure to recognize commands accurately.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Command Complexity</a:t>
            </a:r>
            <a:r>
              <a:rPr lang="en-US" sz="1800" dirty="0">
                <a:latin typeface="Times New Roman" panose="02020603050405020304" pitchFamily="18" charset="0"/>
                <a:cs typeface="Times New Roman" panose="02020603050405020304" pitchFamily="18" charset="0"/>
              </a:rPr>
              <a:t>: Voice commands are often limited to simpler instructions due to natural language processing constraints. Complex or multi-step commands can be challenging to execute accurately.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Accidental Commands</a:t>
            </a:r>
            <a:r>
              <a:rPr lang="en-US" sz="1800" dirty="0">
                <a:latin typeface="Times New Roman" panose="02020603050405020304" pitchFamily="18" charset="0"/>
                <a:cs typeface="Times New Roman" panose="02020603050405020304" pitchFamily="18" charset="0"/>
              </a:rPr>
              <a:t>: Unintentional voice inputs, such as those triggered by conversations or other noises, can lead to unintended actions by the robotic vehicle. This can be particularly problematic in sensitive or dangerous situations.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Language and Accent Variability</a:t>
            </a:r>
            <a:r>
              <a:rPr lang="en-US" sz="1800" dirty="0">
                <a:latin typeface="Times New Roman" panose="02020603050405020304" pitchFamily="18" charset="0"/>
                <a:cs typeface="Times New Roman" panose="02020603050405020304" pitchFamily="18" charset="0"/>
              </a:rPr>
              <a:t>: Voice recognition systems may have difficulty understanding different accents, dialects, or languages, limiting their effectiveness for users with diverse speech patterns.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311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96E235-7D55-8BC5-62EA-F39763DB17B7}"/>
              </a:ext>
            </a:extLst>
          </p:cNvPr>
          <p:cNvSpPr>
            <a:spLocks noGrp="1"/>
          </p:cNvSpPr>
          <p:nvPr>
            <p:ph type="title" idx="4294967295"/>
          </p:nvPr>
        </p:nvSpPr>
        <p:spPr>
          <a:xfrm>
            <a:off x="0" y="-31591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A00CA3EC-932F-E2C9-E087-178B8F737083}"/>
              </a:ext>
            </a:extLst>
          </p:cNvPr>
          <p:cNvSpPr>
            <a:spLocks noGrp="1"/>
          </p:cNvSpPr>
          <p:nvPr>
            <p:ph idx="4294967295"/>
          </p:nvPr>
        </p:nvSpPr>
        <p:spPr>
          <a:xfrm>
            <a:off x="0" y="1233488"/>
            <a:ext cx="10058400" cy="45751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Voice recognition and speech processing is not a new field in robotic industry. Voice recognition system having the ability to work for the disabled people by </a:t>
            </a:r>
            <a:r>
              <a:rPr lang="en-US" sz="1800" dirty="0" err="1">
                <a:latin typeface="Times New Roman" panose="02020603050405020304" pitchFamily="18" charset="0"/>
                <a:cs typeface="Times New Roman" panose="02020603050405020304" pitchFamily="18" charset="0"/>
              </a:rPr>
              <a:t>recognising</a:t>
            </a:r>
            <a:r>
              <a:rPr lang="en-US" sz="1800" dirty="0">
                <a:latin typeface="Times New Roman" panose="02020603050405020304" pitchFamily="18" charset="0"/>
                <a:cs typeface="Times New Roman" panose="02020603050405020304" pitchFamily="18" charset="0"/>
              </a:rPr>
              <a:t> the commands and work accordingly for the disabled people is the main idea of the project.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Purposed system having the </a:t>
            </a:r>
            <a:r>
              <a:rPr lang="en-US" sz="1800" dirty="0" err="1">
                <a:latin typeface="Times New Roman" panose="02020603050405020304" pitchFamily="18" charset="0"/>
                <a:cs typeface="Times New Roman" panose="02020603050405020304" pitchFamily="18" charset="0"/>
              </a:rPr>
              <a:t>arduino</a:t>
            </a:r>
            <a:r>
              <a:rPr lang="en-US" sz="1800" dirty="0">
                <a:latin typeface="Times New Roman" panose="02020603050405020304" pitchFamily="18" charset="0"/>
                <a:cs typeface="Times New Roman" panose="02020603050405020304" pitchFamily="18" charset="0"/>
              </a:rPr>
              <a:t> uno voice control system. In which the </a:t>
            </a:r>
            <a:r>
              <a:rPr lang="en-US" sz="1800" dirty="0" err="1">
                <a:latin typeface="Times New Roman" panose="02020603050405020304" pitchFamily="18" charset="0"/>
                <a:cs typeface="Times New Roman" panose="02020603050405020304" pitchFamily="18" charset="0"/>
              </a:rPr>
              <a:t>arduino</a:t>
            </a:r>
            <a:r>
              <a:rPr lang="en-US" sz="1800" dirty="0">
                <a:latin typeface="Times New Roman" panose="02020603050405020304" pitchFamily="18" charset="0"/>
                <a:cs typeface="Times New Roman" panose="02020603050405020304" pitchFamily="18" charset="0"/>
              </a:rPr>
              <a:t> is connected to L298D motor drier shield which is integrated in between the </a:t>
            </a:r>
            <a:r>
              <a:rPr lang="en-US" sz="1800" dirty="0" err="1">
                <a:latin typeface="Times New Roman" panose="02020603050405020304" pitchFamily="18" charset="0"/>
                <a:cs typeface="Times New Roman" panose="02020603050405020304" pitchFamily="18" charset="0"/>
              </a:rPr>
              <a:t>arduino</a:t>
            </a:r>
            <a:r>
              <a:rPr lang="en-US" sz="1800" dirty="0">
                <a:latin typeface="Times New Roman" panose="02020603050405020304" pitchFamily="18" charset="0"/>
                <a:cs typeface="Times New Roman" panose="02020603050405020304" pitchFamily="18" charset="0"/>
              </a:rPr>
              <a:t> and the motor driver and Bluetooth module HC05.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system consist of an vehicle having two servo motors which are connected to L298D motor proving the signal through the </a:t>
            </a:r>
            <a:r>
              <a:rPr lang="en-US" sz="1800" dirty="0" err="1">
                <a:latin typeface="Times New Roman" panose="02020603050405020304" pitchFamily="18" charset="0"/>
                <a:cs typeface="Times New Roman" panose="02020603050405020304" pitchFamily="18" charset="0"/>
              </a:rPr>
              <a:t>arduino</a:t>
            </a:r>
            <a:r>
              <a:rPr lang="en-US" sz="1800" dirty="0">
                <a:latin typeface="Times New Roman" panose="02020603050405020304" pitchFamily="18" charset="0"/>
                <a:cs typeface="Times New Roman" panose="02020603050405020304" pitchFamily="18" charset="0"/>
              </a:rPr>
              <a:t> uno by the Bluetooth module voice control app.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Also system is designed for people who are disabled by feet so they can move freely with the vehicle by passing voice commands to the vehicle.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6227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85E313-1816-27C1-0568-D205EAB5E6EE}"/>
              </a:ext>
            </a:extLst>
          </p:cNvPr>
          <p:cNvSpPr>
            <a:spLocks noGrp="1"/>
          </p:cNvSpPr>
          <p:nvPr>
            <p:ph type="title" idx="4294967295"/>
          </p:nvPr>
        </p:nvSpPr>
        <p:spPr>
          <a:xfrm>
            <a:off x="0" y="-357188"/>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xmlns="" id="{4628C9FD-D51A-1CF3-1A58-1A4D5A5ED5A4}"/>
              </a:ext>
            </a:extLst>
          </p:cNvPr>
          <p:cNvSpPr>
            <a:spLocks noGrp="1"/>
          </p:cNvSpPr>
          <p:nvPr>
            <p:ph idx="4294967295"/>
          </p:nvPr>
        </p:nvSpPr>
        <p:spPr>
          <a:xfrm>
            <a:off x="0" y="1274763"/>
            <a:ext cx="10058400" cy="465772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Hands-Free Operation</a:t>
            </a:r>
            <a:r>
              <a:rPr lang="en-US" sz="1800" dirty="0">
                <a:latin typeface="Times New Roman" panose="02020603050405020304" pitchFamily="18" charset="0"/>
                <a:cs typeface="Times New Roman" panose="02020603050405020304" pitchFamily="18" charset="0"/>
              </a:rPr>
              <a:t>: Voice control allows users to operate the vehicle without needing to physically manipulate controls, which can be especially useful when the user's hands or other limbs are occupied.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Accessibility</a:t>
            </a:r>
            <a:r>
              <a:rPr lang="en-US" sz="1800" dirty="0">
                <a:latin typeface="Times New Roman" panose="02020603050405020304" pitchFamily="18" charset="0"/>
                <a:cs typeface="Times New Roman" panose="02020603050405020304" pitchFamily="18" charset="0"/>
              </a:rPr>
              <a:t>: Voice commands can make robotic vehicles more accessible to individuals with physical disabilities or impairments who might find traditional controls challenging to use.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Ease of Use</a:t>
            </a:r>
            <a:r>
              <a:rPr lang="en-US" sz="1800" dirty="0">
                <a:latin typeface="Times New Roman" panose="02020603050405020304" pitchFamily="18" charset="0"/>
                <a:cs typeface="Times New Roman" panose="02020603050405020304" pitchFamily="18" charset="0"/>
              </a:rPr>
              <a:t>: Voice commands can simplify the operation of robotic vehicles by allowing users to speak natural language instructions instead of learning complex control interfaces.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Increased Safety</a:t>
            </a:r>
            <a:r>
              <a:rPr lang="en-US" sz="1800" dirty="0">
                <a:latin typeface="Times New Roman" panose="02020603050405020304" pitchFamily="18" charset="0"/>
                <a:cs typeface="Times New Roman" panose="02020603050405020304" pitchFamily="18" charset="0"/>
              </a:rPr>
              <a:t>: By enabling hands-free control, voice commands can help users keep their attention on the environment rather than the controls, potentially increasing safety, especially in dynamic or hazardous situations.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7676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B530BE-B22F-6E17-E9B8-79E2ABC36896}"/>
              </a:ext>
            </a:extLst>
          </p:cNvPr>
          <p:cNvSpPr>
            <a:spLocks noGrp="1"/>
          </p:cNvSpPr>
          <p:nvPr>
            <p:ph type="title" idx="4294967295"/>
          </p:nvPr>
        </p:nvSpPr>
        <p:spPr>
          <a:xfrm>
            <a:off x="0" y="-460375"/>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xmlns="" id="{EB10DB91-5A22-4791-68CC-268B4A6EF4B2}"/>
              </a:ext>
            </a:extLst>
          </p:cNvPr>
          <p:cNvSpPr>
            <a:spLocks noGrp="1"/>
          </p:cNvSpPr>
          <p:nvPr>
            <p:ph idx="4294967295"/>
          </p:nvPr>
        </p:nvSpPr>
        <p:spPr>
          <a:xfrm>
            <a:off x="1284288" y="989013"/>
            <a:ext cx="10907712" cy="5265737"/>
          </a:xfrm>
        </p:spPr>
        <p:txBody>
          <a:bodyPr>
            <a:normAutofit/>
          </a:bodyPr>
          <a:lstStyle/>
          <a:p>
            <a:pPr algn="just">
              <a:lnSpc>
                <a:spcPct val="150000"/>
              </a:lnSpc>
              <a:buFont typeface="Arial" panose="020B0604020202020204" pitchFamily="34" charset="0"/>
              <a:buChar char="•"/>
            </a:pPr>
            <a:r>
              <a:rPr lang="en-US" dirty="0"/>
              <a:t> </a:t>
            </a:r>
            <a:r>
              <a:rPr lang="en-US" sz="1800" dirty="0">
                <a:latin typeface="Times New Roman" panose="02020603050405020304" pitchFamily="18" charset="0"/>
                <a:cs typeface="Times New Roman" panose="02020603050405020304" pitchFamily="18" charset="0"/>
              </a:rPr>
              <a:t>Our aim is to make a robot vehicle which can be controlled by the voice command of a person. Normally these types of systems are called as Speech Controlled Automation System (SCAS). Our design is a prototype of the above mentioned system.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idea is to create a sort of robot which going to be driven by voice commands. The robot is remotely controlled by a mobile phone; there are many articles that show the communication between a robot and smart phone.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Smart phone is a very good interface for remotely automating the robot. It contains many features that can be helpful. In this design, an android application with a micro controller is used for the required task.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connection between the application and the robot is facilitate with Bluetooth technology. The commands issued will be relayed over through the channel and will be received by the module. The objective of voice controlled robotic vehicle (VCRV) is to listen and act on the commands of the user.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505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0CA1A04-ED05-A79E-7769-1EC25F7341E1}"/>
              </a:ext>
            </a:extLst>
          </p:cNvPr>
          <p:cNvSpPr>
            <a:spLocks noGrp="1"/>
          </p:cNvSpPr>
          <p:nvPr>
            <p:ph idx="4294967295"/>
          </p:nvPr>
        </p:nvSpPr>
        <p:spPr>
          <a:xfrm>
            <a:off x="0" y="269875"/>
            <a:ext cx="10394950" cy="58197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Here the system requires accent training, post which the device will start understanding the commands issued; and the commands have been added by codes.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main motive to build a VCRV is to analyze the human voice and act according to the programmed commands. The most basic commands are backward, forward, right , left and also stop the robot.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vehicle is to be controlled wirelessly with the use of android smartphone; our intention is to make a robotic vehicle with use of advanced smartphone technology in a very simple and economic way. In current scenario vehicles are manually controlled and all are done by the person who is driving the vehicle.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Every action like start and stop, applying brake, gear transmission, acceleration requires human effort. But nowadays new technologies have been developed that can be integrated with the conventional vehicles to new vehicle form.</a:t>
            </a:r>
          </a:p>
        </p:txBody>
      </p:sp>
    </p:spTree>
    <p:extLst>
      <p:ext uri="{BB962C8B-B14F-4D97-AF65-F5344CB8AC3E}">
        <p14:creationId xmlns:p14="http://schemas.microsoft.com/office/powerpoint/2010/main" val="19397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2BD349-F93D-D03C-2807-07C1BFAB54B0}"/>
              </a:ext>
            </a:extLst>
          </p:cNvPr>
          <p:cNvSpPr>
            <a:spLocks noGrp="1"/>
          </p:cNvSpPr>
          <p:nvPr>
            <p:ph type="title" idx="4294967295"/>
          </p:nvPr>
        </p:nvSpPr>
        <p:spPr>
          <a:xfrm>
            <a:off x="0" y="-430213"/>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CC0224AB-9495-FCF8-DF5A-BCB2B3ED2F57}"/>
              </a:ext>
            </a:extLst>
          </p:cNvPr>
          <p:cNvSpPr>
            <a:spLocks noGrp="1"/>
          </p:cNvSpPr>
          <p:nvPr>
            <p:ph idx="4294967295"/>
          </p:nvPr>
        </p:nvSpPr>
        <p:spPr>
          <a:xfrm>
            <a:off x="0" y="1144588"/>
            <a:ext cx="10196513" cy="4945062"/>
          </a:xfrm>
        </p:spPr>
        <p:txBody>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Voice Recognition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Natural Language Processing (NLP)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Command Processing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Vehicle Control Module</a:t>
            </a:r>
          </a:p>
          <a:p>
            <a:endParaRPr lang="en-IN" dirty="0"/>
          </a:p>
        </p:txBody>
      </p:sp>
    </p:spTree>
    <p:extLst>
      <p:ext uri="{BB962C8B-B14F-4D97-AF65-F5344CB8AC3E}">
        <p14:creationId xmlns:p14="http://schemas.microsoft.com/office/powerpoint/2010/main" val="1086019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DA8013-D9FF-09D5-E0A2-5FB4850DE290}"/>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Voice Recognition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F9B708FC-B11A-715B-9B72-7BD0B7B61F53}"/>
              </a:ext>
            </a:extLst>
          </p:cNvPr>
          <p:cNvSpPr>
            <a:spLocks noGrp="1"/>
          </p:cNvSpPr>
          <p:nvPr>
            <p:ph idx="4294967295"/>
          </p:nvPr>
        </p:nvSpPr>
        <p:spPr>
          <a:xfrm>
            <a:off x="0" y="1128713"/>
            <a:ext cx="10058400" cy="4022725"/>
          </a:xfrm>
        </p:spPr>
        <p:txBody>
          <a:bodyPr>
            <a:normAutofit/>
          </a:bodyPr>
          <a:lstStyle/>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Function: </a:t>
            </a:r>
            <a:r>
              <a:rPr lang="en-IN" sz="1800" dirty="0">
                <a:latin typeface="Times New Roman" panose="02020603050405020304" pitchFamily="18" charset="0"/>
                <a:cs typeface="Times New Roman" panose="02020603050405020304" pitchFamily="18" charset="0"/>
              </a:rPr>
              <a:t>Converts spoken language into text or actionable commands.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Components: </a:t>
            </a:r>
            <a:r>
              <a:rPr lang="en-IN" sz="1800" dirty="0">
                <a:latin typeface="Times New Roman" panose="02020603050405020304" pitchFamily="18" charset="0"/>
                <a:cs typeface="Times New Roman" panose="02020603050405020304" pitchFamily="18" charset="0"/>
              </a:rPr>
              <a:t>Includes microphones for capturing voice input, digital signal processors (DSPs) for noise filtering, and algorithms for speech-to-text conversion.</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Examples: </a:t>
            </a:r>
            <a:r>
              <a:rPr lang="en-IN" sz="1800" dirty="0">
                <a:latin typeface="Times New Roman" panose="02020603050405020304" pitchFamily="18" charset="0"/>
                <a:cs typeface="Times New Roman" panose="02020603050405020304" pitchFamily="18" charset="0"/>
              </a:rPr>
              <a:t>Google Speech-to-Text, Amazon Lex, Microsoft Azure Speech.</a:t>
            </a:r>
          </a:p>
        </p:txBody>
      </p:sp>
    </p:spTree>
    <p:extLst>
      <p:ext uri="{BB962C8B-B14F-4D97-AF65-F5344CB8AC3E}">
        <p14:creationId xmlns:p14="http://schemas.microsoft.com/office/powerpoint/2010/main" val="1084083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909B8B-4FC2-BEBD-4C55-BB57570F7AEF}"/>
              </a:ext>
            </a:extLst>
          </p:cNvPr>
          <p:cNvSpPr>
            <a:spLocks noGrp="1"/>
          </p:cNvSpPr>
          <p:nvPr>
            <p:ph type="title" idx="4294967295"/>
          </p:nvPr>
        </p:nvSpPr>
        <p:spPr>
          <a:xfrm>
            <a:off x="0" y="0"/>
            <a:ext cx="10058400" cy="1449388"/>
          </a:xfrm>
        </p:spPr>
        <p:txBody>
          <a:bodyPr>
            <a:normAutofit/>
          </a:bodyPr>
          <a:lstStyle/>
          <a:p>
            <a:r>
              <a:rPr lang="en-IN" sz="3700" b="1" dirty="0">
                <a:latin typeface="Times New Roman" panose="02020603050405020304" pitchFamily="18" charset="0"/>
                <a:cs typeface="Times New Roman" panose="02020603050405020304" pitchFamily="18" charset="0"/>
              </a:rPr>
              <a:t>Natural Language Processing (NLP)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C721D9CD-4034-5191-ECD4-CD68512AF26B}"/>
              </a:ext>
            </a:extLst>
          </p:cNvPr>
          <p:cNvSpPr>
            <a:spLocks noGrp="1"/>
          </p:cNvSpPr>
          <p:nvPr>
            <p:ph idx="4294967295"/>
          </p:nvPr>
        </p:nvSpPr>
        <p:spPr>
          <a:xfrm>
            <a:off x="0" y="1066800"/>
            <a:ext cx="8081963" cy="4554538"/>
          </a:xfrm>
        </p:spPr>
        <p:txBody>
          <a:bodyPr>
            <a:normAutofit/>
          </a:bodyPr>
          <a:lstStyle/>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Function: </a:t>
            </a:r>
            <a:r>
              <a:rPr lang="en-IN" sz="1800" dirty="0">
                <a:latin typeface="Times New Roman" panose="02020603050405020304" pitchFamily="18" charset="0"/>
                <a:cs typeface="Times New Roman" panose="02020603050405020304" pitchFamily="18" charset="0"/>
              </a:rPr>
              <a:t>Interprets the text generated by the voice recognition module and determines the intent behind the commands.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Components: </a:t>
            </a:r>
            <a:r>
              <a:rPr lang="en-IN" sz="1800" dirty="0">
                <a:latin typeface="Times New Roman" panose="02020603050405020304" pitchFamily="18" charset="0"/>
                <a:cs typeface="Times New Roman" panose="02020603050405020304" pitchFamily="18" charset="0"/>
              </a:rPr>
              <a:t>Utilizes NLP algorithms to parse and understand natural language, extract commands, and handle variations in phrasing.</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Examples: </a:t>
            </a:r>
            <a:r>
              <a:rPr lang="en-IN" sz="1800" dirty="0">
                <a:latin typeface="Times New Roman" panose="02020603050405020304" pitchFamily="18" charset="0"/>
                <a:cs typeface="Times New Roman" panose="02020603050405020304" pitchFamily="18" charset="0"/>
              </a:rPr>
              <a:t>Natural Language Toolkit (NLTK), </a:t>
            </a:r>
            <a:r>
              <a:rPr lang="en-IN" sz="1800" dirty="0" err="1">
                <a:latin typeface="Times New Roman" panose="02020603050405020304" pitchFamily="18" charset="0"/>
                <a:cs typeface="Times New Roman" panose="02020603050405020304" pitchFamily="18" charset="0"/>
              </a:rPr>
              <a:t>spaCy</a:t>
            </a:r>
            <a:r>
              <a:rPr lang="en-IN" sz="1800" dirty="0">
                <a:latin typeface="Times New Roman" panose="02020603050405020304" pitchFamily="18" charset="0"/>
                <a:cs typeface="Times New Roman" panose="02020603050405020304" pitchFamily="18" charset="0"/>
              </a:rPr>
              <a:t>, GPT-based models.</a:t>
            </a:r>
          </a:p>
        </p:txBody>
      </p:sp>
    </p:spTree>
    <p:extLst>
      <p:ext uri="{BB962C8B-B14F-4D97-AF65-F5344CB8AC3E}">
        <p14:creationId xmlns:p14="http://schemas.microsoft.com/office/powerpoint/2010/main" val="3234465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566337-F48D-BA35-D665-8EBF11F3EF9D}"/>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Command Processing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B84D1893-623B-FAEF-F410-FDEAE1CAC757}"/>
              </a:ext>
            </a:extLst>
          </p:cNvPr>
          <p:cNvSpPr>
            <a:spLocks noGrp="1"/>
          </p:cNvSpPr>
          <p:nvPr>
            <p:ph idx="4294967295"/>
          </p:nvPr>
        </p:nvSpPr>
        <p:spPr>
          <a:xfrm>
            <a:off x="0" y="1098550"/>
            <a:ext cx="8202613" cy="387826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 </a:t>
            </a:r>
            <a:r>
              <a:rPr lang="en-US" sz="1800" dirty="0">
                <a:latin typeface="Times New Roman" panose="02020603050405020304" pitchFamily="18" charset="0"/>
                <a:cs typeface="Times New Roman" panose="02020603050405020304" pitchFamily="18" charset="0"/>
              </a:rPr>
              <a:t>Translates the interpreted commands into specific actions or instructions for the robotic vehicle.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Components: </a:t>
            </a:r>
            <a:r>
              <a:rPr lang="en-US" sz="1800" dirty="0">
                <a:latin typeface="Times New Roman" panose="02020603050405020304" pitchFamily="18" charset="0"/>
                <a:cs typeface="Times New Roman" panose="02020603050405020304" pitchFamily="18" charset="0"/>
              </a:rPr>
              <a:t>Includes logic for mapping commands to vehicle functions, such as navigation or obstacle avoidance.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Examples: </a:t>
            </a:r>
            <a:r>
              <a:rPr lang="en-US" sz="1800" dirty="0">
                <a:latin typeface="Times New Roman" panose="02020603050405020304" pitchFamily="18" charset="0"/>
                <a:cs typeface="Times New Roman" panose="02020603050405020304" pitchFamily="18" charset="0"/>
              </a:rPr>
              <a:t>Custom algorithms and control scripts that process and execute commands based on the vehicle's capabilities.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3350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B9B66A-5EE2-1A8D-77AE-C47273091234}"/>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Vehicle Control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792499B5-C58B-41AC-B2BE-EAF76254CEBD}"/>
              </a:ext>
            </a:extLst>
          </p:cNvPr>
          <p:cNvSpPr>
            <a:spLocks noGrp="1"/>
          </p:cNvSpPr>
          <p:nvPr>
            <p:ph idx="4294967295"/>
          </p:nvPr>
        </p:nvSpPr>
        <p:spPr>
          <a:xfrm>
            <a:off x="0" y="1139825"/>
            <a:ext cx="7707313" cy="421163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 </a:t>
            </a:r>
            <a:r>
              <a:rPr lang="en-US" sz="1800" dirty="0">
                <a:latin typeface="Times New Roman" panose="02020603050405020304" pitchFamily="18" charset="0"/>
                <a:cs typeface="Times New Roman" panose="02020603050405020304" pitchFamily="18" charset="0"/>
              </a:rPr>
              <a:t>Executes the commands issued by the command processing module to control the vehicle’s operations.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Components: </a:t>
            </a:r>
            <a:r>
              <a:rPr lang="en-US" sz="1800" dirty="0">
                <a:latin typeface="Times New Roman" panose="02020603050405020304" pitchFamily="18" charset="0"/>
                <a:cs typeface="Times New Roman" panose="02020603050405020304" pitchFamily="18" charset="0"/>
              </a:rPr>
              <a:t>Interfaces with the vehicle's hardware and software systems, including motors, sensors, and navigation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Examples: </a:t>
            </a:r>
            <a:r>
              <a:rPr lang="en-US" sz="1800" dirty="0">
                <a:latin typeface="Times New Roman" panose="02020603050405020304" pitchFamily="18" charset="0"/>
                <a:cs typeface="Times New Roman" panose="02020603050405020304" pitchFamily="18" charset="0"/>
              </a:rPr>
              <a:t>Motor controllers, servo drivers, and actuator control systems.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281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9D0DB6-AB41-424C-4CAA-200CB91B9CB4}"/>
              </a:ext>
            </a:extLst>
          </p:cNvPr>
          <p:cNvSpPr>
            <a:spLocks noGrp="1"/>
          </p:cNvSpPr>
          <p:nvPr>
            <p:ph type="title" idx="4294967295"/>
          </p:nvPr>
        </p:nvSpPr>
        <p:spPr>
          <a:xfrm>
            <a:off x="0" y="-460375"/>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xmlns="" id="{D7E5F989-CD25-7D6E-0501-FF980FE17041}"/>
              </a:ext>
            </a:extLst>
          </p:cNvPr>
          <p:cNvSpPr>
            <a:spLocks noGrp="1"/>
          </p:cNvSpPr>
          <p:nvPr>
            <p:ph idx="4294967295"/>
          </p:nvPr>
        </p:nvSpPr>
        <p:spPr>
          <a:xfrm>
            <a:off x="0" y="1139825"/>
            <a:ext cx="9463088" cy="44291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505026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6AAD84-B0F2-E7E7-2439-6AF443AB2B31}"/>
              </a:ext>
            </a:extLst>
          </p:cNvPr>
          <p:cNvSpPr>
            <a:spLocks noGrp="1"/>
          </p:cNvSpPr>
          <p:nvPr>
            <p:ph type="title" idx="4294967295"/>
          </p:nvPr>
        </p:nvSpPr>
        <p:spPr>
          <a:xfrm>
            <a:off x="0" y="-460375"/>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xmlns="" id="{FE476E15-2F01-3638-C052-76834440DDC9}"/>
              </a:ext>
            </a:extLst>
          </p:cNvPr>
          <p:cNvSpPr>
            <a:spLocks noGrp="1"/>
          </p:cNvSpPr>
          <p:nvPr>
            <p:ph idx="4294967295"/>
          </p:nvPr>
        </p:nvSpPr>
        <p:spPr>
          <a:xfrm>
            <a:off x="0" y="1160463"/>
            <a:ext cx="10599738" cy="465772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0730461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8C1F6B-7257-2D63-90AA-F3088EECFCC8}"/>
              </a:ext>
            </a:extLst>
          </p:cNvPr>
          <p:cNvSpPr>
            <a:spLocks noGrp="1"/>
          </p:cNvSpPr>
          <p:nvPr>
            <p:ph type="title" idx="4294967295"/>
          </p:nvPr>
        </p:nvSpPr>
        <p:spPr>
          <a:xfrm>
            <a:off x="0" y="-460375"/>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xmlns="" id="{B51935D3-F0AC-D00C-838F-BEF56FEED67D}"/>
              </a:ext>
            </a:extLst>
          </p:cNvPr>
          <p:cNvSpPr>
            <a:spLocks noGrp="1"/>
          </p:cNvSpPr>
          <p:nvPr>
            <p:ph idx="4294967295"/>
          </p:nvPr>
        </p:nvSpPr>
        <p:spPr>
          <a:xfrm>
            <a:off x="0" y="1222375"/>
            <a:ext cx="10058400" cy="4022725"/>
          </a:xfrm>
        </p:spPr>
        <p:txBody>
          <a:bodyPr/>
          <a:lstStyle/>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93629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F49D64-5CAB-E6B3-685B-2F3C644FD7C1}"/>
              </a:ext>
            </a:extLst>
          </p:cNvPr>
          <p:cNvSpPr>
            <a:spLocks noGrp="1"/>
          </p:cNvSpPr>
          <p:nvPr>
            <p:ph type="title" idx="4294967295"/>
          </p:nvPr>
        </p:nvSpPr>
        <p:spPr>
          <a:xfrm>
            <a:off x="0" y="-460375"/>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xmlns="" id="{28C73125-D315-817A-7ADC-C193EE18A1F3}"/>
              </a:ext>
            </a:extLst>
          </p:cNvPr>
          <p:cNvSpPr>
            <a:spLocks noGrp="1"/>
          </p:cNvSpPr>
          <p:nvPr>
            <p:ph idx="4294967295"/>
          </p:nvPr>
        </p:nvSpPr>
        <p:spPr>
          <a:xfrm>
            <a:off x="0" y="1192213"/>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4967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82648C-FE37-57FD-6712-8619B077A06C}"/>
              </a:ext>
            </a:extLst>
          </p:cNvPr>
          <p:cNvSpPr>
            <a:spLocks noGrp="1"/>
          </p:cNvSpPr>
          <p:nvPr>
            <p:ph type="title" idx="4294967295"/>
          </p:nvPr>
        </p:nvSpPr>
        <p:spPr>
          <a:xfrm>
            <a:off x="0" y="-4603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D033C726-1B6B-5580-0573-F4B2D084A206}"/>
              </a:ext>
            </a:extLst>
          </p:cNvPr>
          <p:cNvSpPr>
            <a:spLocks noGrp="1"/>
          </p:cNvSpPr>
          <p:nvPr>
            <p:ph idx="4294967295"/>
          </p:nvPr>
        </p:nvSpPr>
        <p:spPr>
          <a:xfrm>
            <a:off x="2133600" y="98901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907038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9706F1-FD92-515F-2707-625CCE71803B}"/>
              </a:ext>
            </a:extLst>
          </p:cNvPr>
          <p:cNvSpPr>
            <a:spLocks noGrp="1"/>
          </p:cNvSpPr>
          <p:nvPr>
            <p:ph type="title" idx="4294967295"/>
          </p:nvPr>
        </p:nvSpPr>
        <p:spPr>
          <a:xfrm>
            <a:off x="0" y="-46037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B35463A9-A7A6-271A-E7C1-1005EC3B3D5B}"/>
              </a:ext>
            </a:extLst>
          </p:cNvPr>
          <p:cNvSpPr>
            <a:spLocks noGrp="1"/>
          </p:cNvSpPr>
          <p:nvPr>
            <p:ph idx="4294967295"/>
          </p:nvPr>
        </p:nvSpPr>
        <p:spPr>
          <a:xfrm>
            <a:off x="0" y="1254125"/>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417983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4DBE5F-DB8B-E0E7-610A-4C27A6CD95C4}"/>
              </a:ext>
            </a:extLst>
          </p:cNvPr>
          <p:cNvSpPr>
            <a:spLocks noGrp="1"/>
          </p:cNvSpPr>
          <p:nvPr>
            <p:ph type="title" idx="4294967295"/>
          </p:nvPr>
        </p:nvSpPr>
        <p:spPr>
          <a:xfrm>
            <a:off x="0" y="-315913"/>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xmlns="" id="{D0EAFAE0-4650-0E34-D0F9-C8B75FA99EF0}"/>
              </a:ext>
            </a:extLst>
          </p:cNvPr>
          <p:cNvSpPr>
            <a:spLocks noGrp="1"/>
          </p:cNvSpPr>
          <p:nvPr>
            <p:ph idx="4294967295"/>
          </p:nvPr>
        </p:nvSpPr>
        <p:spPr>
          <a:xfrm>
            <a:off x="0" y="1230313"/>
            <a:ext cx="10972800" cy="506730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“Voice Controlled Robotic Vehicle” project has many applications and in present and future. The project can be made more effective by adding features to it in the future. The project has applications in wide variety of areas such as military, home security, rescue missions, industries, medical assistance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were successful in implementing a simple model of voice controlled robotic vehicle using the available resources. The implementation of this project is easy, so this robot is beneficial for human life.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Voice Control Robot is useful for disable people and monitoring purpose. It works on simple voice command, so it is easy to use. It is useful for those areas where humans can’t reach. The size of this robot is small, so we can use this robot for spying purpose. It can be used for surveillance.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can implement web cam in this robot for security purpose. The voice recognition software has an accuracy and for identify a voice command and it is also highly sensitive to the surrounding noise.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99109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36</TotalTime>
  <Words>2068</Words>
  <Application>Microsoft Office PowerPoint</Application>
  <PresentationFormat>Custom</PresentationFormat>
  <Paragraphs>95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Oriel</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Voice Recognition Module </vt:lpstr>
      <vt:lpstr>Natural Language Processing (NLP) Module </vt:lpstr>
      <vt:lpstr>Command Processing Module </vt:lpstr>
      <vt:lpstr>Vehicle Control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2024-08-11T08:37:18Z</dcterms:created>
  <dcterms:modified xsi:type="dcterms:W3CDTF">2024-08-14T05:05:14Z</dcterms:modified>
</cp:coreProperties>
</file>