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371601"/>
            <a:ext cx="104648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914400" y="3505200"/>
            <a:ext cx="85344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C2D6FD-1475-4E85-B4AB-E5FEA447E4A4}" type="datetimeFigureOut">
              <a:rPr lang="en-IN" smtClean="0"/>
              <a:t>14-08-2024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5965FFF-2A4C-4107-9E72-B88320119804}" type="slidenum">
              <a:rPr lang="en-IN" smtClean="0"/>
              <a:t>‹#›</a:t>
            </a:fld>
            <a:endParaRPr lang="en-IN"/>
          </a:p>
        </p:txBody>
      </p:sp>
      <p:cxnSp>
        <p:nvCxnSpPr>
          <p:cNvPr id="8" name="Straight Connector 7"/>
          <p:cNvCxnSpPr/>
          <p:nvPr/>
        </p:nvCxnSpPr>
        <p:spPr>
          <a:xfrm>
            <a:off x="914400" y="3398520"/>
            <a:ext cx="104648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C2D6FD-1475-4E85-B4AB-E5FEA447E4A4}" type="datetimeFigureOut">
              <a:rPr lang="en-IN" smtClean="0"/>
              <a:t>14-08-2024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5965FFF-2A4C-4107-9E72-B88320119804}" type="slidenum">
              <a:rPr lang="en-IN" smtClean="0"/>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63084" y="2362201"/>
            <a:ext cx="103632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963084" y="4626865"/>
            <a:ext cx="103632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C2D6FD-1475-4E85-B4AB-E5FEA447E4A4}" type="datetimeFigureOut">
              <a:rPr lang="en-IN" smtClean="0"/>
              <a:t>14-08-2024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5965FFF-2A4C-4107-9E72-B88320119804}" type="slidenum">
              <a:rPr lang="en-IN" smtClean="0"/>
              <a:t>‹#›</a:t>
            </a:fld>
            <a:endParaRPr lang="en-IN"/>
          </a:p>
        </p:txBody>
      </p:sp>
      <p:cxnSp>
        <p:nvCxnSpPr>
          <p:cNvPr id="7" name="Straight Connector 6"/>
          <p:cNvCxnSpPr/>
          <p:nvPr/>
        </p:nvCxnSpPr>
        <p:spPr>
          <a:xfrm>
            <a:off x="975360" y="4599432"/>
            <a:ext cx="104648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73352"/>
            <a:ext cx="53848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7600" y="1673352"/>
            <a:ext cx="53848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C2D6FD-1475-4E85-B4AB-E5FEA447E4A4}" type="datetimeFigureOut">
              <a:rPr lang="en-IN" smtClean="0"/>
              <a:t>14-08-2024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5965FFF-2A4C-4107-9E72-B88320119804}" type="slidenum">
              <a:rPr lang="en-IN" smtClean="0"/>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1676400"/>
            <a:ext cx="524256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438400"/>
            <a:ext cx="524256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39840" y="1676400"/>
            <a:ext cx="524256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339840" y="2438400"/>
            <a:ext cx="524256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C2D6FD-1475-4E85-B4AB-E5FEA447E4A4}" type="datetimeFigureOut">
              <a:rPr lang="en-IN" smtClean="0"/>
              <a:t>14-08-2024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5965FFF-2A4C-4107-9E72-B88320119804}" type="slidenum">
              <a:rPr lang="en-IN" smtClean="0"/>
              <a:t>‹#›</a:t>
            </a:fld>
            <a:endParaRPr lang="en-IN"/>
          </a:p>
        </p:txBody>
      </p:sp>
      <p:cxnSp>
        <p:nvCxnSpPr>
          <p:cNvPr id="11" name="Straight Connector 10"/>
          <p:cNvCxnSpPr/>
          <p:nvPr/>
        </p:nvCxnSpPr>
        <p:spPr>
          <a:xfrm rot="5400000">
            <a:off x="3741949" y="4045691"/>
            <a:ext cx="4709160" cy="1059"/>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C2D6FD-1475-4E85-B4AB-E5FEA447E4A4}" type="datetimeFigureOut">
              <a:rPr lang="en-IN" smtClean="0"/>
              <a:t>14-08-2024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5965FFF-2A4C-4107-9E72-B88320119804}" type="slidenum">
              <a:rPr lang="en-IN" smtClean="0"/>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C2D6FD-1475-4E85-B4AB-E5FEA447E4A4}" type="datetimeFigureOut">
              <a:rPr lang="en-IN" smtClean="0"/>
              <a:t>14-08-2024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5965FFF-2A4C-4107-9E72-B88320119804}"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792080"/>
            <a:ext cx="2852928"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3962400" y="792080"/>
            <a:ext cx="7620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601" y="2130553"/>
            <a:ext cx="2852928"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C2D6FD-1475-4E85-B4AB-E5FEA447E4A4}" type="datetimeFigureOut">
              <a:rPr lang="en-IN" smtClean="0"/>
              <a:t>14-08-2024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5965FFF-2A4C-4107-9E72-B88320119804}" type="slidenum">
              <a:rPr lang="en-IN" smtClean="0"/>
              <a:t>‹#›</a:t>
            </a:fld>
            <a:endParaRPr lang="en-IN"/>
          </a:p>
        </p:txBody>
      </p:sp>
      <p:cxnSp>
        <p:nvCxnSpPr>
          <p:cNvPr id="9" name="Straight Connector 8"/>
          <p:cNvCxnSpPr/>
          <p:nvPr/>
        </p:nvCxnSpPr>
        <p:spPr>
          <a:xfrm rot="5400000">
            <a:off x="912152" y="3579942"/>
            <a:ext cx="5577840" cy="211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792480"/>
            <a:ext cx="2856907"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3811480" y="838201"/>
            <a:ext cx="787252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09600" y="2133600"/>
            <a:ext cx="2852928"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C2D6FD-1475-4E85-B4AB-E5FEA447E4A4}" type="datetimeFigureOut">
              <a:rPr lang="en-IN" smtClean="0"/>
              <a:t>14-08-2024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5965FFF-2A4C-4107-9E72-B88320119804}" type="slidenum">
              <a:rPr lang="en-IN" smtClean="0"/>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C2D6FD-1475-4E85-B4AB-E5FEA447E4A4}" type="datetimeFigureOut">
              <a:rPr lang="en-IN" smtClean="0"/>
              <a:t>14-08-2024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5965FFF-2A4C-4107-9E72-B88320119804}"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609600"/>
            <a:ext cx="27432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600" y="609600"/>
            <a:ext cx="80264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C2D6FD-1475-4E85-B4AB-E5FEA447E4A4}" type="datetimeFigureOut">
              <a:rPr lang="en-IN" smtClean="0"/>
              <a:t>14-08-2024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5965FFF-2A4C-4107-9E72-B88320119804}"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12192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09600" y="533400"/>
            <a:ext cx="109728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0"/>
            <a:ext cx="109728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12192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609600" y="18288"/>
            <a:ext cx="3860800" cy="329184"/>
          </a:xfrm>
          <a:prstGeom prst="rect">
            <a:avLst/>
          </a:prstGeom>
        </p:spPr>
        <p:txBody>
          <a:bodyPr vert="horz" lIns="91440" tIns="45720" rIns="91440" bIns="45720" rtlCol="0" anchor="ctr"/>
          <a:lstStyle>
            <a:lvl1pPr algn="l">
              <a:defRPr sz="1200">
                <a:solidFill>
                  <a:srgbClr val="FFFFFF"/>
                </a:solidFill>
              </a:defRPr>
            </a:lvl1pPr>
          </a:lstStyle>
          <a:p>
            <a:fld id="{64C2D6FD-1475-4E85-B4AB-E5FEA447E4A4}" type="datetimeFigureOut">
              <a:rPr lang="en-IN" smtClean="0"/>
              <a:t>14-08-2024</a:t>
            </a:fld>
            <a:endParaRPr lang="en-IN"/>
          </a:p>
        </p:txBody>
      </p:sp>
      <p:sp>
        <p:nvSpPr>
          <p:cNvPr id="5" name="Footer Placeholder 4"/>
          <p:cNvSpPr>
            <a:spLocks noGrp="1"/>
          </p:cNvSpPr>
          <p:nvPr>
            <p:ph type="ftr" sz="quarter" idx="3"/>
          </p:nvPr>
        </p:nvSpPr>
        <p:spPr>
          <a:xfrm>
            <a:off x="4572000" y="18288"/>
            <a:ext cx="5486400" cy="329184"/>
          </a:xfrm>
          <a:prstGeom prst="rect">
            <a:avLst/>
          </a:prstGeom>
        </p:spPr>
        <p:txBody>
          <a:bodyPr vert="horz" lIns="91440" tIns="45720" rIns="91440" bIns="45720" rtlCol="0" anchor="ctr"/>
          <a:lstStyle>
            <a:lvl1pPr algn="ctr">
              <a:defRPr sz="1200">
                <a:solidFill>
                  <a:srgbClr val="FFFFFF"/>
                </a:solidFill>
              </a:defRPr>
            </a:lvl1pPr>
          </a:lstStyle>
          <a:p>
            <a:endParaRPr lang="en-IN"/>
          </a:p>
        </p:txBody>
      </p:sp>
      <p:sp>
        <p:nvSpPr>
          <p:cNvPr id="6" name="Slide Number Placeholder 5"/>
          <p:cNvSpPr>
            <a:spLocks noGrp="1"/>
          </p:cNvSpPr>
          <p:nvPr>
            <p:ph type="sldNum" sz="quarter" idx="4"/>
          </p:nvPr>
        </p:nvSpPr>
        <p:spPr>
          <a:xfrm>
            <a:off x="10160000" y="18288"/>
            <a:ext cx="1422400" cy="329184"/>
          </a:xfrm>
          <a:prstGeom prst="rect">
            <a:avLst/>
          </a:prstGeom>
        </p:spPr>
        <p:txBody>
          <a:bodyPr vert="horz" lIns="91440" tIns="45720" rIns="91440" bIns="45720" rtlCol="0" anchor="ctr"/>
          <a:lstStyle>
            <a:lvl1pPr algn="l">
              <a:defRPr sz="1400" b="1">
                <a:solidFill>
                  <a:srgbClr val="FFFFFF"/>
                </a:solidFill>
              </a:defRPr>
            </a:lvl1pPr>
          </a:lstStyle>
          <a:p>
            <a:fld id="{25965FFF-2A4C-4107-9E72-B88320119804}"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D3DC57DB-4C7A-136F-BF43-1EF3421BE58E}"/>
              </a:ext>
            </a:extLst>
          </p:cNvPr>
          <p:cNvSpPr txBox="1"/>
          <p:nvPr/>
        </p:nvSpPr>
        <p:spPr>
          <a:xfrm>
            <a:off x="3441987" y="2812667"/>
            <a:ext cx="6094268" cy="1085875"/>
          </a:xfrm>
          <a:prstGeom prst="rect">
            <a:avLst/>
          </a:prstGeom>
          <a:noFill/>
        </p:spPr>
        <p:txBody>
          <a:bodyPr wrap="square">
            <a:spAutoFit/>
          </a:bodyPr>
          <a:lstStyle/>
          <a:p>
            <a:pPr lvl="0">
              <a:lnSpc>
                <a:spcPct val="107000"/>
              </a:lnSpc>
              <a:spcAft>
                <a:spcPts val="800"/>
              </a:spcAft>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Real Estate Search Based on Data</a:t>
            </a:r>
          </a:p>
          <a:p>
            <a:pPr lvl="0">
              <a:lnSpc>
                <a:spcPct val="107000"/>
              </a:lnSpc>
              <a:spcAft>
                <a:spcPts val="800"/>
              </a:spcAft>
            </a:pPr>
            <a:r>
              <a:rPr lang="en-IN" sz="2800" kern="100" dirty="0">
                <a:latin typeface="Times New Roman" panose="02020603050405020304" pitchFamily="18" charset="0"/>
                <a:ea typeface="Calibri" panose="020F0502020204030204" pitchFamily="34" charset="0"/>
                <a:cs typeface="Times New Roman" panose="02020603050405020304" pitchFamily="18" charset="0"/>
              </a:rPr>
              <a:t>                       Mining</a:t>
            </a:r>
            <a:endParaRPr lang="en-IN" sz="28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865004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ADD847D-3327-1AA5-2BA8-F65DF13539F3}"/>
              </a:ext>
            </a:extLst>
          </p:cNvPr>
          <p:cNvSpPr>
            <a:spLocks noGrp="1"/>
          </p:cNvSpPr>
          <p:nvPr>
            <p:ph type="title" idx="4294967295"/>
          </p:nvPr>
        </p:nvSpPr>
        <p:spPr>
          <a:xfrm>
            <a:off x="0" y="-544513"/>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xmlns="" id="{294B272E-BDC8-1A91-9AB6-5827EC4485F7}"/>
              </a:ext>
            </a:extLst>
          </p:cNvPr>
          <p:cNvSpPr>
            <a:spLocks noGrp="1"/>
          </p:cNvSpPr>
          <p:nvPr>
            <p:ph idx="4294967295"/>
          </p:nvPr>
        </p:nvSpPr>
        <p:spPr>
          <a:xfrm>
            <a:off x="0" y="1092200"/>
            <a:ext cx="10626725" cy="5048250"/>
          </a:xfrm>
        </p:spPr>
        <p:txBody>
          <a:bodyPr>
            <a:no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Real estate investments have become more popular last few decades. People who are investing in a new house are more conservative with their budget and market strategies. The existing system involves calculation of house prices without the necessary prediction about future market trends and price increase.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proposed system has two modes of operation the customer mode and the seller mode. The proposed real estate system gives the functionality for buyers, allowing them to search properties using features like amenities¸ pricing, car- pet area, address. The system enables the seller to display, update or delete the advertisements.</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system will display predicted property value along with the searched property value. The future prices will be predicted by analyzing previous market trend and price ranges, and also upcoming develop- </a:t>
            </a:r>
            <a:r>
              <a:rPr lang="en-US" sz="1800" dirty="0" err="1">
                <a:latin typeface="Times New Roman" panose="02020603050405020304" pitchFamily="18" charset="0"/>
                <a:cs typeface="Times New Roman" panose="02020603050405020304" pitchFamily="18" charset="0"/>
              </a:rPr>
              <a:t>ments</a:t>
            </a:r>
            <a:r>
              <a:rPr lang="en-US" sz="1800" dirty="0">
                <a:latin typeface="Times New Roman" panose="02020603050405020304" pitchFamily="18" charset="0"/>
                <a:cs typeface="Times New Roman" panose="02020603050405020304" pitchFamily="18" charset="0"/>
              </a:rPr>
              <a:t> future prices.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proposed system includes modules: Registration and Login, Parameter-based Filtering, Analyzing, Ranking of Advertisements and Future Value Prediction.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4125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0899011-D050-FB7C-A288-73BA2AC9B971}"/>
              </a:ext>
            </a:extLst>
          </p:cNvPr>
          <p:cNvSpPr>
            <a:spLocks noGrp="1"/>
          </p:cNvSpPr>
          <p:nvPr>
            <p:ph type="title" idx="4294967295"/>
          </p:nvPr>
        </p:nvSpPr>
        <p:spPr>
          <a:xfrm>
            <a:off x="0" y="-460375"/>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xmlns="" id="{6DBED282-34EC-D271-BB70-300E92C0C5AF}"/>
              </a:ext>
            </a:extLst>
          </p:cNvPr>
          <p:cNvSpPr>
            <a:spLocks noGrp="1"/>
          </p:cNvSpPr>
          <p:nvPr>
            <p:ph idx="4294967295"/>
          </p:nvPr>
        </p:nvSpPr>
        <p:spPr>
          <a:xfrm>
            <a:off x="0" y="1160463"/>
            <a:ext cx="10301288" cy="4586287"/>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data mining serves several crucial objectives aimed at enhancing decision-making and operational efficiency. One primary objective is accurate property valuation, where data mining analyzes historical sales, property characteristics, and market trends to determine precise property values.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not only aids buyers and sellers in setting appropriate prices but also supports appraisers in providing reliable valuations.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Another significant objective is market</a:t>
            </a:r>
            <a:r>
              <a:rPr lang="en-US" sz="1800" b="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trend identification, which involves detecting patterns and shifts in the real estate market, such as price fluctuations and emerging neighborhoods.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insight helps stakeholders adapt to market changes and uncover new opportunities.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34192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D6520A-94F8-FAA4-A913-0402D7105B7F}"/>
              </a:ext>
            </a:extLst>
          </p:cNvPr>
          <p:cNvSpPr>
            <a:spLocks noGrp="1"/>
          </p:cNvSpPr>
          <p:nvPr>
            <p:ph type="title" idx="4294967295"/>
          </p:nvPr>
        </p:nvSpPr>
        <p:spPr>
          <a:xfrm>
            <a:off x="0" y="-460375"/>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xmlns="" id="{EF9A5FD5-3531-5619-7669-5EA2FA7B2F7D}"/>
              </a:ext>
            </a:extLst>
          </p:cNvPr>
          <p:cNvSpPr>
            <a:spLocks noGrp="1"/>
          </p:cNvSpPr>
          <p:nvPr>
            <p:ph idx="4294967295"/>
          </p:nvPr>
        </p:nvSpPr>
        <p:spPr>
          <a:xfrm>
            <a:off x="0" y="1108075"/>
            <a:ext cx="9288463" cy="4451350"/>
          </a:xfrm>
        </p:spPr>
        <p:txBody>
          <a:bodyPr/>
          <a:lstStyle/>
          <a:p>
            <a:pPr>
              <a:lnSpc>
                <a:spcPct val="150000"/>
              </a:lnSpc>
              <a:buFont typeface="Arial" panose="020B0604020202020204" pitchFamily="34" charset="0"/>
              <a:buChar char="•"/>
            </a:pPr>
            <a:r>
              <a:rPr lang="en-US" dirty="0"/>
              <a:t> </a:t>
            </a:r>
            <a:r>
              <a:rPr lang="en-US" sz="1800" dirty="0">
                <a:latin typeface="Times New Roman" panose="02020603050405020304" pitchFamily="18" charset="0"/>
                <a:cs typeface="Times New Roman" panose="02020603050405020304" pitchFamily="18" charset="0"/>
              </a:rPr>
              <a:t>data mining aids in enhancing customer experience by providing intuitive search tools and personalized insights, leading to greater customer satisfaction.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also plays a role in fraud detection, identifying unusual patterns to prevent fraudulent activities and ensuring transaction integrity. Neighborhood analysis helps assess various factors like amenities and crime rates, allowing buyers and investors to evaluate neighborhood desirability.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Finally, investment portfolio optimization uses data mining to identify high-performing properties and assess potential returns, enhancing overall portfolio performance and helping investors achieve better results.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51403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1E4ABD-66AA-D09F-D5F1-AEDF3A95436D}"/>
              </a:ext>
            </a:extLst>
          </p:cNvPr>
          <p:cNvSpPr>
            <a:spLocks noGrp="1"/>
          </p:cNvSpPr>
          <p:nvPr>
            <p:ph type="title" idx="4294967295"/>
          </p:nvPr>
        </p:nvSpPr>
        <p:spPr>
          <a:xfrm>
            <a:off x="0" y="-4603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xmlns="" id="{8C1E1F96-B679-1887-82F4-53AFC87066BD}"/>
              </a:ext>
            </a:extLst>
          </p:cNvPr>
          <p:cNvSpPr>
            <a:spLocks noGrp="1"/>
          </p:cNvSpPr>
          <p:nvPr>
            <p:ph idx="4294967295"/>
          </p:nvPr>
        </p:nvSpPr>
        <p:spPr>
          <a:xfrm>
            <a:off x="0" y="1098550"/>
            <a:ext cx="10594975" cy="5302250"/>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Privacy Concerns</a:t>
            </a:r>
            <a:r>
              <a:rPr lang="en-US" sz="1800" dirty="0">
                <a:latin typeface="Times New Roman" panose="02020603050405020304" pitchFamily="18" charset="0"/>
                <a:cs typeface="Times New Roman" panose="02020603050405020304" pitchFamily="18" charset="0"/>
              </a:rPr>
              <a:t>: Real estate data mining often involves collecting and analyzing large amounts of personal information. This raises privacy issues and concerns about data protection, especially if sensitive information is not handled properly.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Quality and Accuracy</a:t>
            </a:r>
            <a:r>
              <a:rPr lang="en-US" sz="1800" dirty="0">
                <a:latin typeface="Times New Roman" panose="02020603050405020304" pitchFamily="18" charset="0"/>
                <a:cs typeface="Times New Roman" panose="02020603050405020304" pitchFamily="18" charset="0"/>
              </a:rPr>
              <a:t>: If the data being mined is outdated, incomplete, or inaccurate, the insights generated can be misleading. In real estate, this could lead to incorrect valuations or misguided investment decisions.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Overreliance on Data</a:t>
            </a:r>
            <a:r>
              <a:rPr lang="en-US" sz="1800" dirty="0">
                <a:latin typeface="Times New Roman" panose="02020603050405020304" pitchFamily="18" charset="0"/>
                <a:cs typeface="Times New Roman" panose="02020603050405020304" pitchFamily="18" charset="0"/>
              </a:rPr>
              <a:t>: Relying too heavily on data-driven insights can lead to a lack of consideration for qualitative factors such as neighborhood characteristics, market sentiment, or local economic conditions. These factors can significantly impact real estate values and are not always captured by data mining.</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Changing Market Conditions</a:t>
            </a:r>
            <a:r>
              <a:rPr lang="en-US" sz="1800" dirty="0">
                <a:latin typeface="Times New Roman" panose="02020603050405020304" pitchFamily="18" charset="0"/>
                <a:cs typeface="Times New Roman" panose="02020603050405020304" pitchFamily="18" charset="0"/>
              </a:rPr>
              <a:t>: Real estate markets can be highly dynamic. Models based on historical data might not accurately predict future trends, especially in rapidly changing markets or during economic upheavals.</a:t>
            </a:r>
          </a:p>
          <a:p>
            <a:endParaRPr lang="en-IN" dirty="0"/>
          </a:p>
        </p:txBody>
      </p:sp>
    </p:spTree>
    <p:extLst>
      <p:ext uri="{BB962C8B-B14F-4D97-AF65-F5344CB8AC3E}">
        <p14:creationId xmlns:p14="http://schemas.microsoft.com/office/powerpoint/2010/main" val="2926788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8BBE4E-EEFE-5603-D0BB-18734BFA73C6}"/>
              </a:ext>
            </a:extLst>
          </p:cNvPr>
          <p:cNvSpPr>
            <a:spLocks noGrp="1"/>
          </p:cNvSpPr>
          <p:nvPr>
            <p:ph type="title" idx="4294967295"/>
          </p:nvPr>
        </p:nvSpPr>
        <p:spPr>
          <a:xfrm>
            <a:off x="0" y="-595313"/>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xmlns="" id="{FFE180D7-97AD-FEF5-7585-86CF0F74C5A0}"/>
              </a:ext>
            </a:extLst>
          </p:cNvPr>
          <p:cNvSpPr>
            <a:spLocks noGrp="1"/>
          </p:cNvSpPr>
          <p:nvPr>
            <p:ph idx="4294967295"/>
          </p:nvPr>
        </p:nvSpPr>
        <p:spPr>
          <a:xfrm>
            <a:off x="866775" y="854075"/>
            <a:ext cx="11325225" cy="529748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Nowadays , e-education and e-learning is extremely influenced . Everything is shifting from manual to automatic systems . the target of this project is to predict the house prices therefore on minimize the issues sweet-faced by the client .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present methodology is that the client approaches a true estate agent to manage his/her investments and recommend appropriate estates for his investments. however this methodology is risky because the agent might predict wrong estates and therefore resulting in loss of the customer’s investments.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manual methodology that is presently used in the market is out dated and has high risk . So as to overcome this fault , there's a desire for Associate in Nursing updated and automated system. data processing algorithms will be wont to facilitate investors to speculate in associate in nursing acceptable estate consistent with their mentioned needs .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additionally the new system are going to be value and time economical . this can have straightforward operations . The projected system works on classification algorithmic rule naïve Thomas </a:t>
            </a:r>
            <a:r>
              <a:rPr lang="en-US" sz="1800" dirty="0" err="1">
                <a:latin typeface="Times New Roman" panose="02020603050405020304" pitchFamily="18" charset="0"/>
                <a:cs typeface="Times New Roman" panose="02020603050405020304" pitchFamily="18" charset="0"/>
              </a:rPr>
              <a:t>Bayes.The</a:t>
            </a:r>
            <a:r>
              <a:rPr lang="en-US" sz="1800" dirty="0">
                <a:latin typeface="Times New Roman" panose="02020603050405020304" pitchFamily="18" charset="0"/>
                <a:cs typeface="Times New Roman" panose="02020603050405020304" pitchFamily="18" charset="0"/>
              </a:rPr>
              <a:t> administrator can add property details into the system .</a:t>
            </a:r>
          </a:p>
        </p:txBody>
      </p:sp>
    </p:spTree>
    <p:extLst>
      <p:ext uri="{BB962C8B-B14F-4D97-AF65-F5344CB8AC3E}">
        <p14:creationId xmlns:p14="http://schemas.microsoft.com/office/powerpoint/2010/main" val="20857643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C089F85-A3AA-F718-ABE3-B4740B46F17C}"/>
              </a:ext>
            </a:extLst>
          </p:cNvPr>
          <p:cNvSpPr>
            <a:spLocks noGrp="1"/>
          </p:cNvSpPr>
          <p:nvPr>
            <p:ph type="title" idx="4294967295"/>
          </p:nvPr>
        </p:nvSpPr>
        <p:spPr>
          <a:xfrm>
            <a:off x="0" y="-460375"/>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xmlns="" id="{9C4CC305-21DA-B0EA-155C-25ABFB98D7F7}"/>
              </a:ext>
            </a:extLst>
          </p:cNvPr>
          <p:cNvSpPr>
            <a:spLocks noGrp="1"/>
          </p:cNvSpPr>
          <p:nvPr>
            <p:ph idx="4294967295"/>
          </p:nvPr>
        </p:nvSpPr>
        <p:spPr>
          <a:xfrm>
            <a:off x="0" y="1098550"/>
            <a:ext cx="10252075" cy="5187950"/>
          </a:xfrm>
        </p:spPr>
        <p:txBody>
          <a:bodyPr>
            <a:normAutofit lnSpcReduction="10000"/>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Enhanced Property Valuation</a:t>
            </a:r>
            <a:r>
              <a:rPr lang="en-US" sz="1800" dirty="0">
                <a:latin typeface="Times New Roman" panose="02020603050405020304" pitchFamily="18" charset="0"/>
                <a:cs typeface="Times New Roman" panose="02020603050405020304" pitchFamily="18" charset="0"/>
              </a:rPr>
              <a:t>: Data mining can analyze historical sales data, market trends, and property features to provide more accurate property valuations. This helps buyers, sellers, and appraisers make better-informed decisions.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Market Trend Analysis</a:t>
            </a:r>
            <a:r>
              <a:rPr lang="en-US" sz="1800" dirty="0">
                <a:latin typeface="Times New Roman" panose="02020603050405020304" pitchFamily="18" charset="0"/>
                <a:cs typeface="Times New Roman" panose="02020603050405020304" pitchFamily="18" charset="0"/>
              </a:rPr>
              <a:t>: By analyzing large datasets, data mining can identify emerging trends and patterns in the real estate market. This can include shifts in demand, price fluctuations, and changes in buyer preferences.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Predictive Analytics</a:t>
            </a:r>
            <a:r>
              <a:rPr lang="en-US" sz="1800" dirty="0">
                <a:latin typeface="Times New Roman" panose="02020603050405020304" pitchFamily="18" charset="0"/>
                <a:cs typeface="Times New Roman" panose="02020603050405020304" pitchFamily="18" charset="0"/>
              </a:rPr>
              <a:t>: Data mining enables the development of predictive models to forecast future market conditions, property values, and investment opportunities. This can help investors and developers anticipate market changes and make proactive decisions.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Targeted Marketing</a:t>
            </a:r>
            <a:r>
              <a:rPr lang="en-US" sz="1800" dirty="0">
                <a:latin typeface="Times New Roman" panose="02020603050405020304" pitchFamily="18" charset="0"/>
                <a:cs typeface="Times New Roman" panose="02020603050405020304" pitchFamily="18" charset="0"/>
              </a:rPr>
              <a:t>: Real estate professionals can use data mining to identify and segment potential buyers based on their preferences, behaviors, and demographics. This allows for more targeted and effective marketing campaigns.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61238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F5D1879-60EB-DD27-8079-EA88C7D3EF16}"/>
              </a:ext>
            </a:extLst>
          </p:cNvPr>
          <p:cNvSpPr>
            <a:spLocks noGrp="1"/>
          </p:cNvSpPr>
          <p:nvPr>
            <p:ph type="title" idx="4294967295"/>
          </p:nvPr>
        </p:nvSpPr>
        <p:spPr>
          <a:xfrm>
            <a:off x="0" y="-460375"/>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xmlns="" id="{EECAA0B2-94AF-10BC-84E0-809E173AFA8A}"/>
              </a:ext>
            </a:extLst>
          </p:cNvPr>
          <p:cNvSpPr>
            <a:spLocks noGrp="1"/>
          </p:cNvSpPr>
          <p:nvPr>
            <p:ph idx="4294967295"/>
          </p:nvPr>
        </p:nvSpPr>
        <p:spPr>
          <a:xfrm>
            <a:off x="1212850" y="1098550"/>
            <a:ext cx="10979150" cy="5156200"/>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Over the past thirty five years , a massive quantity of information </a:t>
            </a:r>
            <a:r>
              <a:rPr lang="en-US" sz="1800" dirty="0" err="1">
                <a:latin typeface="Times New Roman" panose="02020603050405020304" pitchFamily="18" charset="0"/>
                <a:cs typeface="Times New Roman" panose="02020603050405020304" pitchFamily="18" charset="0"/>
              </a:rPr>
              <a:t>hasbeen</a:t>
            </a:r>
            <a:r>
              <a:rPr lang="en-US" sz="1800" dirty="0">
                <a:latin typeface="Times New Roman" panose="02020603050405020304" pitchFamily="18" charset="0"/>
                <a:cs typeface="Times New Roman" panose="02020603050405020304" pitchFamily="18" charset="0"/>
              </a:rPr>
              <a:t> accumulated on text mining for data Retrieval (IR). exploitation machine-driven text mining algorithms to get knowledge from language texts provides various challenges however conjointly supply distinctive potentialities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one in all the foremost natural sorts of storing data is within the sort of natural language texts .This can be simply taken by somebody's however it is still a good challenge for computers to derive which means from this data.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However, computers do supply a very important advantage over human capabilities : computing power . this implies that computers will realize patterns, that area unit non-trivial </a:t>
            </a:r>
            <a:r>
              <a:rPr lang="en-US" sz="1800" dirty="0" err="1">
                <a:latin typeface="Times New Roman" panose="02020603050405020304" pitchFamily="18" charset="0"/>
                <a:cs typeface="Times New Roman" panose="02020603050405020304" pitchFamily="18" charset="0"/>
              </a:rPr>
              <a:t>recurrences,within</a:t>
            </a:r>
            <a:r>
              <a:rPr lang="en-US" sz="1800" dirty="0">
                <a:latin typeface="Times New Roman" panose="02020603050405020304" pitchFamily="18" charset="0"/>
                <a:cs typeface="Times New Roman" panose="02020603050405020304" pitchFamily="18" charset="0"/>
              </a:rPr>
              <a:t> knowledge quicker and additional correct than their human counterpart , however this may solely be done if the structure of the data is understood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language will contain implicit grammatical structure, however these structures area unit deeply </a:t>
            </a:r>
            <a:r>
              <a:rPr lang="en-US" sz="1800" dirty="0" err="1">
                <a:latin typeface="Times New Roman" panose="02020603050405020304" pitchFamily="18" charset="0"/>
                <a:cs typeface="Times New Roman" panose="02020603050405020304" pitchFamily="18" charset="0"/>
              </a:rPr>
              <a:t>complicatedand</a:t>
            </a:r>
            <a:r>
              <a:rPr lang="en-US" sz="1800" dirty="0">
                <a:latin typeface="Times New Roman" panose="02020603050405020304" pitchFamily="18" charset="0"/>
                <a:cs typeface="Times New Roman" panose="02020603050405020304" pitchFamily="18" charset="0"/>
              </a:rPr>
              <a:t> vary across totally different languages. This paper brings along the most recent analysis on prediction markets to additional their utilization by economic forecasters.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6125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449472F-61B0-FDB8-0AFC-48BFF5D5E956}"/>
              </a:ext>
            </a:extLst>
          </p:cNvPr>
          <p:cNvSpPr>
            <a:spLocks noGrp="1"/>
          </p:cNvSpPr>
          <p:nvPr>
            <p:ph idx="4294967295"/>
          </p:nvPr>
        </p:nvSpPr>
        <p:spPr>
          <a:xfrm>
            <a:off x="0" y="288925"/>
            <a:ext cx="11272838" cy="6059488"/>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Thus, there's a requirement to predict the economical house rating for real estate customers with reference to their budgets and priorities This paper with efficiency analyses previous market trends and price ranges, to predict future costs.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subject brings along the latest analysis on prediction markets to additional their utilization by economic </a:t>
            </a:r>
            <a:r>
              <a:rPr lang="en-US" sz="1800" dirty="0" err="1">
                <a:latin typeface="Times New Roman" panose="02020603050405020304" pitchFamily="18" charset="0"/>
                <a:cs typeface="Times New Roman" panose="02020603050405020304" pitchFamily="18" charset="0"/>
              </a:rPr>
              <a:t>forecasters.It</a:t>
            </a:r>
            <a:r>
              <a:rPr lang="en-US" sz="1800" dirty="0">
                <a:latin typeface="Times New Roman" panose="02020603050405020304" pitchFamily="18" charset="0"/>
                <a:cs typeface="Times New Roman" panose="02020603050405020304" pitchFamily="18" charset="0"/>
              </a:rPr>
              <a:t> provides an outline of prediction markets, and additionally the current markets that area unit helpful in understanding the market which helps in creating helpful predictions.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Thus, there's a requirement to predict the economical house rating for realty customers with relation to their budgets and priorities . This project uses data mining algorithmic program to predict costs by analyzing current house costs, thereby foretelling the long run costs in step with the user’s necessities.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Naïve Bayesian may be a applied math learning algorithmic program supported Bayes’ rule to work out chance. It assumes conditional independence amongst the attributes .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is often used as a classification tool by initial dividing the information into freelance classes and scheming the likelihood distribution for every attribute of every category . For classification , the Naïve Bayesian finds the likelihood for the unknown in any given category and selects the category with the best likelihood.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7858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ED1C4FE-A20C-59D8-DF2C-73ADEC59C233}"/>
              </a:ext>
            </a:extLst>
          </p:cNvPr>
          <p:cNvSpPr>
            <a:spLocks noGrp="1"/>
          </p:cNvSpPr>
          <p:nvPr>
            <p:ph type="title" idx="4294967295"/>
          </p:nvPr>
        </p:nvSpPr>
        <p:spPr>
          <a:xfrm>
            <a:off x="0" y="-357188"/>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xmlns="" id="{2E6257D4-8849-1598-B058-5CBD9A489B21}"/>
              </a:ext>
            </a:extLst>
          </p:cNvPr>
          <p:cNvSpPr>
            <a:spLocks noGrp="1"/>
          </p:cNvSpPr>
          <p:nvPr>
            <p:ph idx="4294967295"/>
          </p:nvPr>
        </p:nvSpPr>
        <p:spPr>
          <a:xfrm>
            <a:off x="0" y="1417638"/>
            <a:ext cx="10058400" cy="4022725"/>
          </a:xfrm>
        </p:spPr>
        <p:txBody>
          <a:bodyPr>
            <a:normAutofit/>
          </a:bodyPr>
          <a:lstStyle/>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Data Collection Module</a:t>
            </a:r>
          </a:p>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Data Preprocessing Module</a:t>
            </a:r>
          </a:p>
          <a:p>
            <a:pPr>
              <a:lnSpc>
                <a:spcPct val="150000"/>
              </a:lnSpc>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Exploratory Data Analysis (EDA) Module</a:t>
            </a:r>
            <a:endParaRPr lang="en-IN" sz="2800" b="1" dirty="0">
              <a:latin typeface="Times New Roman" panose="02020603050405020304" pitchFamily="18" charset="0"/>
              <a:cs typeface="Times New Roman" panose="02020603050405020304" pitchFamily="18" charset="0"/>
            </a:endParaRPr>
          </a:p>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Predictive </a:t>
            </a:r>
            <a:r>
              <a:rPr lang="en-IN" sz="2800" b="1" dirty="0" err="1">
                <a:latin typeface="Times New Roman" panose="02020603050405020304" pitchFamily="18" charset="0"/>
                <a:cs typeface="Times New Roman" panose="02020603050405020304" pitchFamily="18" charset="0"/>
              </a:rPr>
              <a:t>Modeling</a:t>
            </a:r>
            <a:r>
              <a:rPr lang="en-IN" sz="2800" b="1" dirty="0">
                <a:latin typeface="Times New Roman" panose="02020603050405020304" pitchFamily="18" charset="0"/>
                <a:cs typeface="Times New Roman" panose="02020603050405020304" pitchFamily="18" charset="0"/>
              </a:rPr>
              <a:t> Module</a:t>
            </a:r>
          </a:p>
        </p:txBody>
      </p:sp>
    </p:spTree>
    <p:extLst>
      <p:ext uri="{BB962C8B-B14F-4D97-AF65-F5344CB8AC3E}">
        <p14:creationId xmlns:p14="http://schemas.microsoft.com/office/powerpoint/2010/main" val="1240834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8D7BBB7-C795-F966-0A90-206F496AAD31}"/>
              </a:ext>
            </a:extLst>
          </p:cNvPr>
          <p:cNvSpPr>
            <a:spLocks noGrp="1"/>
          </p:cNvSpPr>
          <p:nvPr>
            <p:ph type="title" idx="4294967295"/>
          </p:nvPr>
        </p:nvSpPr>
        <p:spPr>
          <a:xfrm>
            <a:off x="0" y="0"/>
            <a:ext cx="10058400" cy="1449388"/>
          </a:xfrm>
        </p:spPr>
        <p:txBody>
          <a:bodyPr/>
          <a:lstStyle/>
          <a:p>
            <a:r>
              <a:rPr lang="en-IN" sz="3300" b="1" dirty="0">
                <a:latin typeface="Times New Roman" panose="02020603050405020304" pitchFamily="18" charset="0"/>
                <a:cs typeface="Times New Roman" panose="02020603050405020304" pitchFamily="18" charset="0"/>
              </a:rPr>
              <a:t>Data Collection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D1826C8C-7B72-EF12-F70C-10A38F455A67}"/>
              </a:ext>
            </a:extLst>
          </p:cNvPr>
          <p:cNvSpPr>
            <a:spLocks noGrp="1"/>
          </p:cNvSpPr>
          <p:nvPr>
            <p:ph idx="4294967295"/>
          </p:nvPr>
        </p:nvSpPr>
        <p:spPr>
          <a:xfrm>
            <a:off x="2133600" y="1181100"/>
            <a:ext cx="10058400" cy="4022725"/>
          </a:xfrm>
        </p:spPr>
        <p:txBody>
          <a:bodyPr/>
          <a:lstStyle/>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Purpose: </a:t>
            </a:r>
            <a:r>
              <a:rPr lang="en-US" dirty="0">
                <a:latin typeface="Times New Roman" panose="02020603050405020304" pitchFamily="18" charset="0"/>
                <a:cs typeface="Times New Roman" panose="02020603050405020304" pitchFamily="18" charset="0"/>
              </a:rPr>
              <a:t>To gather and aggregate data from multiple sources.</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Components</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Web Scraping: </a:t>
            </a:r>
            <a:r>
              <a:rPr lang="en-US" dirty="0">
                <a:latin typeface="Times New Roman" panose="02020603050405020304" pitchFamily="18" charset="0"/>
                <a:cs typeface="Times New Roman" panose="02020603050405020304" pitchFamily="18" charset="0"/>
              </a:rPr>
              <a:t>Extracts data from real estate websites and online listings.</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APIs: </a:t>
            </a:r>
            <a:r>
              <a:rPr lang="en-US" dirty="0">
                <a:latin typeface="Times New Roman" panose="02020603050405020304" pitchFamily="18" charset="0"/>
                <a:cs typeface="Times New Roman" panose="02020603050405020304" pitchFamily="18" charset="0"/>
              </a:rPr>
              <a:t>Interfaces with real estate databases, MLS (Multiple Listing Service), and property information providers.</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Database Integration: </a:t>
            </a:r>
            <a:r>
              <a:rPr lang="en-US" dirty="0">
                <a:latin typeface="Times New Roman" panose="02020603050405020304" pitchFamily="18" charset="0"/>
                <a:cs typeface="Times New Roman" panose="02020603050405020304" pitchFamily="18" charset="0"/>
              </a:rPr>
              <a:t>Connects with existing databases, such as property records, transaction histories, and market reports.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70648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0A2EB6-25A7-B20A-27C2-E2070E80BDB3}"/>
              </a:ext>
            </a:extLst>
          </p:cNvPr>
          <p:cNvSpPr>
            <a:spLocks noGrp="1"/>
          </p:cNvSpPr>
          <p:nvPr>
            <p:ph type="title" idx="4294967295"/>
          </p:nvPr>
        </p:nvSpPr>
        <p:spPr>
          <a:xfrm>
            <a:off x="0" y="-117475"/>
            <a:ext cx="10155238" cy="1449388"/>
          </a:xfrm>
        </p:spPr>
        <p:txBody>
          <a:bodyPr/>
          <a:lstStyle/>
          <a:p>
            <a:r>
              <a:rPr lang="en-IN" sz="3300" b="1" dirty="0">
                <a:latin typeface="Times New Roman" panose="02020603050405020304" pitchFamily="18" charset="0"/>
                <a:cs typeface="Times New Roman" panose="02020603050405020304" pitchFamily="18" charset="0"/>
              </a:rPr>
              <a:t>Data Preprocessing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5B2B8F7D-0D4B-0FD2-F0E0-1E777FC09831}"/>
              </a:ext>
            </a:extLst>
          </p:cNvPr>
          <p:cNvSpPr>
            <a:spLocks noGrp="1"/>
          </p:cNvSpPr>
          <p:nvPr>
            <p:ph idx="4294967295"/>
          </p:nvPr>
        </p:nvSpPr>
        <p:spPr>
          <a:xfrm>
            <a:off x="0" y="1119188"/>
            <a:ext cx="10058400" cy="4022725"/>
          </a:xfrm>
        </p:spPr>
        <p:txBody>
          <a:bodyPr>
            <a:normAutofit/>
          </a:bodyPr>
          <a:lstStyle/>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Purpose: </a:t>
            </a:r>
            <a:r>
              <a:rPr lang="en-IN" dirty="0">
                <a:latin typeface="Times New Roman" panose="02020603050405020304" pitchFamily="18" charset="0"/>
                <a:cs typeface="Times New Roman" panose="02020603050405020304" pitchFamily="18" charset="0"/>
              </a:rPr>
              <a:t>To clean, transform, and prepare data for analysis.</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Components</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Data Cleaning: </a:t>
            </a:r>
            <a:r>
              <a:rPr lang="en-IN" dirty="0">
                <a:latin typeface="Times New Roman" panose="02020603050405020304" pitchFamily="18" charset="0"/>
                <a:cs typeface="Times New Roman" panose="02020603050405020304" pitchFamily="18" charset="0"/>
              </a:rPr>
              <a:t>Removes duplicates, handles missing values, and corrects errors.</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Data Transformation: </a:t>
            </a:r>
            <a:r>
              <a:rPr lang="en-IN" dirty="0">
                <a:latin typeface="Times New Roman" panose="02020603050405020304" pitchFamily="18" charset="0"/>
                <a:cs typeface="Times New Roman" panose="02020603050405020304" pitchFamily="18" charset="0"/>
              </a:rPr>
              <a:t>Normalizes data, converts data types, and performs feature engineering.</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Data Integration: </a:t>
            </a:r>
            <a:r>
              <a:rPr lang="en-IN" dirty="0">
                <a:latin typeface="Times New Roman" panose="02020603050405020304" pitchFamily="18" charset="0"/>
                <a:cs typeface="Times New Roman" panose="02020603050405020304" pitchFamily="18" charset="0"/>
              </a:rPr>
              <a:t>Merges data from different sources into a unified format.</a:t>
            </a:r>
          </a:p>
        </p:txBody>
      </p:sp>
    </p:spTree>
    <p:extLst>
      <p:ext uri="{BB962C8B-B14F-4D97-AF65-F5344CB8AC3E}">
        <p14:creationId xmlns:p14="http://schemas.microsoft.com/office/powerpoint/2010/main" val="25282303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BB1611D-128E-467A-754D-1743A0E90872}"/>
              </a:ext>
            </a:extLst>
          </p:cNvPr>
          <p:cNvSpPr>
            <a:spLocks noGrp="1"/>
          </p:cNvSpPr>
          <p:nvPr>
            <p:ph type="title" idx="4294967295"/>
          </p:nvPr>
        </p:nvSpPr>
        <p:spPr>
          <a:xfrm>
            <a:off x="0" y="0"/>
            <a:ext cx="10058400" cy="1449388"/>
          </a:xfrm>
        </p:spPr>
        <p:txBody>
          <a:bodyPr>
            <a:normAutofit/>
          </a:bodyPr>
          <a:lstStyle/>
          <a:p>
            <a:r>
              <a:rPr lang="en-US" sz="3700" b="1" dirty="0">
                <a:latin typeface="Times New Roman" panose="02020603050405020304" pitchFamily="18" charset="0"/>
                <a:cs typeface="Times New Roman" panose="02020603050405020304" pitchFamily="18" charset="0"/>
              </a:rPr>
              <a:t>Exploratory Data Analysis (EDA)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562D4F1F-C866-FE60-A2A3-681A9206E290}"/>
              </a:ext>
            </a:extLst>
          </p:cNvPr>
          <p:cNvSpPr>
            <a:spLocks noGrp="1"/>
          </p:cNvSpPr>
          <p:nvPr>
            <p:ph idx="4294967295"/>
          </p:nvPr>
        </p:nvSpPr>
        <p:spPr>
          <a:xfrm>
            <a:off x="2133600" y="1201738"/>
            <a:ext cx="10058400" cy="4022725"/>
          </a:xfrm>
        </p:spPr>
        <p:txBody>
          <a:bodyPr/>
          <a:lstStyle/>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Purpose: </a:t>
            </a:r>
            <a:r>
              <a:rPr lang="en-IN" dirty="0">
                <a:latin typeface="Times New Roman" panose="02020603050405020304" pitchFamily="18" charset="0"/>
                <a:cs typeface="Times New Roman" panose="02020603050405020304" pitchFamily="18" charset="0"/>
              </a:rPr>
              <a:t>To explore and visualize data to identify patterns, trends, and anomalies.</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Components</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Statistical Analysis: </a:t>
            </a:r>
            <a:r>
              <a:rPr lang="en-IN" dirty="0">
                <a:latin typeface="Times New Roman" panose="02020603050405020304" pitchFamily="18" charset="0"/>
                <a:cs typeface="Times New Roman" panose="02020603050405020304" pitchFamily="18" charset="0"/>
              </a:rPr>
              <a:t>Descriptive statistics, correlations, and distributions.</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Data Visualization: </a:t>
            </a:r>
            <a:r>
              <a:rPr lang="en-IN" dirty="0">
                <a:latin typeface="Times New Roman" panose="02020603050405020304" pitchFamily="18" charset="0"/>
                <a:cs typeface="Times New Roman" panose="02020603050405020304" pitchFamily="18" charset="0"/>
              </a:rPr>
              <a:t>Charts, graphs, and heatmaps to visualize data distributions and relationships.</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Trend Analysis: </a:t>
            </a:r>
            <a:r>
              <a:rPr lang="en-IN" dirty="0">
                <a:latin typeface="Times New Roman" panose="02020603050405020304" pitchFamily="18" charset="0"/>
                <a:cs typeface="Times New Roman" panose="02020603050405020304" pitchFamily="18" charset="0"/>
              </a:rPr>
              <a:t>Identifies historical trends and market dynamics.</a:t>
            </a:r>
          </a:p>
        </p:txBody>
      </p:sp>
    </p:spTree>
    <p:extLst>
      <p:ext uri="{BB962C8B-B14F-4D97-AF65-F5344CB8AC3E}">
        <p14:creationId xmlns:p14="http://schemas.microsoft.com/office/powerpoint/2010/main" val="10783112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B6B7D82-50DC-1BCB-7344-EADDF5BE2330}"/>
              </a:ext>
            </a:extLst>
          </p:cNvPr>
          <p:cNvSpPr>
            <a:spLocks noGrp="1"/>
          </p:cNvSpPr>
          <p:nvPr>
            <p:ph type="title" idx="4294967295"/>
          </p:nvPr>
        </p:nvSpPr>
        <p:spPr>
          <a:xfrm>
            <a:off x="0" y="0"/>
            <a:ext cx="10058400" cy="1449388"/>
          </a:xfrm>
        </p:spPr>
        <p:txBody>
          <a:bodyPr/>
          <a:lstStyle/>
          <a:p>
            <a:r>
              <a:rPr lang="en-IN" sz="3300" b="1" dirty="0">
                <a:latin typeface="Times New Roman" panose="02020603050405020304" pitchFamily="18" charset="0"/>
                <a:cs typeface="Times New Roman" panose="02020603050405020304" pitchFamily="18" charset="0"/>
              </a:rPr>
              <a:t>Predictive </a:t>
            </a:r>
            <a:r>
              <a:rPr lang="en-IN" sz="3300" b="1" dirty="0" err="1">
                <a:latin typeface="Times New Roman" panose="02020603050405020304" pitchFamily="18" charset="0"/>
                <a:cs typeface="Times New Roman" panose="02020603050405020304" pitchFamily="18" charset="0"/>
              </a:rPr>
              <a:t>Modeling</a:t>
            </a:r>
            <a:r>
              <a:rPr lang="en-IN" sz="3300" b="1" dirty="0">
                <a:latin typeface="Times New Roman" panose="02020603050405020304" pitchFamily="18" charset="0"/>
                <a:cs typeface="Times New Roman" panose="02020603050405020304" pitchFamily="18" charset="0"/>
              </a:rPr>
              <a:t> Module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2E33579E-4F80-C391-2C3B-4DF009A4438E}"/>
              </a:ext>
            </a:extLst>
          </p:cNvPr>
          <p:cNvSpPr>
            <a:spLocks noGrp="1"/>
          </p:cNvSpPr>
          <p:nvPr>
            <p:ph idx="4294967295"/>
          </p:nvPr>
        </p:nvSpPr>
        <p:spPr>
          <a:xfrm>
            <a:off x="0" y="1149350"/>
            <a:ext cx="10058400" cy="4022725"/>
          </a:xfrm>
        </p:spPr>
        <p:txBody>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Purpose: </a:t>
            </a:r>
            <a:r>
              <a:rPr lang="en-US" dirty="0">
                <a:latin typeface="Times New Roman" panose="02020603050405020304" pitchFamily="18" charset="0"/>
                <a:cs typeface="Times New Roman" panose="02020603050405020304" pitchFamily="18" charset="0"/>
              </a:rPr>
              <a:t>To build and validate models for forecasting and prediction.</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Components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Regression Analysis: </a:t>
            </a:r>
            <a:r>
              <a:rPr lang="en-US" dirty="0">
                <a:latin typeface="Times New Roman" panose="02020603050405020304" pitchFamily="18" charset="0"/>
                <a:cs typeface="Times New Roman" panose="02020603050405020304" pitchFamily="18" charset="0"/>
              </a:rPr>
              <a:t>For predicting property values and price trends (e.g., linear regression, ridge regression).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Classification Models: </a:t>
            </a:r>
            <a:r>
              <a:rPr lang="en-US" dirty="0">
                <a:latin typeface="Times New Roman" panose="02020603050405020304" pitchFamily="18" charset="0"/>
                <a:cs typeface="Times New Roman" panose="02020603050405020304" pitchFamily="18" charset="0"/>
              </a:rPr>
              <a:t>To categorize properties (e.g., decision trees, random forests, support vector machines).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Time Series Analysis: </a:t>
            </a:r>
            <a:r>
              <a:rPr lang="en-US" dirty="0">
                <a:latin typeface="Times New Roman" panose="02020603050405020304" pitchFamily="18" charset="0"/>
                <a:cs typeface="Times New Roman" panose="02020603050405020304" pitchFamily="18" charset="0"/>
              </a:rPr>
              <a:t>For forecasting market trends and property prices over time.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42749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3DB9692-66B5-29E7-4581-C7C9394B23DF}"/>
              </a:ext>
            </a:extLst>
          </p:cNvPr>
          <p:cNvSpPr>
            <a:spLocks noGrp="1"/>
          </p:cNvSpPr>
          <p:nvPr>
            <p:ph type="title" idx="4294967295"/>
          </p:nvPr>
        </p:nvSpPr>
        <p:spPr>
          <a:xfrm>
            <a:off x="0" y="-460375"/>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xmlns="" id="{D90F0487-BEE7-5582-714B-90934E3346AD}"/>
              </a:ext>
            </a:extLst>
          </p:cNvPr>
          <p:cNvSpPr>
            <a:spLocks noGrp="1"/>
          </p:cNvSpPr>
          <p:nvPr>
            <p:ph idx="4294967295"/>
          </p:nvPr>
        </p:nvSpPr>
        <p:spPr>
          <a:xfrm>
            <a:off x="0" y="1243013"/>
            <a:ext cx="8818563" cy="4346575"/>
          </a:xfrm>
        </p:spPr>
        <p:txBody>
          <a:bodyPr>
            <a:normAutofit lnSpcReduction="10000"/>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41513861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242195-AA0D-5179-B063-F84C57CE0819}"/>
              </a:ext>
            </a:extLst>
          </p:cNvPr>
          <p:cNvSpPr>
            <a:spLocks noGrp="1"/>
          </p:cNvSpPr>
          <p:nvPr>
            <p:ph type="title" idx="4294967295"/>
          </p:nvPr>
        </p:nvSpPr>
        <p:spPr>
          <a:xfrm>
            <a:off x="0" y="-544513"/>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xmlns="" id="{B329146C-E0FE-3068-B196-C4D30850F897}"/>
              </a:ext>
            </a:extLst>
          </p:cNvPr>
          <p:cNvSpPr>
            <a:spLocks noGrp="1"/>
          </p:cNvSpPr>
          <p:nvPr>
            <p:ph idx="4294967295"/>
          </p:nvPr>
        </p:nvSpPr>
        <p:spPr>
          <a:xfrm>
            <a:off x="0" y="1066800"/>
            <a:ext cx="9342438" cy="5137150"/>
          </a:xfrm>
        </p:spPr>
        <p:txBody>
          <a:bodyPr>
            <a:normAutofit fontScale="92500"/>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1374433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935DD4-9B74-87BF-8B13-4C3F8D0BD7E9}"/>
              </a:ext>
            </a:extLst>
          </p:cNvPr>
          <p:cNvSpPr>
            <a:spLocks noGrp="1"/>
          </p:cNvSpPr>
          <p:nvPr>
            <p:ph type="title" idx="4294967295"/>
          </p:nvPr>
        </p:nvSpPr>
        <p:spPr>
          <a:xfrm>
            <a:off x="0" y="-460375"/>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xmlns="" id="{1BA70D21-2919-3722-C3AE-29398C0348CB}"/>
              </a:ext>
            </a:extLst>
          </p:cNvPr>
          <p:cNvSpPr>
            <a:spLocks noGrp="1"/>
          </p:cNvSpPr>
          <p:nvPr>
            <p:ph idx="4294967295"/>
          </p:nvPr>
        </p:nvSpPr>
        <p:spPr>
          <a:xfrm>
            <a:off x="0" y="1201738"/>
            <a:ext cx="10058400" cy="4022725"/>
          </a:xfrm>
        </p:spPr>
        <p:txBody>
          <a:bodyPr/>
          <a:lstStyle/>
          <a:p>
            <a:pPr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buFont typeface="Arial" panose="020B0604020202020204" pitchFamily="34" charset="0"/>
              <a:buChar char="•"/>
            </a:pPr>
            <a:endParaRPr lang="en-IN" sz="20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308228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4AFB050-A133-51B9-253F-D9ECFD4ED334}"/>
              </a:ext>
            </a:extLst>
          </p:cNvPr>
          <p:cNvSpPr>
            <a:spLocks noGrp="1"/>
          </p:cNvSpPr>
          <p:nvPr>
            <p:ph type="title" idx="4294967295"/>
          </p:nvPr>
        </p:nvSpPr>
        <p:spPr>
          <a:xfrm>
            <a:off x="0" y="-565150"/>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xmlns="" id="{E5E48A25-7A4D-B407-04BE-C0B232E573FF}"/>
              </a:ext>
            </a:extLst>
          </p:cNvPr>
          <p:cNvSpPr>
            <a:spLocks noGrp="1"/>
          </p:cNvSpPr>
          <p:nvPr>
            <p:ph idx="4294967295"/>
          </p:nvPr>
        </p:nvSpPr>
        <p:spPr>
          <a:xfrm>
            <a:off x="0" y="1014413"/>
            <a:ext cx="10058400" cy="4022725"/>
          </a:xfrm>
        </p:spPr>
        <p:txBody>
          <a:bodyPr/>
          <a:lstStyle/>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9475523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DD6CDB-F91D-7AFA-6D70-0C808F962709}"/>
              </a:ext>
            </a:extLst>
          </p:cNvPr>
          <p:cNvSpPr>
            <a:spLocks noGrp="1"/>
          </p:cNvSpPr>
          <p:nvPr>
            <p:ph type="title" idx="4294967295"/>
          </p:nvPr>
        </p:nvSpPr>
        <p:spPr>
          <a:xfrm>
            <a:off x="0" y="-284163"/>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xmlns="" id="{10D2889A-3F57-65B7-839A-9401E91E70A7}"/>
              </a:ext>
            </a:extLst>
          </p:cNvPr>
          <p:cNvSpPr>
            <a:spLocks noGrp="1"/>
          </p:cNvSpPr>
          <p:nvPr>
            <p:ph idx="4294967295"/>
          </p:nvPr>
        </p:nvSpPr>
        <p:spPr>
          <a:xfrm>
            <a:off x="0" y="1417638"/>
            <a:ext cx="10058400" cy="4022725"/>
          </a:xfrm>
        </p:spPr>
        <p:txBody>
          <a:bodyPr/>
          <a:lstStyle/>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11588911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DFEAD31-DEA1-519B-AB95-521C0AF6667A}"/>
              </a:ext>
            </a:extLst>
          </p:cNvPr>
          <p:cNvSpPr>
            <a:spLocks noGrp="1"/>
          </p:cNvSpPr>
          <p:nvPr>
            <p:ph type="title" idx="4294967295"/>
          </p:nvPr>
        </p:nvSpPr>
        <p:spPr>
          <a:xfrm>
            <a:off x="0" y="-325438"/>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xmlns="" id="{937BD6E7-B18F-475E-03EB-963B57864136}"/>
              </a:ext>
            </a:extLst>
          </p:cNvPr>
          <p:cNvSpPr>
            <a:spLocks noGrp="1"/>
          </p:cNvSpPr>
          <p:nvPr>
            <p:ph idx="4294967295"/>
          </p:nvPr>
        </p:nvSpPr>
        <p:spPr>
          <a:xfrm>
            <a:off x="0" y="1503363"/>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619239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7AD8CBB-3E5D-9181-6223-38E4CE8187C1}"/>
              </a:ext>
            </a:extLst>
          </p:cNvPr>
          <p:cNvSpPr>
            <a:spLocks noGrp="1"/>
          </p:cNvSpPr>
          <p:nvPr>
            <p:ph type="title" idx="4294967295"/>
          </p:nvPr>
        </p:nvSpPr>
        <p:spPr>
          <a:xfrm>
            <a:off x="0" y="-565150"/>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xmlns="" id="{15A0A4A9-120C-81AC-52CF-9E828E08FCF3}"/>
              </a:ext>
            </a:extLst>
          </p:cNvPr>
          <p:cNvSpPr>
            <a:spLocks noGrp="1"/>
          </p:cNvSpPr>
          <p:nvPr>
            <p:ph idx="4294967295"/>
          </p:nvPr>
        </p:nvSpPr>
        <p:spPr>
          <a:xfrm>
            <a:off x="0" y="1014413"/>
            <a:ext cx="10058400" cy="5189537"/>
          </a:xfrm>
        </p:spPr>
        <p:txBody>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today’s realty world, it’s become robust to store such huge information and extract them for one’s own demand. Also, the extracted </a:t>
            </a:r>
            <a:r>
              <a:rPr lang="en-US" dirty="0" err="1">
                <a:latin typeface="Times New Roman" panose="02020603050405020304" pitchFamily="18" charset="0"/>
                <a:cs typeface="Times New Roman" panose="02020603050405020304" pitchFamily="18" charset="0"/>
              </a:rPr>
              <a:t>informa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tion</a:t>
            </a:r>
            <a:r>
              <a:rPr lang="en-US" dirty="0">
                <a:latin typeface="Times New Roman" panose="02020603050405020304" pitchFamily="18" charset="0"/>
                <a:cs typeface="Times New Roman" panose="02020603050405020304" pitchFamily="18" charset="0"/>
              </a:rPr>
              <a:t> ought to be helpful. The system makes best use of the Data mining formula.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system makes use of such information in the most economical manner. The information mining formula helps to fulfil customers by increasing the accuracy of estate alternative and reducing the danger of finance in associate estate.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One of the foremost future scopes is adding estate info of additional cities which will offer the user to explore </a:t>
            </a:r>
            <a:r>
              <a:rPr lang="en-US" dirty="0" err="1">
                <a:latin typeface="Times New Roman" panose="02020603050405020304" pitchFamily="18" charset="0"/>
                <a:cs typeface="Times New Roman" panose="02020603050405020304" pitchFamily="18" charset="0"/>
              </a:rPr>
              <a:t>addi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tional</a:t>
            </a:r>
            <a:r>
              <a:rPr lang="en-US" dirty="0">
                <a:latin typeface="Times New Roman" panose="02020603050405020304" pitchFamily="18" charset="0"/>
                <a:cs typeface="Times New Roman" panose="02020603050405020304" pitchFamily="18" charset="0"/>
              </a:rPr>
              <a:t> estates associated reach an accurate call. In-depth details of each property will be other to produce ample details of a desired estate. This will facilitate the system to run on a bigger level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16816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89</TotalTime>
  <Words>2196</Words>
  <Application>Microsoft Office PowerPoint</Application>
  <PresentationFormat>Custom</PresentationFormat>
  <Paragraphs>102</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Clarity</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Data Collection Module </vt:lpstr>
      <vt:lpstr>Data Preprocessing Module </vt:lpstr>
      <vt:lpstr>Exploratory Data Analysis (EDA) Module </vt:lpstr>
      <vt:lpstr>Predictive Modeling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2</cp:revision>
  <dcterms:created xsi:type="dcterms:W3CDTF">2024-08-11T07:05:10Z</dcterms:created>
  <dcterms:modified xsi:type="dcterms:W3CDTF">2024-08-14T05:02:49Z</dcterms:modified>
</cp:coreProperties>
</file>