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F0838E6-60A3-48D4-91BE-613873C7DBE9}" type="datetimeFigureOut">
              <a:rPr lang="en-IN" smtClean="0"/>
              <a:t>14-08-2024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D6E482A-EF1F-409C-A439-7A81F3ED4BB7}"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0D6E482A-EF1F-409C-A439-7A81F3ED4BB7}"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0D6E482A-EF1F-409C-A439-7A81F3ED4BB7}"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0D6E482A-EF1F-409C-A439-7A81F3ED4BB7}"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0D6E482A-EF1F-409C-A439-7A81F3ED4BB7}"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0D6E482A-EF1F-409C-A439-7A81F3ED4BB7}"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0D6E482A-EF1F-409C-A439-7A81F3ED4BB7}"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5F0838E6-60A3-48D4-91BE-613873C7DBE9}" type="datetimeFigureOut">
              <a:rPr lang="en-IN" smtClean="0"/>
              <a:t>14-08-2024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0D6E482A-EF1F-409C-A439-7A81F3ED4BB7}"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F0838E6-60A3-48D4-91BE-613873C7DBE9}" type="datetimeFigureOut">
              <a:rPr lang="en-IN" smtClean="0"/>
              <a:t>14-08-2024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D6E482A-EF1F-409C-A439-7A81F3ED4BB7}"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0D6E482A-EF1F-409C-A439-7A81F3ED4BB7}"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F0838E6-60A3-48D4-91BE-613873C7DBE9}" type="datetimeFigureOut">
              <a:rPr lang="en-IN" smtClean="0"/>
              <a:t>14-08-2024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0D6E482A-EF1F-409C-A439-7A81F3ED4BB7}"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5F0838E6-60A3-48D4-91BE-613873C7DBE9}" type="datetimeFigureOut">
              <a:rPr lang="en-IN" smtClean="0"/>
              <a:t>14-08-2024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0D6E482A-EF1F-409C-A439-7A81F3ED4BB7}"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02988211-97DE-A547-7E5A-5CB669E84068}"/>
              </a:ext>
            </a:extLst>
          </p:cNvPr>
          <p:cNvSpPr txBox="1"/>
          <p:nvPr/>
        </p:nvSpPr>
        <p:spPr>
          <a:xfrm>
            <a:off x="3275733" y="2721679"/>
            <a:ext cx="6094268" cy="1022331"/>
          </a:xfrm>
          <a:prstGeom prst="rect">
            <a:avLst/>
          </a:prstGeom>
          <a:noFill/>
        </p:spPr>
        <p:txBody>
          <a:bodyPr wrap="square">
            <a:spAutoFit/>
          </a:bodyPr>
          <a:lstStyle/>
          <a:p>
            <a:pPr lvl="0">
              <a:lnSpc>
                <a:spcPct val="107000"/>
              </a:lnSpc>
              <a:spcAft>
                <a:spcPts val="800"/>
              </a:spcAft>
            </a:pPr>
            <a:r>
              <a:rPr lang="en-IN" sz="2600" kern="100" dirty="0">
                <a:effectLst/>
                <a:latin typeface="Times New Roman" panose="02020603050405020304" pitchFamily="18" charset="0"/>
                <a:ea typeface="Calibri" panose="020F0502020204030204" pitchFamily="34" charset="0"/>
                <a:cs typeface="Times New Roman" panose="02020603050405020304" pitchFamily="18" charset="0"/>
              </a:rPr>
              <a:t>Heart Disease Prediction: Final Year          </a:t>
            </a:r>
            <a:endParaRPr lang="en-IN" sz="2600" kern="1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pPr>
            <a:r>
              <a:rPr lang="en-IN" sz="2600" kern="100" dirty="0">
                <a:effectLst/>
                <a:latin typeface="Times New Roman" panose="02020603050405020304" pitchFamily="18" charset="0"/>
                <a:ea typeface="Calibri" panose="020F0502020204030204" pitchFamily="34" charset="0"/>
                <a:cs typeface="Times New Roman" panose="02020603050405020304" pitchFamily="18" charset="0"/>
              </a:rPr>
              <a:t>               Project for CSE</a:t>
            </a:r>
          </a:p>
        </p:txBody>
      </p:sp>
    </p:spTree>
    <p:extLst>
      <p:ext uri="{BB962C8B-B14F-4D97-AF65-F5344CB8AC3E}">
        <p14:creationId xmlns:p14="http://schemas.microsoft.com/office/powerpoint/2010/main" val="3329061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82FDE6-6E00-0664-B007-51B5BC5F71FF}"/>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FB82C2B7-96B9-80AB-B814-7111A1E45AD7}"/>
              </a:ext>
            </a:extLst>
          </p:cNvPr>
          <p:cNvSpPr>
            <a:spLocks noGrp="1"/>
          </p:cNvSpPr>
          <p:nvPr>
            <p:ph idx="4294967295"/>
          </p:nvPr>
        </p:nvSpPr>
        <p:spPr>
          <a:xfrm>
            <a:off x="1247775" y="989013"/>
            <a:ext cx="10944225" cy="5172075"/>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Day by day the cases of heart diseases are increasing at a rapid rate and it’s very Important and concerning to predict any such diseases beforehand. This diagnosis is a difficult task i.e. it should be performed precisely and efficiently.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research paper mainly focuses on which patient is more likely to have a heart disease based on various medical attributes. We prepared a heart disease prediction system to predict whether the patient is likely to be diagnosed with a heart disease or not using the medical history of the patient.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We used different algorithms of machine learning such as logistic regression and KNN to predict and classify the patient with heart disease. A quite Helpful approach was used to regulate how the model can be used to improve the accuracy of prediction of Heart Attack in any individual.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strength of the proposed model was quiet satisfying and was able to predict evidence of having a heart disease in a particular individual by using KNN and Logistic Regression which showed a good accuracy in comparison to the previously used classifier such as naive bayes etc. </a:t>
            </a:r>
          </a:p>
        </p:txBody>
      </p:sp>
    </p:spTree>
    <p:extLst>
      <p:ext uri="{BB962C8B-B14F-4D97-AF65-F5344CB8AC3E}">
        <p14:creationId xmlns:p14="http://schemas.microsoft.com/office/powerpoint/2010/main" val="1261082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F1BA5E-A75F-D2C9-18F8-23ABAADE7290}"/>
              </a:ext>
            </a:extLst>
          </p:cNvPr>
          <p:cNvSpPr>
            <a:spLocks noGrp="1"/>
          </p:cNvSpPr>
          <p:nvPr>
            <p:ph type="title" idx="4294967295"/>
          </p:nvPr>
        </p:nvSpPr>
        <p:spPr>
          <a:xfrm>
            <a:off x="0" y="-544513"/>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xmlns="" id="{F5480611-1C29-A103-6342-14331FB86E34}"/>
              </a:ext>
            </a:extLst>
          </p:cNvPr>
          <p:cNvSpPr>
            <a:spLocks noGrp="1"/>
          </p:cNvSpPr>
          <p:nvPr>
            <p:ph idx="4294967295"/>
          </p:nvPr>
        </p:nvSpPr>
        <p:spPr>
          <a:xfrm>
            <a:off x="0" y="904875"/>
            <a:ext cx="10729913" cy="502761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the primary reason of deaths in adults. Our project can help predict the people who are likely to diagnose with a heart disease by help of their medical history [6]. It recognizes who all are having any symptoms of heart disease such as chest pain or high blood pressure and can help in diagnosing disease with less medical tests and effective treatments, so that they can be cured accordingly.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project focuses on mainly three data mining techniques namely: (1) Logistic regression, (2) KNN and (3) Random Forest Classifier. The accuracy of our project is 87.5% for which is better than previous system where only one data mining technique is used.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So, using more data mining techniques increased the HDPS accuracy and efficiency. Logistic regression falls under the category of supervised learning. Only discrete values are used in logistic regression.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objective of this project is to check whether the patient is likely to be diagnosed with any cardiovascular heart diseases based on their medical attributes such as gender, age, chest pain, fasting sugar level, etc.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0137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EC91DF-4354-2FB9-B048-F263242F2D59}"/>
              </a:ext>
            </a:extLst>
          </p:cNvPr>
          <p:cNvSpPr>
            <a:spLocks noGrp="1"/>
          </p:cNvSpPr>
          <p:nvPr>
            <p:ph type="title" idx="4294967295"/>
          </p:nvPr>
        </p:nvSpPr>
        <p:spPr>
          <a:xfrm>
            <a:off x="0" y="-37782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0875BFEF-7C44-E200-76A0-F4C427B22D6E}"/>
              </a:ext>
            </a:extLst>
          </p:cNvPr>
          <p:cNvSpPr>
            <a:spLocks noGrp="1"/>
          </p:cNvSpPr>
          <p:nvPr>
            <p:ph idx="4294967295"/>
          </p:nvPr>
        </p:nvSpPr>
        <p:spPr>
          <a:xfrm>
            <a:off x="0" y="1192213"/>
            <a:ext cx="9305925" cy="40862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dataset is selected from the UCI repository with patient’s medical history and attributes. By using this dataset, we predict whether the patient can have a heart disease or not. To predict this, we use 14 medical attributes of a patient and classify him if the patient is likely to have a heart disease.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medical attributes are trained under three algorithms: Logistic regression, KNN and Random Forest Classifier.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Most efficient of these algorithms is KNN which gives us the accuracy of 88.52%. And, finally we classify patients that are at risk of getting a heart disease or not and also this method is totally cost efficient.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227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9F5838-862E-4B17-FA67-B72FC44113CF}"/>
              </a:ext>
            </a:extLst>
          </p:cNvPr>
          <p:cNvSpPr>
            <a:spLocks noGrp="1"/>
          </p:cNvSpPr>
          <p:nvPr>
            <p:ph type="title" idx="4294967295"/>
          </p:nvPr>
        </p:nvSpPr>
        <p:spPr>
          <a:xfrm>
            <a:off x="0" y="-6381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387D9F9E-A84F-4650-30EC-6B24F7666C81}"/>
              </a:ext>
            </a:extLst>
          </p:cNvPr>
          <p:cNvSpPr>
            <a:spLocks noGrp="1"/>
          </p:cNvSpPr>
          <p:nvPr>
            <p:ph idx="4294967295"/>
          </p:nvPr>
        </p:nvSpPr>
        <p:spPr>
          <a:xfrm>
            <a:off x="0" y="942975"/>
            <a:ext cx="10058400" cy="5156200"/>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Data Quality and Availability: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Data</a:t>
            </a:r>
            <a:r>
              <a:rPr lang="en-US" sz="1800" dirty="0">
                <a:latin typeface="Times New Roman" panose="02020603050405020304" pitchFamily="18" charset="0"/>
                <a:cs typeface="Times New Roman" panose="02020603050405020304" pitchFamily="18" charset="0"/>
              </a:rPr>
              <a:t>: Access to comprehensive and high-quality medical datasets can be limited, especially if you're relying on publicly available 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Privacy</a:t>
            </a:r>
            <a:r>
              <a:rPr lang="en-US" sz="1800" dirty="0">
                <a:latin typeface="Times New Roman" panose="02020603050405020304" pitchFamily="18" charset="0"/>
                <a:cs typeface="Times New Roman" panose="02020603050405020304" pitchFamily="18" charset="0"/>
              </a:rPr>
              <a:t>: Health data is sensitive and often protected by regulations like HIPAA (in the U.S.). This can limit access to real-world data for academic purposes.</a:t>
            </a:r>
          </a:p>
          <a:p>
            <a:pPr algn="just">
              <a:lnSpc>
                <a:spcPct val="150000"/>
              </a:lnSpc>
            </a:pPr>
            <a:r>
              <a:rPr lang="en-US" sz="1800" b="1" dirty="0">
                <a:latin typeface="Times New Roman" panose="02020603050405020304" pitchFamily="18" charset="0"/>
                <a:cs typeface="Times New Roman" panose="02020603050405020304" pitchFamily="18" charset="0"/>
              </a:rPr>
              <a:t>Data Preprocessing Challenges: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Cleaning</a:t>
            </a:r>
            <a:r>
              <a:rPr lang="en-US" sz="1800" dirty="0">
                <a:latin typeface="Times New Roman" panose="02020603050405020304" pitchFamily="18" charset="0"/>
                <a:cs typeface="Times New Roman" panose="02020603050405020304" pitchFamily="18" charset="0"/>
              </a:rPr>
              <a:t>: Health datasets often require extensive preprocessing to handle missing values, inconsistencies, and noisy data.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Feature Selection</a:t>
            </a:r>
            <a:r>
              <a:rPr lang="en-US" sz="1800" dirty="0">
                <a:latin typeface="Times New Roman" panose="02020603050405020304" pitchFamily="18" charset="0"/>
                <a:cs typeface="Times New Roman" panose="02020603050405020304" pitchFamily="18" charset="0"/>
              </a:rPr>
              <a:t>: Choosing the most relevant features from a large set can be challenging and crucial for model performance.</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2975379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F49BA98-4D70-313B-C284-52B4E239FA98}"/>
              </a:ext>
            </a:extLst>
          </p:cNvPr>
          <p:cNvSpPr>
            <a:spLocks noGrp="1"/>
          </p:cNvSpPr>
          <p:nvPr>
            <p:ph idx="4294967295"/>
          </p:nvPr>
        </p:nvSpPr>
        <p:spPr>
          <a:xfrm>
            <a:off x="0" y="463550"/>
            <a:ext cx="9999663" cy="5811838"/>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Algorithm Complexity: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Model Selection</a:t>
            </a:r>
            <a:r>
              <a:rPr lang="en-US" sz="1800" dirty="0">
                <a:latin typeface="Times New Roman" panose="02020603050405020304" pitchFamily="18" charset="0"/>
                <a:cs typeface="Times New Roman" panose="02020603050405020304" pitchFamily="18" charset="0"/>
              </a:rPr>
              <a:t>: Choosing the appropriate machine learning or statistical model can be difficult, and there’s no one-size-fits-all solution.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Tuning Parameters</a:t>
            </a:r>
            <a:r>
              <a:rPr lang="en-US" sz="1800" dirty="0">
                <a:latin typeface="Times New Roman" panose="02020603050405020304" pitchFamily="18" charset="0"/>
                <a:cs typeface="Times New Roman" panose="02020603050405020304" pitchFamily="18" charset="0"/>
              </a:rPr>
              <a:t>: Many models require careful tuning of parameters to achieve optimal performance, which can be time-consuming.</a:t>
            </a:r>
          </a:p>
          <a:p>
            <a:pPr algn="just">
              <a:lnSpc>
                <a:spcPct val="150000"/>
              </a:lnSpc>
            </a:pPr>
            <a:r>
              <a:rPr lang="en-US" sz="1800" b="1" dirty="0">
                <a:latin typeface="Times New Roman" panose="02020603050405020304" pitchFamily="18" charset="0"/>
                <a:cs typeface="Times New Roman" panose="02020603050405020304" pitchFamily="18" charset="0"/>
              </a:rPr>
              <a:t>Interpretability: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 Models</a:t>
            </a:r>
            <a:r>
              <a:rPr lang="en-US" sz="1800" dirty="0">
                <a:latin typeface="Times New Roman" panose="02020603050405020304" pitchFamily="18" charset="0"/>
                <a:cs typeface="Times New Roman" panose="02020603050405020304" pitchFamily="18" charset="0"/>
              </a:rPr>
              <a:t>: Advanced models like deep learning can be highly accurate but may lack interpretability, making it difficult to understand how predictions are made.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Medical Interpretability</a:t>
            </a:r>
            <a:r>
              <a:rPr lang="en-US" sz="1800" dirty="0">
                <a:latin typeface="Times New Roman" panose="02020603050405020304" pitchFamily="18" charset="0"/>
                <a:cs typeface="Times New Roman" panose="02020603050405020304" pitchFamily="18" charset="0"/>
              </a:rPr>
              <a:t>: For clinical applications, it’s important to understand how features contribute to the predictions, which can be challenging with complex models.</a:t>
            </a:r>
          </a:p>
          <a:p>
            <a:endParaRPr lang="en-IN" dirty="0"/>
          </a:p>
        </p:txBody>
      </p:sp>
    </p:spTree>
    <p:extLst>
      <p:ext uri="{BB962C8B-B14F-4D97-AF65-F5344CB8AC3E}">
        <p14:creationId xmlns:p14="http://schemas.microsoft.com/office/powerpoint/2010/main" val="3881634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A173DD-7D79-F3A6-BAD4-79062825BB81}"/>
              </a:ext>
            </a:extLst>
          </p:cNvPr>
          <p:cNvSpPr>
            <a:spLocks noGrp="1"/>
          </p:cNvSpPr>
          <p:nvPr>
            <p:ph type="title" idx="4294967295"/>
          </p:nvPr>
        </p:nvSpPr>
        <p:spPr>
          <a:xfrm>
            <a:off x="0" y="-460375"/>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9B80FE45-D2F4-71A4-70AF-F3526E9EE2F9}"/>
              </a:ext>
            </a:extLst>
          </p:cNvPr>
          <p:cNvSpPr>
            <a:spLocks noGrp="1"/>
          </p:cNvSpPr>
          <p:nvPr>
            <p:ph idx="4294967295"/>
          </p:nvPr>
        </p:nvSpPr>
        <p:spPr>
          <a:xfrm>
            <a:off x="0" y="1222375"/>
            <a:ext cx="9328150" cy="422275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plays a key role for healthcare professionals in making accurate decisions and providing quality services to the public. The approach provided by the health care organization to professionals who do not have more knowledge and skills is also very important.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One of the main limitations of existing methods is the ability to draw accurate conclusions as needed.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our approach, we are using different data mining techniques and machine learning algorithms, Naïve Bayes, k Nearest Neighbor (KNN), Decision tree, Artificial Neural Network (ANN), Random Forest to predict the heart disease based on some health parameters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5307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8A3009-BF7D-346E-5E92-E5F8894A97C7}"/>
              </a:ext>
            </a:extLst>
          </p:cNvPr>
          <p:cNvSpPr>
            <a:spLocks noGrp="1"/>
          </p:cNvSpPr>
          <p:nvPr>
            <p:ph type="title" idx="4294967295"/>
          </p:nvPr>
        </p:nvSpPr>
        <p:spPr>
          <a:xfrm>
            <a:off x="0" y="-595313"/>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9F943D18-0ED1-738B-A2E6-0061EFB6F875}"/>
              </a:ext>
            </a:extLst>
          </p:cNvPr>
          <p:cNvSpPr>
            <a:spLocks noGrp="1"/>
          </p:cNvSpPr>
          <p:nvPr>
            <p:ph idx="4294967295"/>
          </p:nvPr>
        </p:nvSpPr>
        <p:spPr>
          <a:xfrm>
            <a:off x="0" y="854075"/>
            <a:ext cx="9940925" cy="528637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Real-World Impact: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Health Benefits</a:t>
            </a:r>
            <a:r>
              <a:rPr lang="en-US" sz="1800" dirty="0">
                <a:latin typeface="Times New Roman" panose="02020603050405020304" pitchFamily="18" charset="0"/>
                <a:cs typeface="Times New Roman" panose="02020603050405020304" pitchFamily="18" charset="0"/>
              </a:rPr>
              <a:t>: Predictive models can potentially improve early diagnosis and treatment of heart disease, leading to better patient outcomes and potentially saving lives.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Public Health Contribution</a:t>
            </a:r>
            <a:r>
              <a:rPr lang="en-US" sz="1800" dirty="0">
                <a:latin typeface="Times New Roman" panose="02020603050405020304" pitchFamily="18" charset="0"/>
                <a:cs typeface="Times New Roman" panose="02020603050405020304" pitchFamily="18" charset="0"/>
              </a:rPr>
              <a:t>: Contributing to health data analytics can enhance public health initiatives and contribute to more effective disease management strategies.</a:t>
            </a:r>
          </a:p>
          <a:p>
            <a:pPr algn="just">
              <a:lnSpc>
                <a:spcPct val="150000"/>
              </a:lnSpc>
            </a:pPr>
            <a:r>
              <a:rPr lang="en-US" sz="1800" b="1" dirty="0">
                <a:latin typeface="Times New Roman" panose="02020603050405020304" pitchFamily="18" charset="0"/>
                <a:cs typeface="Times New Roman" panose="02020603050405020304" pitchFamily="18" charset="0"/>
              </a:rPr>
              <a:t>Educational Value: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Practical Experience</a:t>
            </a:r>
            <a:r>
              <a:rPr lang="en-US" sz="1800" dirty="0">
                <a:latin typeface="Times New Roman" panose="02020603050405020304" pitchFamily="18" charset="0"/>
                <a:cs typeface="Times New Roman" panose="02020603050405020304" pitchFamily="18" charset="0"/>
              </a:rPr>
              <a:t>: Working on a heart disease prediction project allows you to apply theoretical knowledge from your coursework to a practical problem, bridging the gap between theory and practice.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Skill Development</a:t>
            </a:r>
            <a:r>
              <a:rPr lang="en-US" sz="1800" dirty="0">
                <a:latin typeface="Times New Roman" panose="02020603050405020304" pitchFamily="18" charset="0"/>
                <a:cs typeface="Times New Roman" panose="02020603050405020304" pitchFamily="18" charset="0"/>
              </a:rPr>
              <a:t>: You'll gain experience in key areas like data preprocessing, machine learning, statistical analysis, and model evaluation.</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3117880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F0D7673-E770-FD80-2612-B908A4A92DE8}"/>
              </a:ext>
            </a:extLst>
          </p:cNvPr>
          <p:cNvSpPr>
            <a:spLocks noGrp="1"/>
          </p:cNvSpPr>
          <p:nvPr>
            <p:ph idx="4294967295"/>
          </p:nvPr>
        </p:nvSpPr>
        <p:spPr>
          <a:xfrm>
            <a:off x="0" y="527050"/>
            <a:ext cx="10102850" cy="5613400"/>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Technical Expertise: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Advanced Techniques</a:t>
            </a:r>
            <a:r>
              <a:rPr lang="en-US" sz="1800" dirty="0">
                <a:latin typeface="Times New Roman" panose="02020603050405020304" pitchFamily="18" charset="0"/>
                <a:cs typeface="Times New Roman" panose="02020603050405020304" pitchFamily="18" charset="0"/>
              </a:rPr>
              <a:t>: You’ll have the opportunity to work with advanced machine learning techniques, such as supervised learning algorithms, feature selection, and model evaluation methods.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Science Skills</a:t>
            </a:r>
            <a:r>
              <a:rPr lang="en-US" sz="1800" dirty="0">
                <a:latin typeface="Times New Roman" panose="02020603050405020304" pitchFamily="18" charset="0"/>
                <a:cs typeface="Times New Roman" panose="02020603050405020304" pitchFamily="18" charset="0"/>
              </a:rPr>
              <a:t>: The project will help you develop skills in data wrangling, feature engineering, and algorithm optimization.</a:t>
            </a:r>
          </a:p>
          <a:p>
            <a:pPr algn="just">
              <a:lnSpc>
                <a:spcPct val="150000"/>
              </a:lnSpc>
            </a:pPr>
            <a:r>
              <a:rPr lang="en-US" sz="1800" b="1" dirty="0">
                <a:latin typeface="Times New Roman" panose="02020603050405020304" pitchFamily="18" charset="0"/>
                <a:cs typeface="Times New Roman" panose="02020603050405020304" pitchFamily="18" charset="0"/>
              </a:rPr>
              <a:t>Innovation and Research:</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Cutting-Edge Technology</a:t>
            </a:r>
            <a:r>
              <a:rPr lang="en-US" sz="1800" dirty="0">
                <a:latin typeface="Times New Roman" panose="02020603050405020304" pitchFamily="18" charset="0"/>
                <a:cs typeface="Times New Roman" panose="02020603050405020304" pitchFamily="18" charset="0"/>
              </a:rPr>
              <a:t>: You can explore the latest advancements in AI and machine learning, and possibly contribute new insights or improvements to existing methods.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Research Opportunities</a:t>
            </a:r>
            <a:r>
              <a:rPr lang="en-US" sz="1800" dirty="0">
                <a:latin typeface="Times New Roman" panose="02020603050405020304" pitchFamily="18" charset="0"/>
                <a:cs typeface="Times New Roman" panose="02020603050405020304" pitchFamily="18" charset="0"/>
              </a:rPr>
              <a:t>: A well-executed project might lead to publishable research or presentations at conferences, enhancing your academic and professional profile.</a:t>
            </a:r>
          </a:p>
          <a:p>
            <a:pPr>
              <a:buFont typeface="Arial" panose="020B0604020202020204" pitchFamily="34" charset="0"/>
              <a:buChar char="•"/>
            </a:pPr>
            <a:endParaRPr lang="en-US" dirty="0"/>
          </a:p>
          <a:p>
            <a:endParaRPr lang="en-IN" dirty="0"/>
          </a:p>
          <a:p>
            <a:pPr marL="0" indent="0">
              <a:buNone/>
            </a:pPr>
            <a:endParaRPr lang="en-IN" dirty="0"/>
          </a:p>
        </p:txBody>
      </p:sp>
    </p:spTree>
    <p:extLst>
      <p:ext uri="{BB962C8B-B14F-4D97-AF65-F5344CB8AC3E}">
        <p14:creationId xmlns:p14="http://schemas.microsoft.com/office/powerpoint/2010/main" val="2939645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B6229F-A6B5-638E-8BAC-63C31A95BA39}"/>
              </a:ext>
            </a:extLst>
          </p:cNvPr>
          <p:cNvSpPr>
            <a:spLocks noGrp="1"/>
          </p:cNvSpPr>
          <p:nvPr>
            <p:ph type="title" idx="4294967295"/>
          </p:nvPr>
        </p:nvSpPr>
        <p:spPr>
          <a:xfrm>
            <a:off x="0" y="-533400"/>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FAC3038A-B1B9-AA16-5339-E63FC0EDEEB6}"/>
              </a:ext>
            </a:extLst>
          </p:cNvPr>
          <p:cNvSpPr>
            <a:spLocks noGrp="1"/>
          </p:cNvSpPr>
          <p:nvPr>
            <p:ph idx="4294967295"/>
          </p:nvPr>
        </p:nvSpPr>
        <p:spPr>
          <a:xfrm>
            <a:off x="0" y="1098550"/>
            <a:ext cx="10502900" cy="52403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Heart disease is the major cause of deaths globally. More people die annually from CVDs than from any other cause, an estimated 12 million people died from heart disease every year. Heart disease kills one person every 34 seconds in the United States.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Heart attacks are often a tragic event and are the result of blocking blood flow to the heart or brain. People at risk of heart disease may show elevated blood pressure, glucose and lipid levels as well as stress.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All of these parameters can be easily measured at home by basic health facilities.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Coronary heart disease, Cardiomyopathy and Cardiovascular disease are the categories of heart disease. The word "heart disease" includes a variety of conditions that affect the heart and blood vessels and how the fluid gets into the bloodstream and circulates there in the body.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Cardiovascular disease (CVD) causes many diseases, disability and death. Diagnosis of the disease is important and complex work in medicine.</a:t>
            </a:r>
          </a:p>
          <a:p>
            <a:pPr>
              <a:buFont typeface="Arial" panose="020B0604020202020204" pitchFamily="34" charset="0"/>
              <a:buChar char="•"/>
            </a:pPr>
            <a:endParaRPr lang="en-IN" dirty="0"/>
          </a:p>
        </p:txBody>
      </p:sp>
    </p:spTree>
    <p:extLst>
      <p:ext uri="{BB962C8B-B14F-4D97-AF65-F5344CB8AC3E}">
        <p14:creationId xmlns:p14="http://schemas.microsoft.com/office/powerpoint/2010/main" val="3348372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B651E9-A3D6-A3A2-B0A8-836F0FCAA490}"/>
              </a:ext>
            </a:extLst>
          </p:cNvPr>
          <p:cNvSpPr>
            <a:spLocks noGrp="1"/>
          </p:cNvSpPr>
          <p:nvPr>
            <p:ph type="title" idx="4294967295"/>
          </p:nvPr>
        </p:nvSpPr>
        <p:spPr>
          <a:xfrm>
            <a:off x="0" y="-325438"/>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xmlns="" id="{89C81CCB-6A3C-EA85-2B23-FB9640B74243}"/>
              </a:ext>
            </a:extLst>
          </p:cNvPr>
          <p:cNvSpPr>
            <a:spLocks noGrp="1"/>
          </p:cNvSpPr>
          <p:nvPr>
            <p:ph idx="4294967295"/>
          </p:nvPr>
        </p:nvSpPr>
        <p:spPr>
          <a:xfrm>
            <a:off x="0" y="1503363"/>
            <a:ext cx="10058400" cy="4022725"/>
          </a:xfrm>
        </p:spPr>
        <p:txBody>
          <a:bodyPr>
            <a:normAutofit/>
          </a:bodyPr>
          <a:lstStyle/>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Introduction and Problem Definition</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Collection and Preprocessing</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Exploratory Data Analysis (EDA)</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Model Selection and Development</a:t>
            </a:r>
          </a:p>
        </p:txBody>
      </p:sp>
    </p:spTree>
    <p:extLst>
      <p:ext uri="{BB962C8B-B14F-4D97-AF65-F5344CB8AC3E}">
        <p14:creationId xmlns:p14="http://schemas.microsoft.com/office/powerpoint/2010/main" val="3323477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E86061-39A2-C1B5-561D-FFB703A86549}"/>
              </a:ext>
            </a:extLst>
          </p:cNvPr>
          <p:cNvSpPr>
            <a:spLocks noGrp="1"/>
          </p:cNvSpPr>
          <p:nvPr>
            <p:ph type="title" idx="4294967295"/>
          </p:nvPr>
        </p:nvSpPr>
        <p:spPr>
          <a:xfrm>
            <a:off x="0" y="-461963"/>
            <a:ext cx="10058400" cy="1450976"/>
          </a:xfrm>
        </p:spPr>
        <p:txBody>
          <a:bodyPr>
            <a:normAutofit/>
          </a:bodyPr>
          <a:lstStyle/>
          <a:p>
            <a:r>
              <a:rPr lang="en-IN" sz="3300" b="1" dirty="0">
                <a:latin typeface="Times New Roman" panose="02020603050405020304" pitchFamily="18" charset="0"/>
                <a:cs typeface="Times New Roman" panose="02020603050405020304" pitchFamily="18" charset="0"/>
              </a:rPr>
              <a:t>Introduction and Problem Definition</a:t>
            </a:r>
          </a:p>
        </p:txBody>
      </p:sp>
      <p:sp>
        <p:nvSpPr>
          <p:cNvPr id="3" name="Content Placeholder 2">
            <a:extLst>
              <a:ext uri="{FF2B5EF4-FFF2-40B4-BE49-F238E27FC236}">
                <a16:creationId xmlns:a16="http://schemas.microsoft.com/office/drawing/2014/main" xmlns="" id="{9F9D0C89-A32C-A0C1-067B-32C6226951CF}"/>
              </a:ext>
            </a:extLst>
          </p:cNvPr>
          <p:cNvSpPr>
            <a:spLocks noGrp="1"/>
          </p:cNvSpPr>
          <p:nvPr>
            <p:ph idx="4294967295"/>
          </p:nvPr>
        </p:nvSpPr>
        <p:spPr>
          <a:xfrm>
            <a:off x="0" y="989013"/>
            <a:ext cx="10058400" cy="4022725"/>
          </a:xfrm>
        </p:spPr>
        <p:txBody>
          <a:bodyPr/>
          <a:lstStyle/>
          <a:p>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Objective</a:t>
            </a:r>
            <a:r>
              <a:rPr lang="en-US" dirty="0">
                <a:latin typeface="Times New Roman" panose="02020603050405020304" pitchFamily="18" charset="0"/>
                <a:cs typeface="Times New Roman" panose="02020603050405020304" pitchFamily="18" charset="0"/>
              </a:rPr>
              <a:t>: Clearly define the problem and the goals of your project.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Background</a:t>
            </a:r>
            <a:r>
              <a:rPr lang="en-US" dirty="0">
                <a:latin typeface="Times New Roman" panose="02020603050405020304" pitchFamily="18" charset="0"/>
                <a:cs typeface="Times New Roman" panose="02020603050405020304" pitchFamily="18" charset="0"/>
              </a:rPr>
              <a:t>: Provide a review of heart disease, its significance, and how prediction models can help.</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Scope</a:t>
            </a:r>
            <a:r>
              <a:rPr lang="en-US" dirty="0">
                <a:latin typeface="Times New Roman" panose="02020603050405020304" pitchFamily="18" charset="0"/>
                <a:cs typeface="Times New Roman" panose="02020603050405020304" pitchFamily="18" charset="0"/>
              </a:rPr>
              <a:t>: Outline the boundaries of your project and any assumptions.</a:t>
            </a:r>
          </a:p>
          <a:p>
            <a:endParaRPr lang="en-IN" dirty="0"/>
          </a:p>
        </p:txBody>
      </p:sp>
    </p:spTree>
    <p:extLst>
      <p:ext uri="{BB962C8B-B14F-4D97-AF65-F5344CB8AC3E}">
        <p14:creationId xmlns:p14="http://schemas.microsoft.com/office/powerpoint/2010/main" val="744460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E97B7A-80E4-F30E-C9EA-E26EF64CD8FF}"/>
              </a:ext>
            </a:extLst>
          </p:cNvPr>
          <p:cNvSpPr>
            <a:spLocks noGrp="1"/>
          </p:cNvSpPr>
          <p:nvPr>
            <p:ph type="title" idx="4294967295"/>
          </p:nvPr>
        </p:nvSpPr>
        <p:spPr>
          <a:xfrm>
            <a:off x="0" y="0"/>
            <a:ext cx="10058400" cy="1450975"/>
          </a:xfrm>
        </p:spPr>
        <p:txBody>
          <a:bodyPr/>
          <a:lstStyle/>
          <a:p>
            <a:r>
              <a:rPr lang="en-IN" sz="3300" b="1" dirty="0">
                <a:latin typeface="Times New Roman" panose="02020603050405020304" pitchFamily="18" charset="0"/>
                <a:cs typeface="Times New Roman" panose="02020603050405020304" pitchFamily="18" charset="0"/>
              </a:rPr>
              <a:t>Data Collection and Preprocessing</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78B2F4C6-BE7F-60F9-2307-C85440993152}"/>
              </a:ext>
            </a:extLst>
          </p:cNvPr>
          <p:cNvSpPr>
            <a:spLocks noGrp="1"/>
          </p:cNvSpPr>
          <p:nvPr>
            <p:ph idx="4294967295"/>
          </p:nvPr>
        </p:nvSpPr>
        <p:spPr>
          <a:xfrm>
            <a:off x="0" y="725488"/>
            <a:ext cx="10058400" cy="4022725"/>
          </a:xfrm>
        </p:spPr>
        <p:txBody>
          <a:bodyPr/>
          <a:lstStyle/>
          <a:p>
            <a:pPr marL="0" indent="0">
              <a:buNone/>
            </a:pPr>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Acquisition</a:t>
            </a:r>
            <a:r>
              <a:rPr lang="en-US" dirty="0">
                <a:latin typeface="Times New Roman" panose="02020603050405020304" pitchFamily="18" charset="0"/>
                <a:cs typeface="Times New Roman" panose="02020603050405020304" pitchFamily="18" charset="0"/>
              </a:rPr>
              <a:t>: Identify and obtain datasets relevant to heart disease (e.g., UCI Heart Disease dataset, Framingham Heart Study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Cleaning</a:t>
            </a:r>
            <a:r>
              <a:rPr lang="en-US" dirty="0">
                <a:latin typeface="Times New Roman" panose="02020603050405020304" pitchFamily="18" charset="0"/>
                <a:cs typeface="Times New Roman" panose="02020603050405020304" pitchFamily="18" charset="0"/>
              </a:rPr>
              <a:t>: Handle missing values, outliers, and inconsistencies.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Selection/Engineering</a:t>
            </a:r>
            <a:r>
              <a:rPr lang="en-US" dirty="0">
                <a:latin typeface="Times New Roman" panose="02020603050405020304" pitchFamily="18" charset="0"/>
                <a:cs typeface="Times New Roman" panose="02020603050405020304" pitchFamily="18" charset="0"/>
              </a:rPr>
              <a:t>: Choose relevant features and create new ones if necessary.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Normalization</a:t>
            </a:r>
            <a:r>
              <a:rPr lang="en-US" dirty="0">
                <a:latin typeface="Times New Roman" panose="02020603050405020304" pitchFamily="18" charset="0"/>
                <a:cs typeface="Times New Roman" panose="02020603050405020304" pitchFamily="18" charset="0"/>
              </a:rPr>
              <a:t>: Scale the data for better performance of machine learning algorithms.</a:t>
            </a:r>
          </a:p>
          <a:p>
            <a:endParaRPr lang="en-IN" dirty="0"/>
          </a:p>
        </p:txBody>
      </p:sp>
    </p:spTree>
    <p:extLst>
      <p:ext uri="{BB962C8B-B14F-4D97-AF65-F5344CB8AC3E}">
        <p14:creationId xmlns:p14="http://schemas.microsoft.com/office/powerpoint/2010/main" val="2569114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67112E-50D5-DF4C-B1C6-ABAABB15CDED}"/>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Exploratory Data Analysis (EDA)</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7B2BC8A1-623D-D2A4-4130-8D16692FCBD5}"/>
              </a:ext>
            </a:extLst>
          </p:cNvPr>
          <p:cNvSpPr>
            <a:spLocks noGrp="1"/>
          </p:cNvSpPr>
          <p:nvPr>
            <p:ph idx="4294967295"/>
          </p:nvPr>
        </p:nvSpPr>
        <p:spPr>
          <a:xfrm>
            <a:off x="0" y="1004888"/>
            <a:ext cx="10058400" cy="4022725"/>
          </a:xfrm>
        </p:spPr>
        <p:txBody>
          <a:bodyPr/>
          <a:lstStyle/>
          <a:p>
            <a:pPr algn="just">
              <a:lnSpc>
                <a:spcPct val="150000"/>
              </a:lnSpc>
            </a:pPr>
            <a:endParaRPr lang="en-IN"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Descriptive Statistics</a:t>
            </a:r>
            <a:r>
              <a:rPr lang="en-IN" sz="1800" dirty="0">
                <a:latin typeface="Times New Roman" panose="02020603050405020304" pitchFamily="18" charset="0"/>
                <a:cs typeface="Times New Roman" panose="02020603050405020304" pitchFamily="18" charset="0"/>
              </a:rPr>
              <a:t>: Compute basic statistics and visualize data distributions.</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Visualization</a:t>
            </a:r>
            <a:r>
              <a:rPr lang="en-IN" sz="1800" dirty="0">
                <a:latin typeface="Times New Roman" panose="02020603050405020304" pitchFamily="18" charset="0"/>
                <a:cs typeface="Times New Roman" panose="02020603050405020304" pitchFamily="18" charset="0"/>
              </a:rPr>
              <a:t>: Create plots to understand relationships between features and target variables (e.g., scatter plots, histograms, heatmaps).</a:t>
            </a:r>
          </a:p>
          <a:p>
            <a:pPr algn="just">
              <a:lnSpc>
                <a:spcPct val="150000"/>
              </a:lnSpc>
              <a:buFont typeface="Arial" panose="020B0604020202020204" pitchFamily="34" charset="0"/>
              <a:buChar char="•"/>
            </a:pPr>
            <a:r>
              <a:rPr lang="en-IN" sz="1800" b="1" dirty="0">
                <a:latin typeface="Times New Roman" panose="02020603050405020304" pitchFamily="18" charset="0"/>
                <a:cs typeface="Times New Roman" panose="02020603050405020304" pitchFamily="18" charset="0"/>
              </a:rPr>
              <a:t>Correlation Analysis</a:t>
            </a:r>
            <a:r>
              <a:rPr lang="en-IN" sz="1800" dirty="0">
                <a:latin typeface="Times New Roman" panose="02020603050405020304" pitchFamily="18" charset="0"/>
                <a:cs typeface="Times New Roman" panose="02020603050405020304" pitchFamily="18" charset="0"/>
              </a:rPr>
              <a:t>: Assess correlations between features and with the target variable.</a:t>
            </a:r>
          </a:p>
          <a:p>
            <a:endParaRPr lang="en-IN" dirty="0"/>
          </a:p>
        </p:txBody>
      </p:sp>
    </p:spTree>
    <p:extLst>
      <p:ext uri="{BB962C8B-B14F-4D97-AF65-F5344CB8AC3E}">
        <p14:creationId xmlns:p14="http://schemas.microsoft.com/office/powerpoint/2010/main" val="2828719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21CC8E-33FE-FF66-2D4E-54984DD10F02}"/>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Model Selection and Development</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1E8B3053-C9D7-4FFB-B569-1DE870C112B0}"/>
              </a:ext>
            </a:extLst>
          </p:cNvPr>
          <p:cNvSpPr>
            <a:spLocks noGrp="1"/>
          </p:cNvSpPr>
          <p:nvPr>
            <p:ph idx="4294967295"/>
          </p:nvPr>
        </p:nvSpPr>
        <p:spPr>
          <a:xfrm>
            <a:off x="0" y="723900"/>
            <a:ext cx="10058400" cy="4022725"/>
          </a:xfrm>
        </p:spPr>
        <p:txBody>
          <a:bodyPr/>
          <a:lstStyle/>
          <a:p>
            <a:pPr marL="0" indent="0" algn="just">
              <a:lnSpc>
                <a:spcPct val="150000"/>
              </a:lnSpc>
              <a:buNone/>
            </a:pPr>
            <a:endParaRPr lang="en-IN"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Algorithm Selection</a:t>
            </a:r>
            <a:r>
              <a:rPr lang="en-IN" dirty="0">
                <a:latin typeface="Times New Roman" panose="02020603050405020304" pitchFamily="18" charset="0"/>
                <a:cs typeface="Times New Roman" panose="02020603050405020304" pitchFamily="18" charset="0"/>
              </a:rPr>
              <a:t>: Choose appropriate machine learning algorithms (e.g., Logistic Regression, Decision Trees, Random Forest, SVM, Neural Networks).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Model Training</a:t>
            </a:r>
            <a:r>
              <a:rPr lang="en-IN" dirty="0">
                <a:latin typeface="Times New Roman" panose="02020603050405020304" pitchFamily="18" charset="0"/>
                <a:cs typeface="Times New Roman" panose="02020603050405020304" pitchFamily="18" charset="0"/>
              </a:rPr>
              <a:t>: Train the selected models using the training dataset.</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Hyperparameter Tuning</a:t>
            </a:r>
            <a:r>
              <a:rPr lang="en-IN" dirty="0">
                <a:latin typeface="Times New Roman" panose="02020603050405020304" pitchFamily="18" charset="0"/>
                <a:cs typeface="Times New Roman" panose="02020603050405020304" pitchFamily="18" charset="0"/>
              </a:rPr>
              <a:t>: Optimize model parameters to improve performance.</a:t>
            </a:r>
          </a:p>
          <a:p>
            <a:endParaRPr lang="en-IN" dirty="0"/>
          </a:p>
        </p:txBody>
      </p:sp>
    </p:spTree>
    <p:extLst>
      <p:ext uri="{BB962C8B-B14F-4D97-AF65-F5344CB8AC3E}">
        <p14:creationId xmlns:p14="http://schemas.microsoft.com/office/powerpoint/2010/main" val="1924571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64E776-9B2E-6A95-EA3E-71549E005C92}"/>
              </a:ext>
            </a:extLst>
          </p:cNvPr>
          <p:cNvSpPr>
            <a:spLocks noGrp="1"/>
          </p:cNvSpPr>
          <p:nvPr>
            <p:ph type="title" idx="4294967295"/>
          </p:nvPr>
        </p:nvSpPr>
        <p:spPr>
          <a:xfrm>
            <a:off x="0" y="-35718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71F8FB80-4183-1D9C-F29E-F8ABD5CB6191}"/>
              </a:ext>
            </a:extLst>
          </p:cNvPr>
          <p:cNvSpPr>
            <a:spLocks noGrp="1"/>
          </p:cNvSpPr>
          <p:nvPr>
            <p:ph idx="4294967295"/>
          </p:nvPr>
        </p:nvSpPr>
        <p:spPr>
          <a:xfrm>
            <a:off x="0" y="1417638"/>
            <a:ext cx="8985250" cy="407987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008970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54D75D-3997-A9B8-AB69-3D4D2BE205F1}"/>
              </a:ext>
            </a:extLst>
          </p:cNvPr>
          <p:cNvSpPr>
            <a:spLocks noGrp="1"/>
          </p:cNvSpPr>
          <p:nvPr>
            <p:ph type="title" idx="4294967295"/>
          </p:nvPr>
        </p:nvSpPr>
        <p:spPr>
          <a:xfrm>
            <a:off x="0" y="-4603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3040AA1E-E21E-9CB8-2D4C-07147E489741}"/>
              </a:ext>
            </a:extLst>
          </p:cNvPr>
          <p:cNvSpPr>
            <a:spLocks noGrp="1"/>
          </p:cNvSpPr>
          <p:nvPr>
            <p:ph idx="4294967295"/>
          </p:nvPr>
        </p:nvSpPr>
        <p:spPr>
          <a:xfrm>
            <a:off x="0" y="1135063"/>
            <a:ext cx="10248900" cy="494347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9096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4D8D05-2973-A3F0-4903-D6D0FB45999F}"/>
              </a:ext>
            </a:extLst>
          </p:cNvPr>
          <p:cNvSpPr>
            <a:spLocks noGrp="1"/>
          </p:cNvSpPr>
          <p:nvPr>
            <p:ph type="title" idx="4294967295"/>
          </p:nvPr>
        </p:nvSpPr>
        <p:spPr>
          <a:xfrm>
            <a:off x="0"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4D40439A-91A0-7CC9-91A9-D12719A96956}"/>
              </a:ext>
            </a:extLst>
          </p:cNvPr>
          <p:cNvSpPr>
            <a:spLocks noGrp="1"/>
          </p:cNvSpPr>
          <p:nvPr>
            <p:ph idx="4294967295"/>
          </p:nvPr>
        </p:nvSpPr>
        <p:spPr>
          <a:xfrm>
            <a:off x="0" y="1149350"/>
            <a:ext cx="10058400" cy="4022725"/>
          </a:xfrm>
        </p:spPr>
        <p:txBody>
          <a:bodyPr/>
          <a:lstStyle/>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38854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3A14FB-8E13-2C52-FEBA-14E65B1BA264}"/>
              </a:ext>
            </a:extLst>
          </p:cNvPr>
          <p:cNvSpPr>
            <a:spLocks noGrp="1"/>
          </p:cNvSpPr>
          <p:nvPr>
            <p:ph type="title" idx="4294967295"/>
          </p:nvPr>
        </p:nvSpPr>
        <p:spPr>
          <a:xfrm>
            <a:off x="0" y="-34925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BCD3E72C-FC41-BB36-0653-7D41431601D9}"/>
              </a:ext>
            </a:extLst>
          </p:cNvPr>
          <p:cNvSpPr>
            <a:spLocks noGrp="1"/>
          </p:cNvSpPr>
          <p:nvPr>
            <p:ph idx="4294967295"/>
          </p:nvPr>
        </p:nvSpPr>
        <p:spPr>
          <a:xfrm>
            <a:off x="0" y="1417638"/>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936247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AB864F-722D-9324-F79E-2E9E207D968E}"/>
              </a:ext>
            </a:extLst>
          </p:cNvPr>
          <p:cNvSpPr>
            <a:spLocks noGrp="1"/>
          </p:cNvSpPr>
          <p:nvPr>
            <p:ph type="title" idx="4294967295"/>
          </p:nvPr>
        </p:nvSpPr>
        <p:spPr>
          <a:xfrm>
            <a:off x="0" y="-4603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085C0C01-990D-C096-EFC5-F1F86E0836C9}"/>
              </a:ext>
            </a:extLst>
          </p:cNvPr>
          <p:cNvSpPr>
            <a:spLocks noGrp="1"/>
          </p:cNvSpPr>
          <p:nvPr>
            <p:ph idx="4294967295"/>
          </p:nvPr>
        </p:nvSpPr>
        <p:spPr>
          <a:xfrm>
            <a:off x="0" y="1306513"/>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479133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C697A4-D158-27F2-4EAA-F073ECE74A5C}"/>
              </a:ext>
            </a:extLst>
          </p:cNvPr>
          <p:cNvSpPr>
            <a:spLocks noGrp="1"/>
          </p:cNvSpPr>
          <p:nvPr>
            <p:ph type="title" idx="4294967295"/>
          </p:nvPr>
        </p:nvSpPr>
        <p:spPr>
          <a:xfrm>
            <a:off x="0" y="-28416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0E7BAA6E-5D47-4D7A-7564-724DAC576748}"/>
              </a:ext>
            </a:extLst>
          </p:cNvPr>
          <p:cNvSpPr>
            <a:spLocks noGrp="1"/>
          </p:cNvSpPr>
          <p:nvPr>
            <p:ph idx="4294967295"/>
          </p:nvPr>
        </p:nvSpPr>
        <p:spPr>
          <a:xfrm>
            <a:off x="0" y="141763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322297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7D2A4A-9EE7-B9CD-44CB-D2CBC8DA29F5}"/>
              </a:ext>
            </a:extLst>
          </p:cNvPr>
          <p:cNvSpPr>
            <a:spLocks noGrp="1"/>
          </p:cNvSpPr>
          <p:nvPr>
            <p:ph type="title" idx="4294967295"/>
          </p:nvPr>
        </p:nvSpPr>
        <p:spPr>
          <a:xfrm>
            <a:off x="0" y="-53340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F8C64B2D-6930-0337-BF76-F12FBEB33D93}"/>
              </a:ext>
            </a:extLst>
          </p:cNvPr>
          <p:cNvSpPr>
            <a:spLocks noGrp="1"/>
          </p:cNvSpPr>
          <p:nvPr>
            <p:ph idx="4294967295"/>
          </p:nvPr>
        </p:nvSpPr>
        <p:spPr>
          <a:xfrm>
            <a:off x="0" y="1119188"/>
            <a:ext cx="10196513" cy="461645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study mainly focused on the use of data mining techniques in healthcare especially in detection of heart disease. Heart disease is a fatal disease which may cause death.</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Data mining techniques were implemented using the following algorithm, KNN, Neural Networks, Decision Tree, and Naive Bayes and Random Forest. We measured performance on the basis of Accuracy, TN, FP, FN and TP rate and in some algorithm.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conducted five experiments with the same data set to predict heart disease. The result of all the implemented algorithm are shown in tabular form for better understanding and comparisons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experiment shows that Naive Bayes gives the highest accuracy which is 88% followed by ANN and KNN with accuracy of 87% .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4000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54</TotalTime>
  <Words>2127</Words>
  <Application>Microsoft Office PowerPoint</Application>
  <PresentationFormat>Custom</PresentationFormat>
  <Paragraphs>112</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Concourse</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MODULES</vt:lpstr>
      <vt:lpstr>Introduction and Problem Definition</vt:lpstr>
      <vt:lpstr>Data Collection and Preprocessing </vt:lpstr>
      <vt:lpstr>Exploratory Data Analysis (EDA) </vt:lpstr>
      <vt:lpstr>Model Selection and Development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2024-08-11T09:17:30Z</dcterms:created>
  <dcterms:modified xsi:type="dcterms:W3CDTF">2024-08-14T04:48:23Z</dcterms:modified>
</cp:coreProperties>
</file>