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710EDA-0043-4967-9CCB-0DF1AB72D12F}" type="datetimeFigureOut">
              <a:rPr lang="en-IN" smtClean="0"/>
              <a:t>11-08-2024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FFB953-1EA1-4732-ACD7-910B4413BC5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6734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710EDA-0043-4967-9CCB-0DF1AB72D12F}" type="datetimeFigureOut">
              <a:rPr lang="en-IN" smtClean="0"/>
              <a:t>11-08-2024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1784183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710EDA-0043-4967-9CCB-0DF1AB72D12F}" type="datetimeFigureOut">
              <a:rPr lang="en-IN" smtClean="0"/>
              <a:t>11-08-2024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FFB953-1EA1-4732-ACD7-910B4413BC56}"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0112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710EDA-0043-4967-9CCB-0DF1AB72D12F}" type="datetimeFigureOut">
              <a:rPr lang="en-IN" smtClean="0"/>
              <a:t>11-08-2024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40162493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710EDA-0043-4967-9CCB-0DF1AB72D12F}" type="datetimeFigureOut">
              <a:rPr lang="en-IN" smtClean="0"/>
              <a:t>11-08-2024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3762201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710EDA-0043-4967-9CCB-0DF1AB72D12F}" type="datetimeFigureOut">
              <a:rPr lang="en-IN" smtClean="0"/>
              <a:t>11-08-2024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491693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F710EDA-0043-4967-9CCB-0DF1AB72D12F}" type="datetimeFigureOut">
              <a:rPr lang="en-IN" smtClean="0"/>
              <a:t>11-08-2024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1454053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F710EDA-0043-4967-9CCB-0DF1AB72D12F}" type="datetimeFigureOut">
              <a:rPr lang="en-IN" smtClean="0"/>
              <a:t>11-08-2024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BFFB953-1EA1-4732-ACD7-910B4413BC56}" type="slidenum">
              <a:rPr lang="en-IN" smtClean="0"/>
              <a:t>‹#›</a:t>
            </a:fld>
            <a:endParaRPr lang="en-IN"/>
          </a:p>
        </p:txBody>
      </p:sp>
    </p:spTree>
    <p:extLst>
      <p:ext uri="{BB962C8B-B14F-4D97-AF65-F5344CB8AC3E}">
        <p14:creationId xmlns:p14="http://schemas.microsoft.com/office/powerpoint/2010/main" val="6361045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710EDA-0043-4967-9CCB-0DF1AB72D12F}" type="datetimeFigureOut">
              <a:rPr lang="en-IN" smtClean="0"/>
              <a:t>11-08-2024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3153531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710EDA-0043-4967-9CCB-0DF1AB72D12F}" type="datetimeFigureOut">
              <a:rPr lang="en-IN" smtClean="0"/>
              <a:t>11-08-2024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3574188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710EDA-0043-4967-9CCB-0DF1AB72D12F}" type="datetimeFigureOut">
              <a:rPr lang="en-IN" smtClean="0"/>
              <a:t>11-08-2024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BFFB953-1EA1-4732-ACD7-910B4413BC56}" type="slidenum">
              <a:rPr lang="en-IN" smtClean="0"/>
              <a:t>‹#›</a:t>
            </a:fld>
            <a:endParaRPr lang="en-IN"/>
          </a:p>
        </p:txBody>
      </p:sp>
    </p:spTree>
    <p:extLst>
      <p:ext uri="{BB962C8B-B14F-4D97-AF65-F5344CB8AC3E}">
        <p14:creationId xmlns:p14="http://schemas.microsoft.com/office/powerpoint/2010/main" val="3931976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F710EDA-0043-4967-9CCB-0DF1AB72D12F}" type="datetimeFigureOut">
              <a:rPr lang="en-IN" smtClean="0"/>
              <a:t>11-08-2024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BFFB953-1EA1-4732-ACD7-910B4413BC56}"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076640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599A100-ADE8-415E-2C51-DE5AAA151AA8}"/>
              </a:ext>
            </a:extLst>
          </p:cNvPr>
          <p:cNvSpPr txBox="1"/>
          <p:nvPr/>
        </p:nvSpPr>
        <p:spPr>
          <a:xfrm>
            <a:off x="3048866" y="3002234"/>
            <a:ext cx="6094268" cy="522259"/>
          </a:xfrm>
          <a:prstGeom prst="rect">
            <a:avLst/>
          </a:prstGeom>
          <a:noFill/>
        </p:spPr>
        <p:txBody>
          <a:bodyPr wrap="square">
            <a:spAutoFit/>
          </a:bodyPr>
          <a:lstStyle/>
          <a:p>
            <a:pPr lvl="0">
              <a:lnSpc>
                <a:spcPct val="107000"/>
              </a:lnSpc>
              <a:spcAft>
                <a:spcPts val="800"/>
              </a:spcAft>
            </a:pPr>
            <a:r>
              <a:rPr lang="en-IN" sz="2800" kern="100" dirty="0">
                <a:effectLst/>
                <a:latin typeface="Times New Roman" panose="02020603050405020304" pitchFamily="18" charset="0"/>
                <a:ea typeface="Calibri" panose="020F0502020204030204" pitchFamily="34" charset="0"/>
                <a:cs typeface="Times New Roman" panose="02020603050405020304" pitchFamily="18" charset="0"/>
              </a:rPr>
              <a:t>Detection of Credit Card Fraud System</a:t>
            </a:r>
          </a:p>
        </p:txBody>
      </p:sp>
    </p:spTree>
    <p:extLst>
      <p:ext uri="{BB962C8B-B14F-4D97-AF65-F5344CB8AC3E}">
        <p14:creationId xmlns:p14="http://schemas.microsoft.com/office/powerpoint/2010/main" val="4133048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D870-5664-CAA7-8A8E-38FCF9CF35F1}"/>
              </a:ext>
            </a:extLst>
          </p:cNvPr>
          <p:cNvSpPr>
            <a:spLocks noGrp="1"/>
          </p:cNvSpPr>
          <p:nvPr>
            <p:ph type="title" idx="4294967295"/>
          </p:nvPr>
        </p:nvSpPr>
        <p:spPr>
          <a:xfrm>
            <a:off x="3464" y="-460375"/>
            <a:ext cx="10058400" cy="1449387"/>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445EBCF6-3E15-46A7-D0F8-70927B23EE41}"/>
              </a:ext>
            </a:extLst>
          </p:cNvPr>
          <p:cNvSpPr>
            <a:spLocks noGrp="1"/>
          </p:cNvSpPr>
          <p:nvPr>
            <p:ph idx="4294967295"/>
          </p:nvPr>
        </p:nvSpPr>
        <p:spPr>
          <a:xfrm>
            <a:off x="699653" y="1087725"/>
            <a:ext cx="10948555" cy="530268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Nowadays, detecting credit card fraud is a major social issue. Credit card usage on e-commerce and banking websites has quickly expanded in recent years. The usage of credit cards in online transactions has made it simple, but it has also increased the frequency of fraud transactions.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Modernization will have both beneficial and negative effects. It is always encouraged for banks and e-commerce sites to have automatic fraud detection systems as part of the operations taking place.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Huge financial losses could be the outcome of credit card theft. Machine learning approaches offer good answers when searching for ways to stop credit card fraud from happening.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 compared to other algorithms currently being used, the proposed system achieves greater accuracy by using a random forest application to solve the issue.</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0739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B7921-2B47-074B-BAF6-E7DA216B2F42}"/>
              </a:ext>
            </a:extLst>
          </p:cNvPr>
          <p:cNvSpPr>
            <a:spLocks noGrp="1"/>
          </p:cNvSpPr>
          <p:nvPr>
            <p:ph type="title" idx="4294967295"/>
          </p:nvPr>
        </p:nvSpPr>
        <p:spPr>
          <a:xfrm>
            <a:off x="0" y="-621433"/>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CB02ACCA-1BF3-967E-A22A-DBEAAA25A55D}"/>
              </a:ext>
            </a:extLst>
          </p:cNvPr>
          <p:cNvSpPr>
            <a:spLocks noGrp="1"/>
          </p:cNvSpPr>
          <p:nvPr>
            <p:ph idx="4294967295"/>
          </p:nvPr>
        </p:nvSpPr>
        <p:spPr>
          <a:xfrm>
            <a:off x="713509" y="827954"/>
            <a:ext cx="10764982" cy="503251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Credit card fraud can be defined as the illegal use of any system or, criminal activity through the use of physical card or card information without the knowledge of the cardholder. The credit card is a small plastic card, which issued to user as a system of payment.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rapid growth in the number of credit card transactions, the fraudulent activities are also increased. The credit card may be physical or virtual [6][3][69][5]. In a physical-card, the cardholder presents his card physically to a merchant for making a payment.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To carry out fraudulent transactions in this kind of purchase, an attacker has to steal the credit card. In the second kind of purchase, only some important information about a card such as card number, expiration date, secure code and </a:t>
            </a:r>
            <a:r>
              <a:rPr lang="en-US" sz="1800" dirty="0" err="1">
                <a:latin typeface="Times New Roman" panose="02020603050405020304" pitchFamily="18" charset="0"/>
                <a:cs typeface="Times New Roman" panose="02020603050405020304" pitchFamily="18" charset="0"/>
              </a:rPr>
              <a:t>etc</a:t>
            </a:r>
            <a:r>
              <a:rPr lang="en-US" sz="1800" dirty="0">
                <a:latin typeface="Times New Roman" panose="02020603050405020304" pitchFamily="18" charset="0"/>
                <a:cs typeface="Times New Roman" panose="02020603050405020304" pitchFamily="18" charset="0"/>
              </a:rPr>
              <a:t>, is required to make the payment.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Such purchases are normally done on the Internet or over the telephone.  In real life, fraudulent transaction are scattered with genuine transactions and simple pattern matching Techniques are not often sufficient to detect those frauds accurately.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047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6F735-DBBC-DFDD-A473-CFDB92EB17C1}"/>
              </a:ext>
            </a:extLst>
          </p:cNvPr>
          <p:cNvSpPr>
            <a:spLocks noGrp="1"/>
          </p:cNvSpPr>
          <p:nvPr>
            <p:ph type="title" idx="4294967295"/>
          </p:nvPr>
        </p:nvSpPr>
        <p:spPr>
          <a:xfrm>
            <a:off x="-100445" y="-564717"/>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D91A06CF-306B-C8E8-B773-3B63C7F20560}"/>
              </a:ext>
            </a:extLst>
          </p:cNvPr>
          <p:cNvSpPr>
            <a:spLocks noGrp="1"/>
          </p:cNvSpPr>
          <p:nvPr>
            <p:ph idx="4294967295"/>
          </p:nvPr>
        </p:nvSpPr>
        <p:spPr>
          <a:xfrm>
            <a:off x="710045" y="1098117"/>
            <a:ext cx="11094028" cy="5094865"/>
          </a:xfrm>
        </p:spPr>
        <p:txBody>
          <a:bodyPr>
            <a:normAutofit/>
          </a:bodyPr>
          <a:lstStyle/>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Credits cards are one of the </a:t>
            </a:r>
            <a:r>
              <a:rPr lang="en-US" sz="1800" dirty="0" err="1">
                <a:latin typeface="Times New Roman" panose="02020603050405020304" pitchFamily="18" charset="0"/>
                <a:cs typeface="Times New Roman" panose="02020603050405020304" pitchFamily="18" charset="0"/>
              </a:rPr>
              <a:t>electronicpayments</a:t>
            </a:r>
            <a:r>
              <a:rPr lang="en-US" sz="1800" dirty="0">
                <a:latin typeface="Times New Roman" panose="02020603050405020304" pitchFamily="18" charset="0"/>
                <a:cs typeface="Times New Roman" panose="02020603050405020304" pitchFamily="18" charset="0"/>
              </a:rPr>
              <a:t> method A credit card is a thins rectangular shape piece of plastics or metals released by a bank or financial services company to a customers (cardholder) to facilitate payment to a supplier of goods and service. </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is based on the </a:t>
            </a:r>
            <a:r>
              <a:rPr lang="en-US" sz="1800" dirty="0" err="1">
                <a:latin typeface="Times New Roman" panose="02020603050405020304" pitchFamily="18" charset="0"/>
                <a:cs typeface="Times New Roman" panose="02020603050405020304" pitchFamily="18" charset="0"/>
              </a:rPr>
              <a:t>consumers.The</a:t>
            </a:r>
            <a:r>
              <a:rPr lang="en-US" sz="1800" dirty="0">
                <a:latin typeface="Times New Roman" panose="02020603050405020304" pitchFamily="18" charset="0"/>
                <a:cs typeface="Times New Roman" panose="02020603050405020304" pitchFamily="18" charset="0"/>
              </a:rPr>
              <a:t> cards issuer (usually a bank) open an accounts, which is generally </a:t>
            </a:r>
            <a:r>
              <a:rPr lang="en-US" sz="1800" dirty="0" err="1">
                <a:latin typeface="Times New Roman" panose="02020603050405020304" pitchFamily="18" charset="0"/>
                <a:cs typeface="Times New Roman" panose="02020603050405020304" pitchFamily="18" charset="0"/>
              </a:rPr>
              <a:t>circlings</a:t>
            </a:r>
            <a:r>
              <a:rPr lang="en-US" sz="1800" dirty="0">
                <a:latin typeface="Times New Roman" panose="02020603050405020304" pitchFamily="18" charset="0"/>
                <a:cs typeface="Times New Roman" panose="02020603050405020304" pitchFamily="18" charset="0"/>
              </a:rPr>
              <a:t>, and contributes a line of credit to the users. Which the users can use to make a payments. With a card-based payments reporting for approximately 51% of transactions. </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Despite the advantages of electronic payments, credit card companies are experiences an increase in card fraud with the beginning of many new technologies. Scammers are smart sufficient to takes advantage of excuses and always try to steal data using new technologies like Skimming and phishing.</a:t>
            </a:r>
          </a:p>
          <a:p>
            <a:pPr algn="just">
              <a:lnSpc>
                <a:spcPct val="1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There are occurrence when a website is designed to match a legitimate sites and victims enter personal information such as  password, user name, and credit card </a:t>
            </a:r>
            <a:r>
              <a:rPr lang="en-US" sz="1800" dirty="0" err="1">
                <a:latin typeface="Times New Roman" panose="02020603050405020304" pitchFamily="18" charset="0"/>
                <a:cs typeface="Times New Roman" panose="02020603050405020304" pitchFamily="18" charset="0"/>
              </a:rPr>
              <a:t>informations</a:t>
            </a:r>
            <a:r>
              <a:rPr lang="en-US" sz="1800" dirty="0">
                <a:latin typeface="Times New Roman" panose="02020603050405020304" pitchFamily="18" charset="0"/>
                <a:cs typeface="Times New Roman" panose="02020603050405020304" pitchFamily="18" charset="0"/>
              </a:rPr>
              <a:t> The fraudster send out a major number of emails that direct victims to their bogus websites. The e-mails seems to </a:t>
            </a:r>
            <a:r>
              <a:rPr lang="en-US" sz="1800" dirty="0" err="1">
                <a:latin typeface="Times New Roman" panose="02020603050405020304" pitchFamily="18" charset="0"/>
                <a:cs typeface="Times New Roman" panose="02020603050405020304" pitchFamily="18" charset="0"/>
              </a:rPr>
              <a:t>befrom</a:t>
            </a:r>
            <a:r>
              <a:rPr lang="en-US" sz="1800" dirty="0">
                <a:latin typeface="Times New Roman" panose="02020603050405020304" pitchFamily="18" charset="0"/>
                <a:cs typeface="Times New Roman" panose="02020603050405020304" pitchFamily="18" charset="0"/>
              </a:rPr>
              <a:t> company such as AOL, PayPal banks and eBay, and they ask the victims to log  their personal </a:t>
            </a:r>
            <a:r>
              <a:rPr lang="en-US" sz="1800" dirty="0" err="1">
                <a:latin typeface="Times New Roman" panose="02020603050405020304" pitchFamily="18" charset="0"/>
                <a:cs typeface="Times New Roman" panose="02020603050405020304" pitchFamily="18" charset="0"/>
              </a:rPr>
              <a:t>informations</a:t>
            </a:r>
            <a:r>
              <a:rPr lang="en-US" sz="1800" dirty="0">
                <a:latin typeface="Times New Roman" panose="02020603050405020304" pitchFamily="18" charset="0"/>
                <a:cs typeface="Times New Roman" panose="02020603050405020304" pitchFamily="18" charset="0"/>
              </a:rPr>
              <a:t> in order to resolve issues."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3870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123674-2568-ACD1-E0A1-B187AED346B2}"/>
              </a:ext>
            </a:extLst>
          </p:cNvPr>
          <p:cNvSpPr>
            <a:spLocks noGrp="1"/>
          </p:cNvSpPr>
          <p:nvPr>
            <p:ph type="title" idx="4294967295"/>
          </p:nvPr>
        </p:nvSpPr>
        <p:spPr>
          <a:xfrm>
            <a:off x="0" y="-460375"/>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0B599444-214C-0F8C-DAEA-4659DF734471}"/>
              </a:ext>
            </a:extLst>
          </p:cNvPr>
          <p:cNvSpPr>
            <a:spLocks noGrp="1"/>
          </p:cNvSpPr>
          <p:nvPr>
            <p:ph idx="4294967295"/>
          </p:nvPr>
        </p:nvSpPr>
        <p:spPr>
          <a:xfrm>
            <a:off x="845127" y="1066945"/>
            <a:ext cx="10058400" cy="4022725"/>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Positives</a:t>
            </a:r>
            <a:r>
              <a:rPr lang="en-US" sz="1800" dirty="0">
                <a:latin typeface="Times New Roman" panose="02020603050405020304" pitchFamily="18" charset="0"/>
                <a:cs typeface="Times New Roman" panose="02020603050405020304" pitchFamily="18" charset="0"/>
              </a:rPr>
              <a:t>: These systems can sometimes flag legitimate transactions as fraudulent, leading to inconvenience for customers who might have their cards blocked or accounts frozen.</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Negatives</a:t>
            </a:r>
            <a:r>
              <a:rPr lang="en-US" sz="1800" dirty="0">
                <a:latin typeface="Times New Roman" panose="02020603050405020304" pitchFamily="18" charset="0"/>
                <a:cs typeface="Times New Roman" panose="02020603050405020304" pitchFamily="18" charset="0"/>
              </a:rPr>
              <a:t>: Conversely, they might fail to detect actual fraud, allowing unauthorized transactions to go through undetected. This can result in financial loss and undermine trust in the system.</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Fraud detection systems often require extensive data collection and analysis, which raises concerns about customer privacy and the security of sensitive personal information.</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Complexity and Cost</a:t>
            </a:r>
            <a:r>
              <a:rPr lang="en-US" sz="1800" dirty="0">
                <a:latin typeface="Times New Roman" panose="02020603050405020304" pitchFamily="18" charset="0"/>
                <a:cs typeface="Times New Roman" panose="02020603050405020304" pitchFamily="18" charset="0"/>
              </a:rPr>
              <a:t>: Implementing and maintaining advanced fraud detection systems can be complex and expensive. Smaller organizations might struggle with the costs associated with these technologies.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6089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E8C40-9262-5CA1-D1AB-5BD53F0C37FF}"/>
              </a:ext>
            </a:extLst>
          </p:cNvPr>
          <p:cNvSpPr>
            <a:spLocks noGrp="1"/>
          </p:cNvSpPr>
          <p:nvPr>
            <p:ph type="title" idx="4294967295"/>
          </p:nvPr>
        </p:nvSpPr>
        <p:spPr>
          <a:xfrm>
            <a:off x="0" y="-460375"/>
            <a:ext cx="10058400" cy="144938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4A4A6F73-7313-2470-97D6-B74B463282D5}"/>
              </a:ext>
            </a:extLst>
          </p:cNvPr>
          <p:cNvSpPr>
            <a:spLocks noGrp="1"/>
          </p:cNvSpPr>
          <p:nvPr>
            <p:ph idx="4294967295"/>
          </p:nvPr>
        </p:nvSpPr>
        <p:spPr>
          <a:xfrm>
            <a:off x="706582" y="1098117"/>
            <a:ext cx="10196945" cy="513642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proposed System, we are applying random forest algorithm for classification of the credit card dataset. Random Forest is an algorithm for classification and regression. Summarily, it is a collection of decision tree classifiers.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Random forest has advantage over decision tree as it corrects the habit of over fitting to their training set. A subset of the training set is sampled randomly so that to train each individual tree and then a decision tree is built, each node then splits on a feature selected from a random subset of the full feature set [5].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Even for large data sets with many features and data instances training is extremely fast in random forest and because each tree is trained independently of the others.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Random Forest algorithm has been found to provide a good estimate of the generalization error and to be resistant to over fitting.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0186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11A21-653D-C75D-9463-047A4FC80DB4}"/>
              </a:ext>
            </a:extLst>
          </p:cNvPr>
          <p:cNvSpPr>
            <a:spLocks noGrp="1"/>
          </p:cNvSpPr>
          <p:nvPr>
            <p:ph type="title" idx="4294967295"/>
          </p:nvPr>
        </p:nvSpPr>
        <p:spPr>
          <a:xfrm>
            <a:off x="0" y="-460375"/>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AAD551CE-EA99-9E1A-6BDA-52472DDF82CB}"/>
              </a:ext>
            </a:extLst>
          </p:cNvPr>
          <p:cNvSpPr>
            <a:spLocks noGrp="1"/>
          </p:cNvSpPr>
          <p:nvPr>
            <p:ph idx="4294967295"/>
          </p:nvPr>
        </p:nvSpPr>
        <p:spPr>
          <a:xfrm>
            <a:off x="976745" y="1118899"/>
            <a:ext cx="10148455" cy="4803919"/>
          </a:xfrm>
        </p:spPr>
        <p:txBody>
          <a:bodyPr>
            <a:normAutofit/>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Security</a:t>
            </a:r>
            <a:r>
              <a:rPr lang="en-US" dirty="0">
                <a:latin typeface="Times New Roman" panose="02020603050405020304" pitchFamily="18" charset="0"/>
                <a:cs typeface="Times New Roman" panose="02020603050405020304" pitchFamily="18" charset="0"/>
              </a:rPr>
              <a:t>: Fraud detection systems help protect cardholders and financial institutions from unauthorized transactions, reducing the risk of financial loss due to fraud.</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Monitoring</a:t>
            </a:r>
            <a:r>
              <a:rPr lang="en-US" dirty="0">
                <a:latin typeface="Times New Roman" panose="02020603050405020304" pitchFamily="18" charset="0"/>
                <a:cs typeface="Times New Roman" panose="02020603050405020304" pitchFamily="18" charset="0"/>
              </a:rPr>
              <a:t>: Many systems provide real-time monitoring of transactions, enabling immediate identification and response to potentially fraudulent activities.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Reduced Financial Losses</a:t>
            </a:r>
            <a:r>
              <a:rPr lang="en-US" dirty="0">
                <a:latin typeface="Times New Roman" panose="02020603050405020304" pitchFamily="18" charset="0"/>
                <a:cs typeface="Times New Roman" panose="02020603050405020304" pitchFamily="18" charset="0"/>
              </a:rPr>
              <a:t>: By detecting and preventing fraud early, these systems can minimize the financial impact on both consumers and businesses.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Regulatory Compliance</a:t>
            </a:r>
            <a:r>
              <a:rPr lang="en-US" dirty="0">
                <a:latin typeface="Times New Roman" panose="02020603050405020304" pitchFamily="18" charset="0"/>
                <a:cs typeface="Times New Roman" panose="02020603050405020304" pitchFamily="18" charset="0"/>
              </a:rPr>
              <a:t>: Many fraud detection systems help organizations comply with regulatory requirements and industry standards, such as PCI-DSS (Payment Card Industry Data Security Standard).</a:t>
            </a:r>
          </a:p>
          <a:p>
            <a:endParaRPr lang="en-IN" dirty="0"/>
          </a:p>
        </p:txBody>
      </p:sp>
    </p:spTree>
    <p:extLst>
      <p:ext uri="{BB962C8B-B14F-4D97-AF65-F5344CB8AC3E}">
        <p14:creationId xmlns:p14="http://schemas.microsoft.com/office/powerpoint/2010/main" val="2519957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C3410-FA78-A707-07AF-C9E2DC4B11D3}"/>
              </a:ext>
            </a:extLst>
          </p:cNvPr>
          <p:cNvSpPr>
            <a:spLocks noGrp="1"/>
          </p:cNvSpPr>
          <p:nvPr>
            <p:ph type="title" idx="4294967295"/>
          </p:nvPr>
        </p:nvSpPr>
        <p:spPr>
          <a:xfrm>
            <a:off x="34636" y="-460375"/>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BDC136B0-2348-4EFB-AD70-7535E1591FB8}"/>
              </a:ext>
            </a:extLst>
          </p:cNvPr>
          <p:cNvSpPr>
            <a:spLocks noGrp="1"/>
          </p:cNvSpPr>
          <p:nvPr>
            <p:ph idx="4294967295"/>
          </p:nvPr>
        </p:nvSpPr>
        <p:spPr>
          <a:xfrm>
            <a:off x="561109" y="1170854"/>
            <a:ext cx="10207336" cy="511564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Credit card payments, cardless purchases via Google Pay, </a:t>
            </a:r>
            <a:r>
              <a:rPr lang="en-US" sz="1800" dirty="0" err="1">
                <a:latin typeface="Times New Roman" panose="02020603050405020304" pitchFamily="18" charset="0"/>
                <a:cs typeface="Times New Roman" panose="02020603050405020304" pitchFamily="18" charset="0"/>
              </a:rPr>
              <a:t>PhonePe</a:t>
            </a:r>
            <a:r>
              <a:rPr lang="en-US" sz="1800" dirty="0">
                <a:latin typeface="Times New Roman" panose="02020603050405020304" pitchFamily="18" charset="0"/>
                <a:cs typeface="Times New Roman" panose="02020603050405020304" pitchFamily="18" charset="0"/>
              </a:rPr>
              <a:t>, Samsung Pay, and PayPal are all common in daily life. The detection of fraud, which results in a significant financial loss each year, is a current issue.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scam is predicted to reach double digits by 2020 if it keeps going in this direction. The fact that the card is no longer physically necessary to complete the exchange has led to an increase in extortion transactions.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economy is impacted emotionally by fraud discovery [1]. Fraud detection is essential and necessary in this approach. To combat this issue, financial institutions must use a variety of fraud detection tools. But over time, scammers find ways to get around the strategies put in place by business owners.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Fraud detection continues to increase and it remains a serious worry in society despite all the preventive measures taken by financial institutions, strengthening of law, and government doing their best efforts to eradicate fraud detection.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06244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67EA31-F5EE-6EC1-8F66-6DE40080E109}"/>
              </a:ext>
            </a:extLst>
          </p:cNvPr>
          <p:cNvSpPr>
            <a:spLocks noGrp="1"/>
          </p:cNvSpPr>
          <p:nvPr>
            <p:ph idx="4294967295"/>
          </p:nvPr>
        </p:nvSpPr>
        <p:spPr>
          <a:xfrm>
            <a:off x="509155" y="339581"/>
            <a:ext cx="10103427" cy="5759883"/>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Credit cards are frequently used in the expansion of Internet commerce, mobile applications, and particularly in web-based transactions. The use of  online transactions and payments is made simpler and easier with the use of credit cards.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Fraudulent transactions have a significant impact on businesses. Machine learning techniques are frequently </a:t>
            </a:r>
            <a:r>
              <a:rPr lang="en-US" sz="1800" dirty="0" err="1">
                <a:latin typeface="Times New Roman" panose="02020603050405020304" pitchFamily="18" charset="0"/>
                <a:cs typeface="Times New Roman" panose="02020603050405020304" pitchFamily="18" charset="0"/>
              </a:rPr>
              <a:t>utilised</a:t>
            </a:r>
            <a:r>
              <a:rPr lang="en-US" sz="1800" dirty="0">
                <a:latin typeface="Times New Roman" panose="02020603050405020304" pitchFamily="18" charset="0"/>
                <a:cs typeface="Times New Roman" panose="02020603050405020304" pitchFamily="18" charset="0"/>
              </a:rPr>
              <a:t> and have grown significantly in significance in many fields where spam classifiers safeguard our mail id.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fraud detection systems pick up on extraction aspects and aid in keeping the fraud detection under control [3]. Researchers have been considering several strategies for detecting fraudulent activity in credit card transactions as they build models based on artificial intelligence, data mining, fuzzy logic, and machine learning.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Detecting credit card fraud is a common problem that is also quite tough to tackle. We used machine learning to build the credit card fraud detection in our suggested system. the development of machine learning methods.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6067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A6E80-657F-FEF9-83FE-1AD646A9C386}"/>
              </a:ext>
            </a:extLst>
          </p:cNvPr>
          <p:cNvSpPr>
            <a:spLocks noGrp="1"/>
          </p:cNvSpPr>
          <p:nvPr>
            <p:ph type="title" idx="4294967295"/>
          </p:nvPr>
        </p:nvSpPr>
        <p:spPr>
          <a:xfrm>
            <a:off x="24245" y="-606280"/>
            <a:ext cx="10058400" cy="1449387"/>
          </a:xfrm>
        </p:spPr>
        <p:txBody>
          <a:bodyPr/>
          <a:lstStyle/>
          <a:p>
            <a:r>
              <a:rPr lang="en-IN" dirty="0"/>
              <a:t>MODULES</a:t>
            </a:r>
          </a:p>
        </p:txBody>
      </p:sp>
      <p:sp>
        <p:nvSpPr>
          <p:cNvPr id="3" name="Content Placeholder 2">
            <a:extLst>
              <a:ext uri="{FF2B5EF4-FFF2-40B4-BE49-F238E27FC236}">
                <a16:creationId xmlns:a16="http://schemas.microsoft.com/office/drawing/2014/main" id="{108B32C3-ADAA-D60C-A6E2-F3C0482B1CF1}"/>
              </a:ext>
            </a:extLst>
          </p:cNvPr>
          <p:cNvSpPr>
            <a:spLocks noGrp="1"/>
          </p:cNvSpPr>
          <p:nvPr>
            <p:ph idx="4294967295"/>
          </p:nvPr>
        </p:nvSpPr>
        <p:spPr>
          <a:xfrm>
            <a:off x="1066800" y="1118899"/>
            <a:ext cx="10058400" cy="4022725"/>
          </a:xfrm>
        </p:spPr>
        <p:txBody>
          <a:bodyPr/>
          <a:lstStyle/>
          <a:p>
            <a:pPr>
              <a:lnSpc>
                <a:spcPct val="150000"/>
              </a:lnSpc>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Data Collection and Integration</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Data Preprocessing</a:t>
            </a:r>
          </a:p>
          <a:p>
            <a:pPr>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Fraud Detection Engine</a:t>
            </a:r>
          </a:p>
          <a:p>
            <a:pPr>
              <a:lnSpc>
                <a:spcPct val="150000"/>
              </a:lnSpc>
              <a:buFont typeface="Arial" panose="020B0604020202020204" pitchFamily="34" charset="0"/>
              <a:buChar char="•"/>
            </a:pPr>
            <a:r>
              <a:rPr lang="en-IN" sz="2800" b="1" dirty="0" err="1">
                <a:latin typeface="Times New Roman" panose="02020603050405020304" pitchFamily="18" charset="0"/>
                <a:cs typeface="Times New Roman" panose="02020603050405020304" pitchFamily="18" charset="0"/>
              </a:rPr>
              <a:t>Behavioral</a:t>
            </a:r>
            <a:r>
              <a:rPr lang="en-IN" sz="2800" b="1" dirty="0">
                <a:latin typeface="Times New Roman" panose="02020603050405020304" pitchFamily="18" charset="0"/>
                <a:cs typeface="Times New Roman" panose="02020603050405020304" pitchFamily="18" charset="0"/>
              </a:rPr>
              <a:t> Analytics</a:t>
            </a:r>
            <a:endParaRPr lang="en-IN" sz="2800" dirty="0">
              <a:latin typeface="Times New Roman" panose="02020603050405020304" pitchFamily="18" charset="0"/>
              <a:cs typeface="Times New Roman" panose="02020603050405020304" pitchFamily="18" charset="0"/>
            </a:endParaRPr>
          </a:p>
          <a:p>
            <a:pPr>
              <a:lnSpc>
                <a:spcPct val="150000"/>
              </a:lnSpc>
              <a:buFont typeface="Arial" panose="020B0604020202020204" pitchFamily="34" charset="0"/>
              <a:buChar char="•"/>
            </a:pPr>
            <a:endParaRPr lang="en-US" sz="2800" b="1" dirty="0">
              <a:latin typeface="Times New Roman" panose="02020603050405020304" pitchFamily="18" charset="0"/>
              <a:cs typeface="Times New Roman" panose="02020603050405020304" pitchFamily="18" charset="0"/>
            </a:endParaRPr>
          </a:p>
          <a:p>
            <a:pPr marL="0" indent="0">
              <a:buNone/>
            </a:pPr>
            <a:endParaRPr lang="en-US" dirty="0"/>
          </a:p>
          <a:p>
            <a:endParaRPr lang="en-IN" dirty="0"/>
          </a:p>
        </p:txBody>
      </p:sp>
    </p:spTree>
    <p:extLst>
      <p:ext uri="{BB962C8B-B14F-4D97-AF65-F5344CB8AC3E}">
        <p14:creationId xmlns:p14="http://schemas.microsoft.com/office/powerpoint/2010/main" val="1734273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CBF3C-2060-465F-8D88-35248F7A0D4F}"/>
              </a:ext>
            </a:extLst>
          </p:cNvPr>
          <p:cNvSpPr>
            <a:spLocks noGrp="1"/>
          </p:cNvSpPr>
          <p:nvPr>
            <p:ph type="title" idx="4294967295"/>
          </p:nvPr>
        </p:nvSpPr>
        <p:spPr>
          <a:xfrm>
            <a:off x="148936" y="-86734"/>
            <a:ext cx="10058400" cy="1449387"/>
          </a:xfrm>
        </p:spPr>
        <p:txBody>
          <a:bodyPr/>
          <a:lstStyle/>
          <a:p>
            <a:r>
              <a:rPr lang="en-US" sz="3300" b="1" dirty="0">
                <a:latin typeface="Times New Roman" panose="02020603050405020304" pitchFamily="18" charset="0"/>
                <a:cs typeface="Times New Roman" panose="02020603050405020304" pitchFamily="18" charset="0"/>
              </a:rPr>
              <a:t>Data Collection and Integration</a:t>
            </a:r>
            <a:br>
              <a:rPr lang="en-US"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13D850C3-DB44-1F1E-D2F5-1FD23C0C47E4}"/>
              </a:ext>
            </a:extLst>
          </p:cNvPr>
          <p:cNvSpPr>
            <a:spLocks noGrp="1"/>
          </p:cNvSpPr>
          <p:nvPr>
            <p:ph idx="4294967295"/>
          </p:nvPr>
        </p:nvSpPr>
        <p:spPr>
          <a:xfrm>
            <a:off x="855518" y="1274763"/>
            <a:ext cx="8839200" cy="4107728"/>
          </a:xfrm>
        </p:spPr>
        <p:txBody>
          <a:bodyPr/>
          <a:lstStyle/>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Transaction Data Collection: </a:t>
            </a:r>
            <a:r>
              <a:rPr lang="en-US" dirty="0">
                <a:latin typeface="Times New Roman" panose="02020603050405020304" pitchFamily="18" charset="0"/>
                <a:cs typeface="Times New Roman" panose="02020603050405020304" pitchFamily="18" charset="0"/>
              </a:rPr>
              <a:t>Gathers data from various transaction sources, including point-of-sale systems, online transactions, and ATMs.</a:t>
            </a:r>
          </a:p>
          <a:p>
            <a:pPr>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External Data Sources: </a:t>
            </a:r>
            <a:r>
              <a:rPr lang="en-US" dirty="0">
                <a:latin typeface="Times New Roman" panose="02020603050405020304" pitchFamily="18" charset="0"/>
                <a:cs typeface="Times New Roman" panose="02020603050405020304" pitchFamily="18" charset="0"/>
              </a:rPr>
              <a:t>Integrates with external databases and sources, such as credit bureaus and public records, to enrich the transaction data.</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15667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B1F70-12ED-9A41-C16A-F8DF84707008}"/>
              </a:ext>
            </a:extLst>
          </p:cNvPr>
          <p:cNvSpPr>
            <a:spLocks noGrp="1"/>
          </p:cNvSpPr>
          <p:nvPr>
            <p:ph type="title" idx="4294967295"/>
          </p:nvPr>
        </p:nvSpPr>
        <p:spPr>
          <a:xfrm>
            <a:off x="190500" y="-76344"/>
            <a:ext cx="10058400" cy="1449387"/>
          </a:xfrm>
        </p:spPr>
        <p:txBody>
          <a:bodyPr/>
          <a:lstStyle/>
          <a:p>
            <a:r>
              <a:rPr lang="en-IN" sz="3300" b="1" dirty="0">
                <a:latin typeface="Times New Roman" panose="02020603050405020304" pitchFamily="18" charset="0"/>
                <a:cs typeface="Times New Roman" panose="02020603050405020304" pitchFamily="18" charset="0"/>
              </a:rPr>
              <a:t>Data Preprocessing</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0CFCF5F-3B33-C41A-210F-E2FF7E3FF7AC}"/>
              </a:ext>
            </a:extLst>
          </p:cNvPr>
          <p:cNvSpPr>
            <a:spLocks noGrp="1"/>
          </p:cNvSpPr>
          <p:nvPr>
            <p:ph idx="4294967295"/>
          </p:nvPr>
        </p:nvSpPr>
        <p:spPr>
          <a:xfrm>
            <a:off x="1066800" y="1087727"/>
            <a:ext cx="10058400" cy="4022725"/>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Data Cleaning: </a:t>
            </a:r>
            <a:r>
              <a:rPr lang="en-US" dirty="0">
                <a:latin typeface="Times New Roman" panose="02020603050405020304" pitchFamily="18" charset="0"/>
                <a:cs typeface="Times New Roman" panose="02020603050405020304" pitchFamily="18" charset="0"/>
              </a:rPr>
              <a:t>Ensures the collected data is accurate and free from errors.</a:t>
            </a:r>
          </a:p>
          <a:p>
            <a:pPr algn="just">
              <a:lnSpc>
                <a:spcPct val="150000"/>
              </a:lnSpc>
            </a:pPr>
            <a:r>
              <a:rPr lang="en-US" b="1" dirty="0">
                <a:latin typeface="Times New Roman" panose="02020603050405020304" pitchFamily="18" charset="0"/>
                <a:cs typeface="Times New Roman" panose="02020603050405020304" pitchFamily="18" charset="0"/>
              </a:rPr>
              <a:t>Normalization: </a:t>
            </a:r>
            <a:r>
              <a:rPr lang="en-US" dirty="0">
                <a:latin typeface="Times New Roman" panose="02020603050405020304" pitchFamily="18" charset="0"/>
                <a:cs typeface="Times New Roman" panose="02020603050405020304" pitchFamily="18" charset="0"/>
              </a:rPr>
              <a:t>Standardizes data formats and values for consistency.</a:t>
            </a:r>
          </a:p>
          <a:p>
            <a:pPr algn="just">
              <a:lnSpc>
                <a:spcPct val="150000"/>
              </a:lnSpc>
            </a:pPr>
            <a:r>
              <a:rPr lang="en-US" b="1" dirty="0">
                <a:latin typeface="Times New Roman" panose="02020603050405020304" pitchFamily="18" charset="0"/>
                <a:cs typeface="Times New Roman" panose="02020603050405020304" pitchFamily="18" charset="0"/>
              </a:rPr>
              <a:t>Feature Extraction: </a:t>
            </a:r>
            <a:r>
              <a:rPr lang="en-US" dirty="0">
                <a:latin typeface="Times New Roman" panose="02020603050405020304" pitchFamily="18" charset="0"/>
                <a:cs typeface="Times New Roman" panose="02020603050405020304" pitchFamily="18" charset="0"/>
              </a:rPr>
              <a:t>Identifies and extracts relevant features from the raw data for analysis.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3804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381E4-E65C-839B-A7FC-A189C006AAB1}"/>
              </a:ext>
            </a:extLst>
          </p:cNvPr>
          <p:cNvSpPr>
            <a:spLocks noGrp="1"/>
          </p:cNvSpPr>
          <p:nvPr>
            <p:ph type="title" idx="4294967295"/>
          </p:nvPr>
        </p:nvSpPr>
        <p:spPr>
          <a:xfrm>
            <a:off x="107373" y="0"/>
            <a:ext cx="10058400" cy="1449387"/>
          </a:xfrm>
        </p:spPr>
        <p:txBody>
          <a:bodyPr/>
          <a:lstStyle/>
          <a:p>
            <a:r>
              <a:rPr lang="en-IN" sz="3300" b="1" dirty="0">
                <a:latin typeface="Times New Roman" panose="02020603050405020304" pitchFamily="18" charset="0"/>
                <a:cs typeface="Times New Roman" panose="02020603050405020304" pitchFamily="18" charset="0"/>
              </a:rPr>
              <a:t>Fraud Detection Engine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7DC1F27C-2D56-E249-FA66-F21721E77E12}"/>
              </a:ext>
            </a:extLst>
          </p:cNvPr>
          <p:cNvSpPr>
            <a:spLocks noGrp="1"/>
          </p:cNvSpPr>
          <p:nvPr>
            <p:ph idx="4294967295"/>
          </p:nvPr>
        </p:nvSpPr>
        <p:spPr>
          <a:xfrm>
            <a:off x="886691" y="1285154"/>
            <a:ext cx="10058400" cy="4022725"/>
          </a:xfrm>
        </p:spPr>
        <p:txBody>
          <a:bodyPr/>
          <a:lstStyle/>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Rule-Based Detection: </a:t>
            </a:r>
            <a:r>
              <a:rPr lang="en-US" dirty="0">
                <a:latin typeface="Times New Roman" panose="02020603050405020304" pitchFamily="18" charset="0"/>
                <a:cs typeface="Times New Roman" panose="02020603050405020304" pitchFamily="18" charset="0"/>
              </a:rPr>
              <a:t>Applies predefined rules and thresholds to identify suspicious transactions based on known patterns.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Statistical Analysis: </a:t>
            </a:r>
            <a:r>
              <a:rPr lang="en-US" dirty="0">
                <a:latin typeface="Times New Roman" panose="02020603050405020304" pitchFamily="18" charset="0"/>
                <a:cs typeface="Times New Roman" panose="02020603050405020304" pitchFamily="18" charset="0"/>
              </a:rPr>
              <a:t>Uses statistical methods to detect anomalies and outliers in transaction data.</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Machine Learning Models: </a:t>
            </a:r>
            <a:r>
              <a:rPr lang="en-US" dirty="0">
                <a:latin typeface="Times New Roman" panose="02020603050405020304" pitchFamily="18" charset="0"/>
                <a:cs typeface="Times New Roman" panose="02020603050405020304" pitchFamily="18" charset="0"/>
              </a:rPr>
              <a:t>Implements algorithms such as decision trees, neural networks, or support vector machines to detect complex fraud patterns and improve accuracy over time.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53737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ABA50-8040-4E34-4AD0-3744D2A80CEC}"/>
              </a:ext>
            </a:extLst>
          </p:cNvPr>
          <p:cNvSpPr>
            <a:spLocks noGrp="1"/>
          </p:cNvSpPr>
          <p:nvPr>
            <p:ph type="title" idx="4294967295"/>
          </p:nvPr>
        </p:nvSpPr>
        <p:spPr>
          <a:xfrm>
            <a:off x="294409" y="0"/>
            <a:ext cx="10058400" cy="1449387"/>
          </a:xfrm>
        </p:spPr>
        <p:txBody>
          <a:bodyPr/>
          <a:lstStyle/>
          <a:p>
            <a:r>
              <a:rPr lang="en-IN" sz="3300" b="1" dirty="0" err="1">
                <a:latin typeface="Times New Roman" panose="02020603050405020304" pitchFamily="18" charset="0"/>
                <a:cs typeface="Times New Roman" panose="02020603050405020304" pitchFamily="18" charset="0"/>
              </a:rPr>
              <a:t>Behavioral</a:t>
            </a:r>
            <a:r>
              <a:rPr lang="en-IN" sz="3300" b="1" dirty="0">
                <a:latin typeface="Times New Roman" panose="02020603050405020304" pitchFamily="18" charset="0"/>
                <a:cs typeface="Times New Roman" panose="02020603050405020304" pitchFamily="18" charset="0"/>
              </a:rPr>
              <a:t> Analytics</a:t>
            </a:r>
            <a:br>
              <a:rPr lang="en-IN" sz="48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0FAC13B0-F943-9A01-ECD0-A98562503C42}"/>
              </a:ext>
            </a:extLst>
          </p:cNvPr>
          <p:cNvSpPr>
            <a:spLocks noGrp="1"/>
          </p:cNvSpPr>
          <p:nvPr>
            <p:ph idx="4294967295"/>
          </p:nvPr>
        </p:nvSpPr>
        <p:spPr>
          <a:xfrm>
            <a:off x="969818" y="1285154"/>
            <a:ext cx="9306791" cy="4398673"/>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User Profiling: </a:t>
            </a:r>
            <a:r>
              <a:rPr lang="en-US" dirty="0">
                <a:latin typeface="Times New Roman" panose="02020603050405020304" pitchFamily="18" charset="0"/>
                <a:cs typeface="Times New Roman" panose="02020603050405020304" pitchFamily="18" charset="0"/>
              </a:rPr>
              <a:t>Builds profiles based on historical transaction behavior to detect deviations from typical spending patterns.</a:t>
            </a:r>
          </a:p>
          <a:p>
            <a:pPr algn="just">
              <a:lnSpc>
                <a:spcPct val="150000"/>
              </a:lnSpc>
            </a:pPr>
            <a:r>
              <a:rPr lang="en-US" b="1" dirty="0">
                <a:latin typeface="Times New Roman" panose="02020603050405020304" pitchFamily="18" charset="0"/>
                <a:cs typeface="Times New Roman" panose="02020603050405020304" pitchFamily="18" charset="0"/>
              </a:rPr>
              <a:t>Pattern Recognition: </a:t>
            </a:r>
            <a:r>
              <a:rPr lang="en-US" dirty="0">
                <a:latin typeface="Times New Roman" panose="02020603050405020304" pitchFamily="18" charset="0"/>
                <a:cs typeface="Times New Roman" panose="02020603050405020304" pitchFamily="18" charset="0"/>
              </a:rPr>
              <a:t>Identifies unusual patterns or trends that may indicate fraudulent activity.</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72565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FA6E5-0F84-2617-411F-73AFF2EE3AC9}"/>
              </a:ext>
            </a:extLst>
          </p:cNvPr>
          <p:cNvSpPr>
            <a:spLocks noGrp="1"/>
          </p:cNvSpPr>
          <p:nvPr>
            <p:ph type="title" idx="4294967295"/>
          </p:nvPr>
        </p:nvSpPr>
        <p:spPr>
          <a:xfrm>
            <a:off x="0" y="-304944"/>
            <a:ext cx="10058400" cy="1449387"/>
          </a:xfrm>
        </p:spPr>
        <p:txBody>
          <a:bodyPr/>
          <a:lstStyle/>
          <a:p>
            <a:r>
              <a:rPr lang="en-IN" dirty="0"/>
              <a:t>Software Details</a:t>
            </a:r>
          </a:p>
        </p:txBody>
      </p:sp>
      <p:sp>
        <p:nvSpPr>
          <p:cNvPr id="3" name="Content Placeholder 2">
            <a:extLst>
              <a:ext uri="{FF2B5EF4-FFF2-40B4-BE49-F238E27FC236}">
                <a16:creationId xmlns:a16="http://schemas.microsoft.com/office/drawing/2014/main" id="{A7BA18A1-E21A-6ACE-C084-F2FF4C1A0220}"/>
              </a:ext>
            </a:extLst>
          </p:cNvPr>
          <p:cNvSpPr>
            <a:spLocks noGrp="1"/>
          </p:cNvSpPr>
          <p:nvPr>
            <p:ph idx="4294967295"/>
          </p:nvPr>
        </p:nvSpPr>
        <p:spPr>
          <a:xfrm>
            <a:off x="990600" y="1326717"/>
            <a:ext cx="8600209" cy="4357110"/>
          </a:xfrm>
        </p:spPr>
        <p:txBody>
          <a:bodyPr>
            <a:normAutofit lnSpcReduction="10000"/>
          </a:bodyPr>
          <a:lstStyle/>
          <a:p>
            <a:pPr algn="just">
              <a:lnSpc>
                <a:spcPct val="150000"/>
              </a:lnSpc>
              <a:buFont typeface="Arial" panose="020B0604020202020204" pitchFamily="34" charset="0"/>
              <a:buChar char="•"/>
            </a:pPr>
            <a:r>
              <a:rPr lang="en-US" dirty="0"/>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dirty="0"/>
          </a:p>
          <a:p>
            <a:pPr algn="just">
              <a:lnSpc>
                <a:spcPct val="150000"/>
              </a:lnSpc>
              <a:buFont typeface="Arial" panose="020B0604020202020204" pitchFamily="34" charset="0"/>
              <a:buChar char="•"/>
            </a:pPr>
            <a:r>
              <a:rPr lang="en-US" dirty="0"/>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p>
          <a:p>
            <a:endParaRPr lang="en-IN" dirty="0"/>
          </a:p>
        </p:txBody>
      </p:sp>
    </p:spTree>
    <p:extLst>
      <p:ext uri="{BB962C8B-B14F-4D97-AF65-F5344CB8AC3E}">
        <p14:creationId xmlns:p14="http://schemas.microsoft.com/office/powerpoint/2010/main" val="524275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D7DA2-9762-0963-BD2D-0663A7C0DF62}"/>
              </a:ext>
            </a:extLst>
          </p:cNvPr>
          <p:cNvSpPr>
            <a:spLocks noGrp="1"/>
          </p:cNvSpPr>
          <p:nvPr>
            <p:ph type="title" idx="4294967295"/>
          </p:nvPr>
        </p:nvSpPr>
        <p:spPr>
          <a:xfrm>
            <a:off x="34636" y="-367290"/>
            <a:ext cx="10058400" cy="1449387"/>
          </a:xfrm>
        </p:spPr>
        <p:txBody>
          <a:bodyPr/>
          <a:lstStyle/>
          <a:p>
            <a:r>
              <a:rPr lang="en-IN" dirty="0"/>
              <a:t>Front End</a:t>
            </a:r>
          </a:p>
        </p:txBody>
      </p:sp>
      <p:sp>
        <p:nvSpPr>
          <p:cNvPr id="3" name="Content Placeholder 2">
            <a:extLst>
              <a:ext uri="{FF2B5EF4-FFF2-40B4-BE49-F238E27FC236}">
                <a16:creationId xmlns:a16="http://schemas.microsoft.com/office/drawing/2014/main" id="{1EDF9B6F-E9BA-9830-C926-4D7DE53623AF}"/>
              </a:ext>
            </a:extLst>
          </p:cNvPr>
          <p:cNvSpPr>
            <a:spLocks noGrp="1"/>
          </p:cNvSpPr>
          <p:nvPr>
            <p:ph idx="4294967295"/>
          </p:nvPr>
        </p:nvSpPr>
        <p:spPr>
          <a:xfrm>
            <a:off x="633845" y="1191637"/>
            <a:ext cx="10238510" cy="5063690"/>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61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BEEC7-2C5D-C3E4-63B8-1352C0DCCAF1}"/>
              </a:ext>
            </a:extLst>
          </p:cNvPr>
          <p:cNvSpPr>
            <a:spLocks noGrp="1"/>
          </p:cNvSpPr>
          <p:nvPr>
            <p:ph type="title" idx="4294967295"/>
          </p:nvPr>
        </p:nvSpPr>
        <p:spPr>
          <a:xfrm>
            <a:off x="55418" y="-460375"/>
            <a:ext cx="10058400" cy="1449387"/>
          </a:xfrm>
        </p:spPr>
        <p:txBody>
          <a:bodyPr/>
          <a:lstStyle/>
          <a:p>
            <a:r>
              <a:rPr lang="en-IN" dirty="0"/>
              <a:t>Database</a:t>
            </a:r>
          </a:p>
        </p:txBody>
      </p:sp>
      <p:sp>
        <p:nvSpPr>
          <p:cNvPr id="3" name="Content Placeholder 2">
            <a:extLst>
              <a:ext uri="{FF2B5EF4-FFF2-40B4-BE49-F238E27FC236}">
                <a16:creationId xmlns:a16="http://schemas.microsoft.com/office/drawing/2014/main" id="{94AAD2CF-8636-D413-D608-D47781BED24F}"/>
              </a:ext>
            </a:extLst>
          </p:cNvPr>
          <p:cNvSpPr>
            <a:spLocks noGrp="1"/>
          </p:cNvSpPr>
          <p:nvPr>
            <p:ph idx="4294967295"/>
          </p:nvPr>
        </p:nvSpPr>
        <p:spPr>
          <a:xfrm>
            <a:off x="949037" y="1181244"/>
            <a:ext cx="10058400" cy="4022725"/>
          </a:xfrm>
        </p:spPr>
        <p:txBody>
          <a:bodyPr/>
          <a:lstStyle/>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892495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9ED96-526C-A702-2D2C-CE4AD76E478F}"/>
              </a:ext>
            </a:extLst>
          </p:cNvPr>
          <p:cNvSpPr>
            <a:spLocks noGrp="1"/>
          </p:cNvSpPr>
          <p:nvPr>
            <p:ph type="title" idx="4294967295"/>
          </p:nvPr>
        </p:nvSpPr>
        <p:spPr>
          <a:xfrm>
            <a:off x="128155" y="-460375"/>
            <a:ext cx="10058400" cy="1449387"/>
          </a:xfrm>
        </p:spPr>
        <p:txBody>
          <a:bodyPr/>
          <a:lstStyle/>
          <a:p>
            <a:r>
              <a:rPr lang="en-IN" dirty="0"/>
              <a:t>Cloud Web Server</a:t>
            </a:r>
          </a:p>
        </p:txBody>
      </p:sp>
      <p:sp>
        <p:nvSpPr>
          <p:cNvPr id="3" name="Content Placeholder 2">
            <a:extLst>
              <a:ext uri="{FF2B5EF4-FFF2-40B4-BE49-F238E27FC236}">
                <a16:creationId xmlns:a16="http://schemas.microsoft.com/office/drawing/2014/main" id="{25D6637D-DE4A-8CBC-BEF3-E09330CEB8CB}"/>
              </a:ext>
            </a:extLst>
          </p:cNvPr>
          <p:cNvSpPr>
            <a:spLocks noGrp="1"/>
          </p:cNvSpPr>
          <p:nvPr>
            <p:ph idx="4294967295"/>
          </p:nvPr>
        </p:nvSpPr>
        <p:spPr>
          <a:xfrm>
            <a:off x="980209" y="1212417"/>
            <a:ext cx="10058400" cy="4022725"/>
          </a:xfrm>
        </p:spPr>
        <p:txBody>
          <a:bodyPr/>
          <a:lstStyle/>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146427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961A0-BC61-F1EE-3CBF-B1382D6FA4E4}"/>
              </a:ext>
            </a:extLst>
          </p:cNvPr>
          <p:cNvSpPr>
            <a:spLocks noGrp="1"/>
          </p:cNvSpPr>
          <p:nvPr>
            <p:ph type="title" idx="4294967295"/>
          </p:nvPr>
        </p:nvSpPr>
        <p:spPr>
          <a:xfrm>
            <a:off x="211282" y="-460375"/>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42436035-5EF4-4027-DD22-B5703C4C76E1}"/>
              </a:ext>
            </a:extLst>
          </p:cNvPr>
          <p:cNvSpPr>
            <a:spLocks noGrp="1"/>
          </p:cNvSpPr>
          <p:nvPr>
            <p:ph idx="4294967295"/>
          </p:nvPr>
        </p:nvSpPr>
        <p:spPr>
          <a:xfrm>
            <a:off x="1323109" y="1285154"/>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6417876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09729-7D4D-950B-F1AB-7A0C78936AC0}"/>
              </a:ext>
            </a:extLst>
          </p:cNvPr>
          <p:cNvSpPr>
            <a:spLocks noGrp="1"/>
          </p:cNvSpPr>
          <p:nvPr>
            <p:ph type="title" idx="4294967295"/>
          </p:nvPr>
        </p:nvSpPr>
        <p:spPr>
          <a:xfrm>
            <a:off x="0" y="-367289"/>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8871A903-F625-8ED8-4DB0-B36E41D71011}"/>
              </a:ext>
            </a:extLst>
          </p:cNvPr>
          <p:cNvSpPr>
            <a:spLocks noGrp="1"/>
          </p:cNvSpPr>
          <p:nvPr>
            <p:ph idx="4294967295"/>
          </p:nvPr>
        </p:nvSpPr>
        <p:spPr>
          <a:xfrm>
            <a:off x="1066800" y="132671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8508823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0680F-D107-B8FD-0822-48F14EA513DE}"/>
              </a:ext>
            </a:extLst>
          </p:cNvPr>
          <p:cNvSpPr>
            <a:spLocks noGrp="1"/>
          </p:cNvSpPr>
          <p:nvPr>
            <p:ph type="title" idx="4294967295"/>
          </p:nvPr>
        </p:nvSpPr>
        <p:spPr>
          <a:xfrm>
            <a:off x="117764" y="-460375"/>
            <a:ext cx="10058400" cy="1449387"/>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623DFEA7-164D-7D73-F7E5-785024F2CAE0}"/>
              </a:ext>
            </a:extLst>
          </p:cNvPr>
          <p:cNvSpPr>
            <a:spLocks noGrp="1"/>
          </p:cNvSpPr>
          <p:nvPr>
            <p:ph idx="4294967295"/>
          </p:nvPr>
        </p:nvSpPr>
        <p:spPr>
          <a:xfrm>
            <a:off x="1073727" y="1451409"/>
            <a:ext cx="8849591" cy="4564927"/>
          </a:xfrm>
        </p:spPr>
        <p:txBody>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number of fraudulent transactions is decreased by the suggested unsupervised random forest technique.</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random forest algorithm has been used in a number of experiments. The outcomes made sure that there were far fewer fraudulent transactions. </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makes the system more accurate and improves the security of online transactions.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5180054"/>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31</TotalTime>
  <Words>2090</Words>
  <Application>Microsoft Office PowerPoint</Application>
  <PresentationFormat>Widescreen</PresentationFormat>
  <Paragraphs>92</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Data Collection and Integration </vt:lpstr>
      <vt:lpstr>Data Preprocessing </vt:lpstr>
      <vt:lpstr>Fraud Detection Engine </vt:lpstr>
      <vt:lpstr>Behavioral Analytics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2024-08-11T06:28:06Z</dcterms:created>
  <dcterms:modified xsi:type="dcterms:W3CDTF">2024-08-11T07:00:03Z</dcterms:modified>
</cp:coreProperties>
</file>