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A6060E1-C798-4031-A629-C025ED7CC735}" type="datetimeFigureOut">
              <a:rPr lang="en-IN" smtClean="0"/>
              <a:t>13-08-2024</a:t>
            </a:fld>
            <a:endParaRPr lang="en-IN"/>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IN"/>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91E5931-44F8-491C-9AB7-2626EFFB7968}"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A6060E1-C798-4031-A629-C025ED7CC735}" type="datetimeFigureOut">
              <a:rPr lang="en-IN" smtClean="0"/>
              <a:t>13-08-2024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691E5931-44F8-491C-9AB7-2626EFFB7968}" type="slidenum">
              <a:rPr lang="en-IN" smtClean="0"/>
              <a:t>‹#›</a:t>
            </a:fld>
            <a:endParaRPr lang="en-IN"/>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A6060E1-C798-4031-A629-C025ED7CC735}" type="datetimeFigureOut">
              <a:rPr lang="en-IN" smtClean="0"/>
              <a:t>13-08-2024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691E5931-44F8-491C-9AB7-2626EFFB7968}" type="slidenum">
              <a:rPr lang="en-IN" smtClean="0"/>
              <a:t>‹#›</a:t>
            </a:fld>
            <a:endParaRPr lang="en-IN"/>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A6060E1-C798-4031-A629-C025ED7CC735}" type="datetimeFigureOut">
              <a:rPr lang="en-IN" smtClean="0"/>
              <a:t>13-08-2024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691E5931-44F8-491C-9AB7-2626EFFB7968}" type="slidenum">
              <a:rPr lang="en-IN" smtClean="0"/>
              <a:t>‹#›</a:t>
            </a:fld>
            <a:endParaRPr lang="en-IN"/>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A6060E1-C798-4031-A629-C025ED7CC735}" type="datetimeFigureOut">
              <a:rPr lang="en-IN" smtClean="0"/>
              <a:t>13-08-2024</a:t>
            </a:fld>
            <a:endParaRPr lang="en-IN"/>
          </a:p>
        </p:txBody>
      </p:sp>
      <p:sp>
        <p:nvSpPr>
          <p:cNvPr id="8" name="Footer Placeholder 7"/>
          <p:cNvSpPr>
            <a:spLocks noGrp="1"/>
          </p:cNvSpPr>
          <p:nvPr>
            <p:ph type="ftr" sz="quarter" idx="11"/>
          </p:nvPr>
        </p:nvSpPr>
        <p:spPr/>
        <p:txBody>
          <a:bodyPr/>
          <a:lstStyle>
            <a:extLst/>
          </a:lstStyle>
          <a:p>
            <a:endParaRPr lang="en-IN"/>
          </a:p>
        </p:txBody>
      </p:sp>
      <p:sp>
        <p:nvSpPr>
          <p:cNvPr id="9" name="Slide Number Placeholder 8"/>
          <p:cNvSpPr>
            <a:spLocks noGrp="1"/>
          </p:cNvSpPr>
          <p:nvPr>
            <p:ph type="sldNum" sz="quarter" idx="12"/>
          </p:nvPr>
        </p:nvSpPr>
        <p:spPr/>
        <p:txBody>
          <a:bodyPr/>
          <a:lstStyle>
            <a:extLst/>
          </a:lstStyle>
          <a:p>
            <a:fld id="{691E5931-44F8-491C-9AB7-2626EFFB7968}"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A6060E1-C798-4031-A629-C025ED7CC735}" type="datetimeFigureOut">
              <a:rPr lang="en-IN" smtClean="0"/>
              <a:t>13-08-2024</a:t>
            </a:fld>
            <a:endParaRPr lang="en-IN"/>
          </a:p>
        </p:txBody>
      </p:sp>
      <p:sp>
        <p:nvSpPr>
          <p:cNvPr id="4" name="Footer Placeholder 3"/>
          <p:cNvSpPr>
            <a:spLocks noGrp="1"/>
          </p:cNvSpPr>
          <p:nvPr>
            <p:ph type="ftr" sz="quarter" idx="11"/>
          </p:nvPr>
        </p:nvSpPr>
        <p:spPr/>
        <p:txBody>
          <a:bodyPr/>
          <a:lstStyle>
            <a:extLst/>
          </a:lstStyle>
          <a:p>
            <a:endParaRPr lang="en-IN"/>
          </a:p>
        </p:txBody>
      </p:sp>
      <p:sp>
        <p:nvSpPr>
          <p:cNvPr id="5" name="Slide Number Placeholder 4"/>
          <p:cNvSpPr>
            <a:spLocks noGrp="1"/>
          </p:cNvSpPr>
          <p:nvPr>
            <p:ph type="sldNum" sz="quarter" idx="12"/>
          </p:nvPr>
        </p:nvSpPr>
        <p:spPr/>
        <p:txBody>
          <a:bodyPr/>
          <a:lstStyle>
            <a:extLst/>
          </a:lstStyle>
          <a:p>
            <a:fld id="{691E5931-44F8-491C-9AB7-2626EFFB7968}" type="slidenum">
              <a:rPr lang="en-IN" smtClean="0"/>
              <a:t>‹#›</a:t>
            </a:fld>
            <a:endParaRPr lang="en-IN"/>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A6060E1-C798-4031-A629-C025ED7CC735}" type="datetimeFigureOut">
              <a:rPr lang="en-IN" smtClean="0"/>
              <a:t>13-08-2024</a:t>
            </a:fld>
            <a:endParaRPr lang="en-IN"/>
          </a:p>
        </p:txBody>
      </p:sp>
      <p:sp>
        <p:nvSpPr>
          <p:cNvPr id="3" name="Footer Placeholder 2"/>
          <p:cNvSpPr>
            <a:spLocks noGrp="1"/>
          </p:cNvSpPr>
          <p:nvPr>
            <p:ph type="ftr" sz="quarter" idx="11"/>
          </p:nvPr>
        </p:nvSpPr>
        <p:spPr/>
        <p:txBody>
          <a:bodyPr/>
          <a:lstStyle>
            <a:extLst/>
          </a:lstStyle>
          <a:p>
            <a:endParaRPr lang="en-IN"/>
          </a:p>
        </p:txBody>
      </p:sp>
      <p:sp>
        <p:nvSpPr>
          <p:cNvPr id="4" name="Slide Number Placeholder 3"/>
          <p:cNvSpPr>
            <a:spLocks noGrp="1"/>
          </p:cNvSpPr>
          <p:nvPr>
            <p:ph type="sldNum" sz="quarter" idx="12"/>
          </p:nvPr>
        </p:nvSpPr>
        <p:spPr/>
        <p:txBody>
          <a:bodyPr/>
          <a:lstStyle>
            <a:extLst/>
          </a:lstStyle>
          <a:p>
            <a:fld id="{691E5931-44F8-491C-9AB7-2626EFFB7968}"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extLst/>
          </a:lstStyle>
          <a:p>
            <a:fld id="{1A6060E1-C798-4031-A629-C025ED7CC735}" type="datetimeFigureOut">
              <a:rPr lang="en-IN" smtClean="0"/>
              <a:t>13-08-2024</a:t>
            </a:fld>
            <a:endParaRPr lang="en-IN"/>
          </a:p>
        </p:txBody>
      </p:sp>
      <p:sp>
        <p:nvSpPr>
          <p:cNvPr id="6" name="Footer Placeholder 5"/>
          <p:cNvSpPr>
            <a:spLocks noGrp="1"/>
          </p:cNvSpPr>
          <p:nvPr>
            <p:ph type="ftr" sz="quarter" idx="11"/>
          </p:nvPr>
        </p:nvSpPr>
        <p:spPr/>
        <p:txBody>
          <a:bodyPr/>
          <a:lstStyle>
            <a:extLst/>
          </a:lstStyle>
          <a:p>
            <a:endParaRPr lang="en-IN"/>
          </a:p>
        </p:txBody>
      </p:sp>
      <p:sp>
        <p:nvSpPr>
          <p:cNvPr id="7" name="Slide Number Placeholder 6"/>
          <p:cNvSpPr>
            <a:spLocks noGrp="1"/>
          </p:cNvSpPr>
          <p:nvPr>
            <p:ph type="sldNum" sz="quarter" idx="12"/>
          </p:nvPr>
        </p:nvSpPr>
        <p:spPr/>
        <p:txBody>
          <a:bodyPr/>
          <a:lstStyle>
            <a:extLst/>
          </a:lstStyle>
          <a:p>
            <a:fld id="{691E5931-44F8-491C-9AB7-2626EFFB7968}" type="slidenum">
              <a:rPr lang="en-IN" smtClean="0"/>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A6060E1-C798-4031-A629-C025ED7CC735}" type="datetimeFigureOut">
              <a:rPr lang="en-IN" smtClean="0"/>
              <a:t>13-08-2024</a:t>
            </a:fld>
            <a:endParaRPr lang="en-IN"/>
          </a:p>
        </p:txBody>
      </p:sp>
      <p:sp>
        <p:nvSpPr>
          <p:cNvPr id="6" name="Footer Placeholder 5"/>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n-IN"/>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91E5931-44F8-491C-9AB7-2626EFFB7968}" type="slidenum">
              <a:rPr lang="en-IN" smtClean="0"/>
              <a:t>‹#›</a:t>
            </a:fld>
            <a:endParaRPr lang="en-IN"/>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481330"/>
            <a:ext cx="109728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A6060E1-C798-4031-A629-C025ED7CC735}" type="datetimeFigureOut">
              <a:rPr lang="en-IN" smtClean="0"/>
              <a:t>13-08-2024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691E5931-44F8-491C-9AB7-2626EFFB7968}"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41"/>
            <a:ext cx="84328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A6060E1-C798-4031-A629-C025ED7CC735}" type="datetimeFigureOut">
              <a:rPr lang="en-IN" smtClean="0"/>
              <a:t>13-08-2024</a:t>
            </a:fld>
            <a:endParaRPr lang="en-IN"/>
          </a:p>
        </p:txBody>
      </p:sp>
      <p:sp>
        <p:nvSpPr>
          <p:cNvPr id="5" name="Footer Placeholder 4"/>
          <p:cNvSpPr>
            <a:spLocks noGrp="1"/>
          </p:cNvSpPr>
          <p:nvPr>
            <p:ph type="ftr" sz="quarter" idx="11"/>
          </p:nvPr>
        </p:nvSpPr>
        <p:spPr/>
        <p:txBody>
          <a:bodyPr/>
          <a:lstStyle>
            <a:extLst/>
          </a:lstStyle>
          <a:p>
            <a:endParaRPr lang="en-IN"/>
          </a:p>
        </p:txBody>
      </p:sp>
      <p:sp>
        <p:nvSpPr>
          <p:cNvPr id="6" name="Slide Number Placeholder 5"/>
          <p:cNvSpPr>
            <a:spLocks noGrp="1"/>
          </p:cNvSpPr>
          <p:nvPr>
            <p:ph type="sldNum" sz="quarter" idx="12"/>
          </p:nvPr>
        </p:nvSpPr>
        <p:spPr/>
        <p:txBody>
          <a:bodyPr/>
          <a:lstStyle>
            <a:extLst/>
          </a:lstStyle>
          <a:p>
            <a:fld id="{691E5931-44F8-491C-9AB7-2626EFFB7968}"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481329"/>
            <a:ext cx="109728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1A6060E1-C798-4031-A629-C025ED7CC735}" type="datetimeFigureOut">
              <a:rPr lang="en-IN" smtClean="0"/>
              <a:t>13-08-2024</a:t>
            </a:fld>
            <a:endParaRPr lang="en-IN"/>
          </a:p>
        </p:txBody>
      </p:sp>
      <p:sp>
        <p:nvSpPr>
          <p:cNvPr id="22" name="Footer Placeholder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IN"/>
          </a:p>
        </p:txBody>
      </p:sp>
      <p:sp>
        <p:nvSpPr>
          <p:cNvPr id="18" name="Slide Number Placeholder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691E5931-44F8-491C-9AB7-2626EFFB7968}"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701EE46E-DAE8-97D8-3941-8948CBF5AEFA}"/>
              </a:ext>
            </a:extLst>
          </p:cNvPr>
          <p:cNvSpPr txBox="1"/>
          <p:nvPr/>
        </p:nvSpPr>
        <p:spPr>
          <a:xfrm>
            <a:off x="3048866" y="2534642"/>
            <a:ext cx="6094268" cy="1085875"/>
          </a:xfrm>
          <a:prstGeom prst="rect">
            <a:avLst/>
          </a:prstGeom>
          <a:noFill/>
        </p:spPr>
        <p:txBody>
          <a:bodyPr wrap="square">
            <a:spAutoFit/>
          </a:bodyPr>
          <a:lstStyle/>
          <a:p>
            <a:pPr lvl="0">
              <a:lnSpc>
                <a:spcPct val="107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Cloud Computing for Rural Banking </a:t>
            </a:r>
            <a:endParaRPr lang="en-IN" sz="2800" kern="100" dirty="0">
              <a:latin typeface="Times New Roman" panose="02020603050405020304" pitchFamily="18" charset="0"/>
              <a:ea typeface="Calibri" panose="020F0502020204030204" pitchFamily="34" charset="0"/>
              <a:cs typeface="Times New Roman" panose="02020603050405020304" pitchFamily="18" charset="0"/>
            </a:endParaRPr>
          </a:p>
          <a:p>
            <a:pPr lvl="0">
              <a:lnSpc>
                <a:spcPct val="107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                        Project</a:t>
            </a:r>
          </a:p>
        </p:txBody>
      </p:sp>
    </p:spTree>
    <p:extLst>
      <p:ext uri="{BB962C8B-B14F-4D97-AF65-F5344CB8AC3E}">
        <p14:creationId xmlns:p14="http://schemas.microsoft.com/office/powerpoint/2010/main" val="5545986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187D25-5011-3CA4-866F-C26397A49FE6}"/>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303A5514-0762-EF22-24DB-F7D3C49B1061}"/>
              </a:ext>
            </a:extLst>
          </p:cNvPr>
          <p:cNvSpPr>
            <a:spLocks noGrp="1"/>
          </p:cNvSpPr>
          <p:nvPr>
            <p:ph idx="4294967295"/>
          </p:nvPr>
        </p:nvSpPr>
        <p:spPr>
          <a:xfrm>
            <a:off x="0" y="1233488"/>
            <a:ext cx="10058400" cy="40227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 computing technology will bring to banks such advantages as cost savings, enhanced data processing capacity and improved quality of financial services. To further promote the application of cloud computing in the banking industry, the first and foremost task is to solve the security problem.</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Judging from the commercial banks, cloud computing should be applied step-by-step, gradually moving from the peripheral business to the core business. For large banks, to build their own private cloud is the appropriate way into the financial cloud.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small banks, using the cloud service provider's public financial cloud can quickly support the development of their business, and effectively bridge the information divide.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2237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408486-EC5C-40B3-6DEA-FE3B575C1976}"/>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D5E34A5D-4314-E7B9-901D-CF2467A0AA41}"/>
              </a:ext>
            </a:extLst>
          </p:cNvPr>
          <p:cNvSpPr>
            <a:spLocks noGrp="1"/>
          </p:cNvSpPr>
          <p:nvPr>
            <p:ph idx="4294967295"/>
          </p:nvPr>
        </p:nvSpPr>
        <p:spPr>
          <a:xfrm>
            <a:off x="647700" y="1160463"/>
            <a:ext cx="11544300" cy="5126037"/>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rural banking project is to enhance accessibility and convenience for customers by providing robust online and mobile banking solutions, ensuring that users in remote areas can manage their finances with ease.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By leveraging cloud technology, the project aims to significantly reduce costs associated with IT infrastructure and operations, while offering scalable and flexible resources that can adapt to varying demand levels.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Improved security and compliance with regulatory standards are also critical goals, ensuring that sensitive financial data is protected and managed in accordance with legal requirements. The project seeks to enhance the overall customer experience through user-friendly digital interfaces, streamlined operations, and advanced data management capabilities, enabling data-driven decision-making and personalized services.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Additionally, robust disaster recovery and business continuity plans will be established to mitigate the impact of any potential disruptions. By adopting cloud technology, the project also aims to foster innovation and modernization in banking practices, improve operational efficiency, and support local economic development through greater financial inclusion and enhanced customer support.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2354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DEA233-DBAD-E0B3-6967-D87F22A9466D}"/>
              </a:ext>
            </a:extLst>
          </p:cNvPr>
          <p:cNvSpPr>
            <a:spLocks noGrp="1"/>
          </p:cNvSpPr>
          <p:nvPr>
            <p:ph type="title" idx="4294967295"/>
          </p:nvPr>
        </p:nvSpPr>
        <p:spPr>
          <a:xfrm>
            <a:off x="0" y="-606425"/>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33C732FC-49B0-7040-F270-EB9E7376EF2C}"/>
              </a:ext>
            </a:extLst>
          </p:cNvPr>
          <p:cNvSpPr>
            <a:spLocks noGrp="1"/>
          </p:cNvSpPr>
          <p:nvPr>
            <p:ph idx="4294967295"/>
          </p:nvPr>
        </p:nvSpPr>
        <p:spPr>
          <a:xfrm>
            <a:off x="0" y="993775"/>
            <a:ext cx="10248900" cy="518953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Many rural banks operate with limited IT infrastructure, using legacy systems that are often cumbersome and difficult to update. Transactions are frequently processed through paper-based methods or basic electronic systems, which can lead to inefficiencies and delays.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Customer interactions often occur in-person at physical branches, which may be sparse and not easily accessible to those in remote areas. The lack of advanced digital banking solutions means that services such as online and mobile banking are often unavailable, limiting customers' ability to manage their accounts conveniently.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Additionally, security measures may be outdated, leaving sensitive financial data more vulnerable to breaches. The overall system can be characterized by its limited scalability and adaptability, posing challenges for rural banks in meeting the growing demands of their customers and staying competitive in the modern financial landscape.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1272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540B945-B719-9E14-113D-13265B9C419D}"/>
              </a:ext>
            </a:extLst>
          </p:cNvPr>
          <p:cNvSpPr>
            <a:spLocks noGrp="1"/>
          </p:cNvSpPr>
          <p:nvPr>
            <p:ph type="title" idx="4294967295"/>
          </p:nvPr>
        </p:nvSpPr>
        <p:spPr>
          <a:xfrm>
            <a:off x="0" y="-46037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0C0C8629-F196-4A70-53FF-464F29A1697B}"/>
              </a:ext>
            </a:extLst>
          </p:cNvPr>
          <p:cNvSpPr>
            <a:spLocks noGrp="1"/>
          </p:cNvSpPr>
          <p:nvPr>
            <p:ph idx="4294967295"/>
          </p:nvPr>
        </p:nvSpPr>
        <p:spPr>
          <a:xfrm>
            <a:off x="1252538" y="1139825"/>
            <a:ext cx="10939462" cy="5199063"/>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Security and Privacy Concerns: </a:t>
            </a:r>
            <a:r>
              <a:rPr lang="en-US" sz="1800" dirty="0">
                <a:latin typeface="Times New Roman" panose="02020603050405020304" pitchFamily="18" charset="0"/>
                <a:cs typeface="Times New Roman" panose="02020603050405020304" pitchFamily="18" charset="0"/>
              </a:rPr>
              <a:t>Storing sensitive financial data in the cloud raises concerns about data security and privacy. Rural banks may face challenges in ensuring that their cloud service providers comply with regulatory requirements and have robust security measures in place.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Dependence on Service Providers</a:t>
            </a:r>
            <a:r>
              <a:rPr lang="en-US" sz="1800" dirty="0">
                <a:latin typeface="Times New Roman" panose="02020603050405020304" pitchFamily="18" charset="0"/>
                <a:cs typeface="Times New Roman" panose="02020603050405020304" pitchFamily="18" charset="0"/>
              </a:rPr>
              <a:t>: Relying on third-party cloud providers can be risky. If the provider experiences downtime, technical issues, or goes out of business, it can significantly impact the bank's operations.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Compliance and Regulatory Challenges</a:t>
            </a:r>
            <a:r>
              <a:rPr lang="en-US" sz="1800" dirty="0">
                <a:latin typeface="Times New Roman" panose="02020603050405020304" pitchFamily="18" charset="0"/>
                <a:cs typeface="Times New Roman" panose="02020603050405020304" pitchFamily="18" charset="0"/>
              </a:rPr>
              <a:t>: Rural banks need to ensure that their cloud solutions comply with local and national regulations, which can be complex and vary by region. This might involve additional costs and administrative efforts.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Cost Management</a:t>
            </a:r>
            <a:r>
              <a:rPr lang="en-US" sz="1800" dirty="0">
                <a:latin typeface="Times New Roman" panose="02020603050405020304" pitchFamily="18" charset="0"/>
                <a:cs typeface="Times New Roman" panose="02020603050405020304" pitchFamily="18" charset="0"/>
              </a:rPr>
              <a:t>: While cloud computing can be cost-effective, managing and predicting costs can be challenging. Unexpected charges or overuse of resources can lead to budget overruns, which might be a concern for rural banks with limited financial resources.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7626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5CAA0C-A252-8AC0-01F1-48482E1E65CC}"/>
              </a:ext>
            </a:extLst>
          </p:cNvPr>
          <p:cNvSpPr>
            <a:spLocks noGrp="1"/>
          </p:cNvSpPr>
          <p:nvPr>
            <p:ph type="title" idx="4294967295"/>
          </p:nvPr>
        </p:nvSpPr>
        <p:spPr>
          <a:xfrm>
            <a:off x="0" y="-638175"/>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14CEBE1B-E49E-9E9B-D14E-1A3D379B52D1}"/>
              </a:ext>
            </a:extLst>
          </p:cNvPr>
          <p:cNvSpPr>
            <a:spLocks noGrp="1"/>
          </p:cNvSpPr>
          <p:nvPr>
            <p:ph idx="4294967295"/>
          </p:nvPr>
        </p:nvSpPr>
        <p:spPr>
          <a:xfrm>
            <a:off x="1022350" y="973138"/>
            <a:ext cx="11169650" cy="5053012"/>
          </a:xfrm>
        </p:spPr>
        <p:txBody>
          <a:bodyPr>
            <a:normAutofit/>
          </a:bodyPr>
          <a:lstStyle/>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rural banking leverages cloud computing to transform traditional banking operations by introducing modern, scalable, and efficient digital solutions. By migrating to the cloud, rural banks can offer robust online and mobile banking platforms, allowing customers to access their accounts, conduct transactions, and manage their finances from anywhere with an internet connection.</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cloud-based infrastructure enhances operational efficiency by automating processes, reducing the need for physical paperwork, and minimizing manual errors. Advanced security features, such as data encryption and multi-factor authentication, ensure that sensitive information is protected against breaches, while compliance tools help meet regulatory requirements. </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cloud system also supports scalable and flexible resources, enabling banks to handle varying transaction volumes and adapt to future growth seamlessly. Additionally, with integrated data analytics and business intelligence tools, banks can gain valuable insights into customer behavior, improve service personalization, and make data-driven decisions. </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Overall, the proposed system aims to modernize banking operations, enhance customer experience, and provide greater financial inclusion to underserved rural communities.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06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BBB2A4-9C33-42E7-24D4-CDB379672DCD}"/>
              </a:ext>
            </a:extLst>
          </p:cNvPr>
          <p:cNvSpPr>
            <a:spLocks noGrp="1"/>
          </p:cNvSpPr>
          <p:nvPr>
            <p:ph type="title" idx="4294967295"/>
          </p:nvPr>
        </p:nvSpPr>
        <p:spPr>
          <a:xfrm>
            <a:off x="0" y="-460375"/>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xmlns="" id="{5B46C528-767D-7749-24C5-F915194BBC03}"/>
              </a:ext>
            </a:extLst>
          </p:cNvPr>
          <p:cNvSpPr>
            <a:spLocks noGrp="1"/>
          </p:cNvSpPr>
          <p:nvPr>
            <p:ph idx="4294967295"/>
          </p:nvPr>
        </p:nvSpPr>
        <p:spPr>
          <a:xfrm>
            <a:off x="782638" y="1160463"/>
            <a:ext cx="11409362" cy="5272087"/>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Cost Efficiency</a:t>
            </a:r>
            <a:r>
              <a:rPr lang="en-US" sz="1800" dirty="0">
                <a:latin typeface="Times New Roman" panose="02020603050405020304" pitchFamily="18" charset="0"/>
                <a:cs typeface="Times New Roman" panose="02020603050405020304" pitchFamily="18" charset="0"/>
              </a:rPr>
              <a:t>: Cloud computing eliminates the need for significant upfront capital expenditure on hardware and infrastructure. Instead, banks can pay for cloud services on a subscription or pay-as-you-go basis, which can be more manageable for rural banks with limited budgets.</a:t>
            </a:r>
          </a:p>
          <a:p>
            <a:pPr algn="just">
              <a:lnSpc>
                <a:spcPct val="150000"/>
              </a:lnSpc>
            </a:pPr>
            <a:r>
              <a:rPr lang="en-US" sz="1800" b="1" dirty="0">
                <a:latin typeface="Times New Roman" panose="02020603050405020304" pitchFamily="18" charset="0"/>
                <a:cs typeface="Times New Roman" panose="02020603050405020304" pitchFamily="18" charset="0"/>
              </a:rPr>
              <a:t>Scalability</a:t>
            </a:r>
            <a:r>
              <a:rPr lang="en-US" sz="1800" dirty="0">
                <a:latin typeface="Times New Roman" panose="02020603050405020304" pitchFamily="18" charset="0"/>
                <a:cs typeface="Times New Roman" panose="02020603050405020304" pitchFamily="18" charset="0"/>
              </a:rPr>
              <a:t>: Cloud services provide the flexibility to scale resources up or down based on demand. This is particularly useful for rural banks that may experience varying levels of customer activity and can adjust their IT resources accordingly.</a:t>
            </a:r>
          </a:p>
          <a:p>
            <a:pPr algn="just">
              <a:lnSpc>
                <a:spcPct val="150000"/>
              </a:lnSpc>
            </a:pPr>
            <a:r>
              <a:rPr lang="en-US" sz="1800" b="1" dirty="0">
                <a:latin typeface="Times New Roman" panose="02020603050405020304" pitchFamily="18" charset="0"/>
                <a:cs typeface="Times New Roman" panose="02020603050405020304" pitchFamily="18" charset="0"/>
              </a:rPr>
              <a:t>Accessibility</a:t>
            </a:r>
            <a:r>
              <a:rPr lang="en-US" sz="1800" dirty="0">
                <a:latin typeface="Times New Roman" panose="02020603050405020304" pitchFamily="18" charset="0"/>
                <a:cs typeface="Times New Roman" panose="02020603050405020304" pitchFamily="18" charset="0"/>
              </a:rPr>
              <a:t>: Cloud computing enables access to banking services and data from any location with an internet connection. This can improve service delivery and accessibility for rural customers who might have limited access to physical bank branches.</a:t>
            </a:r>
          </a:p>
          <a:p>
            <a:pPr algn="just">
              <a:lnSpc>
                <a:spcPct val="150000"/>
              </a:lnSpc>
            </a:pPr>
            <a:r>
              <a:rPr lang="en-US" sz="1800" b="1" dirty="0">
                <a:latin typeface="Times New Roman" panose="02020603050405020304" pitchFamily="18" charset="0"/>
                <a:cs typeface="Times New Roman" panose="02020603050405020304" pitchFamily="18" charset="0"/>
              </a:rPr>
              <a:t>Disaster Recovery</a:t>
            </a:r>
            <a:r>
              <a:rPr lang="en-US" sz="1800" dirty="0">
                <a:latin typeface="Times New Roman" panose="02020603050405020304" pitchFamily="18" charset="0"/>
                <a:cs typeface="Times New Roman" panose="02020603050405020304" pitchFamily="18" charset="0"/>
              </a:rPr>
              <a:t>: Cloud providers often include robust backup and disaster recovery solutions as part of their services. This can help rural banks safeguard their data and ensure business continuity in case of hardware failures or other emergencies.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403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6F83B8-60C7-8DE7-89B3-BE60BCEB8388}"/>
              </a:ext>
            </a:extLst>
          </p:cNvPr>
          <p:cNvSpPr>
            <a:spLocks noGrp="1"/>
          </p:cNvSpPr>
          <p:nvPr>
            <p:ph type="title" idx="4294967295"/>
          </p:nvPr>
        </p:nvSpPr>
        <p:spPr>
          <a:xfrm>
            <a:off x="0" y="-460375"/>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6A26D7FA-0380-0D19-2C5D-876925838E08}"/>
              </a:ext>
            </a:extLst>
          </p:cNvPr>
          <p:cNvSpPr>
            <a:spLocks noGrp="1"/>
          </p:cNvSpPr>
          <p:nvPr>
            <p:ph idx="4294967295"/>
          </p:nvPr>
        </p:nvSpPr>
        <p:spPr>
          <a:xfrm>
            <a:off x="0" y="1119188"/>
            <a:ext cx="10248900" cy="5126037"/>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the development of computing technology and business model innovation, cloud computing has become an important part of the new generation of IT change. The emergence of cloud computing makes various industries participate in the applications of that technology, and the banking sector is naturally no exception.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At present, more and more banks have begun to consider migrating their traditional IT infrastructures to cloud computing solutions. For banks, cloud computing solutions have made the maintenance and use of information system infrastructures to the greatest degree of simplification.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But at the present stage, they also bring a certain degree of challenge to banks in terms of data security, business continuity, and so on.</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Once these challenges can be resolved properly, cloud computing will be further promoted in the banking industry. In the future, banks may take advantage of cloud computing to create different business models, and give customers a whole new experience of the financial services.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023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A63876-A4DE-E2F5-A4FC-5D8D20BE6E0A}"/>
              </a:ext>
            </a:extLst>
          </p:cNvPr>
          <p:cNvSpPr>
            <a:spLocks noGrp="1"/>
          </p:cNvSpPr>
          <p:nvPr>
            <p:ph type="title" idx="4294967295"/>
          </p:nvPr>
        </p:nvSpPr>
        <p:spPr>
          <a:xfrm>
            <a:off x="0" y="-366713"/>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xmlns="" id="{B5E9279F-B259-52DA-67E1-73A17B75ACBF}"/>
              </a:ext>
            </a:extLst>
          </p:cNvPr>
          <p:cNvSpPr>
            <a:spLocks noGrp="1"/>
          </p:cNvSpPr>
          <p:nvPr>
            <p:ph idx="4294967295"/>
          </p:nvPr>
        </p:nvSpPr>
        <p:spPr>
          <a:xfrm>
            <a:off x="0" y="1417638"/>
            <a:ext cx="10058400" cy="4022725"/>
          </a:xfrm>
        </p:spPr>
        <p:txBody>
          <a:bodyPr/>
          <a:lstStyle/>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Core Banking System (CBS)</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Digital Banking Platform</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 Management and Analytics</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Security and Compliance</a:t>
            </a:r>
          </a:p>
          <a:p>
            <a:endParaRPr lang="en-IN" dirty="0"/>
          </a:p>
        </p:txBody>
      </p:sp>
    </p:spTree>
    <p:extLst>
      <p:ext uri="{BB962C8B-B14F-4D97-AF65-F5344CB8AC3E}">
        <p14:creationId xmlns:p14="http://schemas.microsoft.com/office/powerpoint/2010/main" val="2057163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C689C5-7F9C-E586-950D-80628BEEB8D7}"/>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Core Banking System (CBS)</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DAECD601-B915-D52B-0203-62E27FF1A54E}"/>
              </a:ext>
            </a:extLst>
          </p:cNvPr>
          <p:cNvSpPr>
            <a:spLocks noGrp="1"/>
          </p:cNvSpPr>
          <p:nvPr>
            <p:ph idx="4294967295"/>
          </p:nvPr>
        </p:nvSpPr>
        <p:spPr>
          <a:xfrm>
            <a:off x="0" y="1316038"/>
            <a:ext cx="10058400" cy="4022725"/>
          </a:xfrm>
        </p:spPr>
        <p:txBody>
          <a:bodyPr>
            <a:normAutofit/>
          </a:bodyPr>
          <a:lstStyle/>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Account Management: </a:t>
            </a:r>
            <a:r>
              <a:rPr lang="en-US" sz="1800" dirty="0">
                <a:latin typeface="Times New Roman" panose="02020603050405020304" pitchFamily="18" charset="0"/>
                <a:cs typeface="Times New Roman" panose="02020603050405020304" pitchFamily="18" charset="0"/>
              </a:rPr>
              <a:t>Handling account opening, maintenance, and closure.</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Transaction Processing: </a:t>
            </a:r>
            <a:r>
              <a:rPr lang="en-US" sz="1800" dirty="0">
                <a:latin typeface="Times New Roman" panose="02020603050405020304" pitchFamily="18" charset="0"/>
                <a:cs typeface="Times New Roman" panose="02020603050405020304" pitchFamily="18" charset="0"/>
              </a:rPr>
              <a:t>Managing deposits, withdrawals, transfers, and other transactions.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Loan Management: </a:t>
            </a:r>
            <a:r>
              <a:rPr lang="en-US" sz="1800" dirty="0">
                <a:latin typeface="Times New Roman" panose="02020603050405020304" pitchFamily="18" charset="0"/>
                <a:cs typeface="Times New Roman" panose="02020603050405020304" pitchFamily="18" charset="0"/>
              </a:rPr>
              <a:t>Processing and tracking loan applications, disbursements, and repayments.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Customer Relationship Management (CRM): </a:t>
            </a:r>
            <a:r>
              <a:rPr lang="en-US" sz="1800" dirty="0">
                <a:latin typeface="Times New Roman" panose="02020603050405020304" pitchFamily="18" charset="0"/>
                <a:cs typeface="Times New Roman" panose="02020603050405020304" pitchFamily="18" charset="0"/>
              </a:rPr>
              <a:t>Maintaining customer profiles and interactions.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1166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9EC40D-1207-9FB3-0125-C27B00EA66A1}"/>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Digital Banking Platform</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E75EE7AE-EACF-0683-11E9-780F87C9AE7E}"/>
              </a:ext>
            </a:extLst>
          </p:cNvPr>
          <p:cNvSpPr>
            <a:spLocks noGrp="1"/>
          </p:cNvSpPr>
          <p:nvPr>
            <p:ph idx="4294967295"/>
          </p:nvPr>
        </p:nvSpPr>
        <p:spPr>
          <a:xfrm>
            <a:off x="0" y="360363"/>
            <a:ext cx="9317038" cy="4108450"/>
          </a:xfrm>
        </p:spPr>
        <p:txBody>
          <a:bodyPr/>
          <a:lstStyle/>
          <a:p>
            <a:pPr algn="just">
              <a:lnSpc>
                <a:spcPct val="200000"/>
              </a:lnSpc>
            </a:pPr>
            <a:endParaRPr lang="en-US" sz="1800" b="1" dirty="0">
              <a:latin typeface="Times New Roman" panose="02020603050405020304" pitchFamily="18" charset="0"/>
              <a:cs typeface="Times New Roman" panose="02020603050405020304" pitchFamily="18" charset="0"/>
            </a:endParaRP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Online Banking</a:t>
            </a:r>
            <a:r>
              <a:rPr lang="en-US" sz="1800" dirty="0">
                <a:latin typeface="Times New Roman" panose="02020603050405020304" pitchFamily="18" charset="0"/>
                <a:cs typeface="Times New Roman" panose="02020603050405020304" pitchFamily="18" charset="0"/>
              </a:rPr>
              <a:t>: Providing customers with access to their accounts, transaction history, and other services via a web portal.</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Mobile Banking</a:t>
            </a:r>
            <a:r>
              <a:rPr lang="en-US" sz="1800" dirty="0">
                <a:latin typeface="Times New Roman" panose="02020603050405020304" pitchFamily="18" charset="0"/>
                <a:cs typeface="Times New Roman" panose="02020603050405020304" pitchFamily="18" charset="0"/>
              </a:rPr>
              <a:t>: Enabling banking services through mobile applications for smartphones and tablets.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USSD Services</a:t>
            </a:r>
            <a:r>
              <a:rPr lang="en-US" sz="1800" dirty="0">
                <a:latin typeface="Times New Roman" panose="02020603050405020304" pitchFamily="18" charset="0"/>
                <a:cs typeface="Times New Roman" panose="02020603050405020304" pitchFamily="18" charset="0"/>
              </a:rPr>
              <a:t>: Offering banking services via text messages for users without internet access.</a:t>
            </a:r>
          </a:p>
          <a:p>
            <a:endParaRPr lang="en-IN" dirty="0"/>
          </a:p>
        </p:txBody>
      </p:sp>
    </p:spTree>
    <p:extLst>
      <p:ext uri="{BB962C8B-B14F-4D97-AF65-F5344CB8AC3E}">
        <p14:creationId xmlns:p14="http://schemas.microsoft.com/office/powerpoint/2010/main" val="1186625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C903A39-45E2-C011-E1E0-C2B257B183BB}"/>
              </a:ext>
            </a:extLst>
          </p:cNvPr>
          <p:cNvSpPr>
            <a:spLocks noGrp="1"/>
          </p:cNvSpPr>
          <p:nvPr>
            <p:ph type="title" idx="4294967295"/>
          </p:nvPr>
        </p:nvSpPr>
        <p:spPr>
          <a:xfrm>
            <a:off x="0" y="0"/>
            <a:ext cx="10058400" cy="1449388"/>
          </a:xfrm>
        </p:spPr>
        <p:txBody>
          <a:bodyPr/>
          <a:lstStyle/>
          <a:p>
            <a:r>
              <a:rPr lang="en-IN" sz="3300" b="1" dirty="0">
                <a:latin typeface="Times New Roman" panose="02020603050405020304" pitchFamily="18" charset="0"/>
                <a:cs typeface="Times New Roman" panose="02020603050405020304" pitchFamily="18" charset="0"/>
              </a:rPr>
              <a:t>Data Management and Analytics</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CCAABC67-46E1-617D-9F13-EEE930DE037C}"/>
              </a:ext>
            </a:extLst>
          </p:cNvPr>
          <p:cNvSpPr>
            <a:spLocks noGrp="1"/>
          </p:cNvSpPr>
          <p:nvPr>
            <p:ph idx="4294967295"/>
          </p:nvPr>
        </p:nvSpPr>
        <p:spPr>
          <a:xfrm>
            <a:off x="0" y="1014413"/>
            <a:ext cx="9286875" cy="4097337"/>
          </a:xfrm>
        </p:spPr>
        <p:txBody>
          <a:bodyPr>
            <a:normAutofit lnSpcReduction="10000"/>
          </a:bodyPr>
          <a:lstStyle/>
          <a:p>
            <a:endParaRPr lang="en-US" b="1" dirty="0"/>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Storage</a:t>
            </a:r>
            <a:r>
              <a:rPr lang="en-US" sz="1800" dirty="0">
                <a:latin typeface="Times New Roman" panose="02020603050405020304" pitchFamily="18" charset="0"/>
                <a:cs typeface="Times New Roman" panose="02020603050405020304" pitchFamily="18" charset="0"/>
              </a:rPr>
              <a:t>: Securely storing customer data, transaction records, and other essential information in the cloud.</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Analytics</a:t>
            </a:r>
            <a:r>
              <a:rPr lang="en-US" sz="1800" dirty="0">
                <a:latin typeface="Times New Roman" panose="02020603050405020304" pitchFamily="18" charset="0"/>
                <a:cs typeface="Times New Roman" panose="02020603050405020304" pitchFamily="18" charset="0"/>
              </a:rPr>
              <a:t>: Analyzing customer data to gain insights, predict trends, and improve decision-making.</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Business Intelligence (BI)</a:t>
            </a:r>
            <a:r>
              <a:rPr lang="en-US" sz="1800" dirty="0">
                <a:latin typeface="Times New Roman" panose="02020603050405020304" pitchFamily="18" charset="0"/>
                <a:cs typeface="Times New Roman" panose="02020603050405020304" pitchFamily="18" charset="0"/>
              </a:rPr>
              <a:t>: Generating reports and dashboards to monitor performance and key metrics.</a:t>
            </a:r>
          </a:p>
          <a:p>
            <a:endParaRPr lang="en-IN" dirty="0"/>
          </a:p>
        </p:txBody>
      </p:sp>
    </p:spTree>
    <p:extLst>
      <p:ext uri="{BB962C8B-B14F-4D97-AF65-F5344CB8AC3E}">
        <p14:creationId xmlns:p14="http://schemas.microsoft.com/office/powerpoint/2010/main" val="3835253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E19A41-C386-A0D6-EBAE-C68C9B150752}"/>
              </a:ext>
            </a:extLst>
          </p:cNvPr>
          <p:cNvSpPr>
            <a:spLocks noGrp="1"/>
          </p:cNvSpPr>
          <p:nvPr>
            <p:ph type="title" idx="4294967295"/>
          </p:nvPr>
        </p:nvSpPr>
        <p:spPr>
          <a:xfrm>
            <a:off x="0" y="-138113"/>
            <a:ext cx="10058400" cy="1449388"/>
          </a:xfrm>
        </p:spPr>
        <p:txBody>
          <a:bodyPr/>
          <a:lstStyle/>
          <a:p>
            <a:r>
              <a:rPr lang="en-IN" sz="3300" b="1" dirty="0">
                <a:latin typeface="Times New Roman" panose="02020603050405020304" pitchFamily="18" charset="0"/>
                <a:cs typeface="Times New Roman" panose="02020603050405020304" pitchFamily="18" charset="0"/>
              </a:rPr>
              <a:t>Security and Compliance</a:t>
            </a:r>
            <a:r>
              <a:rPr lang="en-IN" sz="4800" b="1" dirty="0">
                <a:latin typeface="Times New Roman" panose="02020603050405020304" pitchFamily="18" charset="0"/>
                <a:cs typeface="Times New Roman" panose="02020603050405020304" pitchFamily="18" charset="0"/>
              </a:rPr>
              <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6EE449A1-FBEE-1800-52ED-4FA0231E1CE0}"/>
              </a:ext>
            </a:extLst>
          </p:cNvPr>
          <p:cNvSpPr>
            <a:spLocks noGrp="1"/>
          </p:cNvSpPr>
          <p:nvPr>
            <p:ph idx="4294967295"/>
          </p:nvPr>
        </p:nvSpPr>
        <p:spPr>
          <a:xfrm>
            <a:off x="0" y="735013"/>
            <a:ext cx="9659938" cy="4325937"/>
          </a:xfrm>
        </p:spPr>
        <p:txBody>
          <a:bodyPr/>
          <a:lstStyle/>
          <a:p>
            <a:endParaRPr lang="en-US" b="1" dirty="0"/>
          </a:p>
          <a:p>
            <a:pPr>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Access Control</a:t>
            </a:r>
            <a:r>
              <a:rPr lang="en-US" sz="1800" dirty="0">
                <a:latin typeface="Times New Roman" panose="02020603050405020304" pitchFamily="18" charset="0"/>
                <a:cs typeface="Times New Roman" panose="02020603050405020304" pitchFamily="18" charset="0"/>
              </a:rPr>
              <a:t>: Managing user permissions and authentication to ensure only authorized personnel access sensitive information.</a:t>
            </a:r>
          </a:p>
          <a:p>
            <a:pPr>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Encryption</a:t>
            </a:r>
            <a:r>
              <a:rPr lang="en-US" sz="1800" dirty="0">
                <a:latin typeface="Times New Roman" panose="02020603050405020304" pitchFamily="18" charset="0"/>
                <a:cs typeface="Times New Roman" panose="02020603050405020304" pitchFamily="18" charset="0"/>
              </a:rPr>
              <a:t>: Protecting data both in transit and at rest to safeguard against unauthorized access.</a:t>
            </a:r>
          </a:p>
          <a:p>
            <a:pPr>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Regulatory Compliance</a:t>
            </a:r>
            <a:r>
              <a:rPr lang="en-US" sz="1800" dirty="0">
                <a:latin typeface="Times New Roman" panose="02020603050405020304" pitchFamily="18" charset="0"/>
                <a:cs typeface="Times New Roman" panose="02020603050405020304" pitchFamily="18" charset="0"/>
              </a:rPr>
              <a:t>: Ensuring the system meets local and international regulations and standards (e.g., GDPR, PCI-DSS).</a:t>
            </a:r>
          </a:p>
          <a:p>
            <a:endParaRPr lang="en-IN" dirty="0"/>
          </a:p>
        </p:txBody>
      </p:sp>
    </p:spTree>
    <p:extLst>
      <p:ext uri="{BB962C8B-B14F-4D97-AF65-F5344CB8AC3E}">
        <p14:creationId xmlns:p14="http://schemas.microsoft.com/office/powerpoint/2010/main" val="3007727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CAA030-4D12-CA2D-0D89-BC75DCD7E76F}"/>
              </a:ext>
            </a:extLst>
          </p:cNvPr>
          <p:cNvSpPr>
            <a:spLocks noGrp="1"/>
          </p:cNvSpPr>
          <p:nvPr>
            <p:ph type="title" idx="4294967295"/>
          </p:nvPr>
        </p:nvSpPr>
        <p:spPr>
          <a:xfrm>
            <a:off x="0" y="-460375"/>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xmlns="" id="{BDF78ECB-D53C-A406-92A5-F3F44BB4577C}"/>
              </a:ext>
            </a:extLst>
          </p:cNvPr>
          <p:cNvSpPr>
            <a:spLocks noGrp="1"/>
          </p:cNvSpPr>
          <p:nvPr>
            <p:ph idx="4294967295"/>
          </p:nvPr>
        </p:nvSpPr>
        <p:spPr>
          <a:xfrm>
            <a:off x="0" y="1139825"/>
            <a:ext cx="8745538" cy="4243388"/>
          </a:xfrm>
        </p:spPr>
        <p:txBody>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5436525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351C53-3674-2A88-FF40-8C4DC4336EF7}"/>
              </a:ext>
            </a:extLst>
          </p:cNvPr>
          <p:cNvSpPr>
            <a:spLocks noGrp="1"/>
          </p:cNvSpPr>
          <p:nvPr>
            <p:ph type="title" idx="4294967295"/>
          </p:nvPr>
        </p:nvSpPr>
        <p:spPr>
          <a:xfrm>
            <a:off x="0" y="-460375"/>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xmlns="" id="{0BBE445C-CED8-BC0D-417B-B2615A21C740}"/>
              </a:ext>
            </a:extLst>
          </p:cNvPr>
          <p:cNvSpPr>
            <a:spLocks noGrp="1"/>
          </p:cNvSpPr>
          <p:nvPr>
            <p:ph idx="4294967295"/>
          </p:nvPr>
        </p:nvSpPr>
        <p:spPr>
          <a:xfrm>
            <a:off x="0" y="1181100"/>
            <a:ext cx="10144125" cy="4991100"/>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998838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C2C0CC-6118-9E87-1BFE-FB4421B9CCC7}"/>
              </a:ext>
            </a:extLst>
          </p:cNvPr>
          <p:cNvSpPr>
            <a:spLocks noGrp="1"/>
          </p:cNvSpPr>
          <p:nvPr>
            <p:ph type="title" idx="4294967295"/>
          </p:nvPr>
        </p:nvSpPr>
        <p:spPr>
          <a:xfrm>
            <a:off x="0" y="-460375"/>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xmlns="" id="{A6D4D0E6-FF8A-C779-209F-746A1C62BFB8}"/>
              </a:ext>
            </a:extLst>
          </p:cNvPr>
          <p:cNvSpPr>
            <a:spLocks noGrp="1"/>
          </p:cNvSpPr>
          <p:nvPr>
            <p:ph idx="4294967295"/>
          </p:nvPr>
        </p:nvSpPr>
        <p:spPr>
          <a:xfrm>
            <a:off x="0" y="1108075"/>
            <a:ext cx="10058400" cy="4440238"/>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9960178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8ECC22-AF1A-7B66-7C2C-D6E54E14CF8B}"/>
              </a:ext>
            </a:extLst>
          </p:cNvPr>
          <p:cNvSpPr>
            <a:spLocks noGrp="1"/>
          </p:cNvSpPr>
          <p:nvPr>
            <p:ph type="title" idx="4294967295"/>
          </p:nvPr>
        </p:nvSpPr>
        <p:spPr>
          <a:xfrm>
            <a:off x="0" y="-460375"/>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xmlns="" id="{4855D6B5-7CFA-76AC-44B0-95F9684F1FC0}"/>
              </a:ext>
            </a:extLst>
          </p:cNvPr>
          <p:cNvSpPr>
            <a:spLocks noGrp="1"/>
          </p:cNvSpPr>
          <p:nvPr>
            <p:ph idx="4294967295"/>
          </p:nvPr>
        </p:nvSpPr>
        <p:spPr>
          <a:xfrm>
            <a:off x="0" y="989013"/>
            <a:ext cx="10058400" cy="4965700"/>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2579658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21418F-58B3-57FC-8985-7DACF6E016A3}"/>
              </a:ext>
            </a:extLst>
          </p:cNvPr>
          <p:cNvSpPr>
            <a:spLocks noGrp="1"/>
          </p:cNvSpPr>
          <p:nvPr>
            <p:ph type="title" idx="4294967295"/>
          </p:nvPr>
        </p:nvSpPr>
        <p:spPr>
          <a:xfrm>
            <a:off x="0" y="-46037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FD387A08-E719-4589-A8EC-2E6A4197C16E}"/>
              </a:ext>
            </a:extLst>
          </p:cNvPr>
          <p:cNvSpPr>
            <a:spLocks noGrp="1"/>
          </p:cNvSpPr>
          <p:nvPr>
            <p:ph idx="4294967295"/>
          </p:nvPr>
        </p:nvSpPr>
        <p:spPr>
          <a:xfrm>
            <a:off x="2133600" y="1254125"/>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40316143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F628D7D-6CBB-EE15-7EFD-468FCA1E7AA7}"/>
              </a:ext>
            </a:extLst>
          </p:cNvPr>
          <p:cNvSpPr>
            <a:spLocks noGrp="1"/>
          </p:cNvSpPr>
          <p:nvPr>
            <p:ph type="title" idx="4294967295"/>
          </p:nvPr>
        </p:nvSpPr>
        <p:spPr>
          <a:xfrm>
            <a:off x="0" y="-27305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B8B73381-C109-4BAC-0CBC-818925AE3ED9}"/>
              </a:ext>
            </a:extLst>
          </p:cNvPr>
          <p:cNvSpPr>
            <a:spLocks noGrp="1"/>
          </p:cNvSpPr>
          <p:nvPr>
            <p:ph idx="4294967295"/>
          </p:nvPr>
        </p:nvSpPr>
        <p:spPr>
          <a:xfrm>
            <a:off x="0" y="1535113"/>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6298315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43F1F98-136B-E160-0C89-F3CB461EE28F}"/>
              </a:ext>
            </a:extLst>
          </p:cNvPr>
          <p:cNvSpPr>
            <a:spLocks noGrp="1"/>
          </p:cNvSpPr>
          <p:nvPr>
            <p:ph type="title" idx="4294967295"/>
          </p:nvPr>
        </p:nvSpPr>
        <p:spPr>
          <a:xfrm>
            <a:off x="0" y="-638175"/>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5336A87B-068A-BC7B-3CB5-8129B575EDBA}"/>
              </a:ext>
            </a:extLst>
          </p:cNvPr>
          <p:cNvSpPr>
            <a:spLocks noGrp="1"/>
          </p:cNvSpPr>
          <p:nvPr>
            <p:ph idx="4294967295"/>
          </p:nvPr>
        </p:nvSpPr>
        <p:spPr>
          <a:xfrm>
            <a:off x="1281113" y="811213"/>
            <a:ext cx="10910887" cy="5486400"/>
          </a:xfrm>
        </p:spPr>
        <p:txBody>
          <a:bodyPr>
            <a:normAutofit fontScale="92500"/>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the technology matures, cloud computing is bound to have a wide range of applications in the financial sector in the future. Generally speaking, cloud computing solutions can be firstly adopted at banks’ peripheral businesses, and then gradually move closer to their core businesses.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big banks, they can start from "private cloud" to improve IT infrastructure security and high availability of IT infrastructure, and achieve on-demand IT infrastructure services; on this basis, big banks can gradually try "public cloud" and "hybrid cloud".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Relative to big banks, small banks are scarce in capital, technology, talent and other resources. So these banks are obviously difficult to establishment their own data centers because of the high cost. For many of the small banks, adopting the public financial cloud services of cloud service providers should be a better choice.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for the cloud service providers, they should do greater investment in security and to further understand the objective needs of the banking industry, thus to work out cloud computing application solutions with high availability, high business continuity and high flexibility that are enough to support the banks’ business development requirements.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58351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135C5A13-78C4-1003-4D96-E45140424CA6}"/>
              </a:ext>
            </a:extLst>
          </p:cNvPr>
          <p:cNvSpPr>
            <a:spLocks noGrp="1"/>
          </p:cNvSpPr>
          <p:nvPr>
            <p:ph idx="1"/>
          </p:nvPr>
        </p:nvSpPr>
        <p:spPr/>
        <p:txBody>
          <a:bodyPr/>
          <a:lstStyle/>
          <a:p>
            <a:endParaRPr lang="en-IN"/>
          </a:p>
        </p:txBody>
      </p:sp>
      <p:sp>
        <p:nvSpPr>
          <p:cNvPr id="2" name="Title 1">
            <a:extLst>
              <a:ext uri="{FF2B5EF4-FFF2-40B4-BE49-F238E27FC236}">
                <a16:creationId xmlns:a16="http://schemas.microsoft.com/office/drawing/2014/main" xmlns="" id="{F6621D59-1D53-DBC8-1742-249301984A7E}"/>
              </a:ext>
            </a:extLst>
          </p:cNvPr>
          <p:cNvSpPr>
            <a:spLocks noGrp="1"/>
          </p:cNvSpPr>
          <p:nvPr>
            <p:ph type="title"/>
          </p:nvPr>
        </p:nvSpPr>
        <p:spPr/>
        <p:txBody>
          <a:bodyPr/>
          <a:lstStyle/>
          <a:p>
            <a:endParaRPr lang="en-IN"/>
          </a:p>
        </p:txBody>
      </p:sp>
    </p:spTree>
    <p:extLst>
      <p:ext uri="{BB962C8B-B14F-4D97-AF65-F5344CB8AC3E}">
        <p14:creationId xmlns:p14="http://schemas.microsoft.com/office/powerpoint/2010/main" val="24069171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41</TotalTime>
  <Words>2125</Words>
  <Application>Microsoft Office PowerPoint</Application>
  <PresentationFormat>Custom</PresentationFormat>
  <Paragraphs>87</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Concourse</vt:lpstr>
      <vt:lpstr>PowerPoint Presentation</vt:lpstr>
      <vt:lpstr>Abstract</vt:lpstr>
      <vt:lpstr>Objective</vt:lpstr>
      <vt:lpstr>Existing System</vt:lpstr>
      <vt:lpstr>Disadvantage</vt:lpstr>
      <vt:lpstr>PROPOSED SYSTEM :</vt:lpstr>
      <vt:lpstr>Advantage</vt:lpstr>
      <vt:lpstr>Introduction</vt:lpstr>
      <vt:lpstr>MODULES</vt:lpstr>
      <vt:lpstr>Core Banking System (CBS) </vt:lpstr>
      <vt:lpstr>Digital Banking Platform </vt:lpstr>
      <vt:lpstr>Data Management and Analytics </vt:lpstr>
      <vt:lpstr>Security and Compliance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USER</cp:lastModifiedBy>
  <cp:revision>2</cp:revision>
  <dcterms:created xsi:type="dcterms:W3CDTF">2024-08-11T12:17:31Z</dcterms:created>
  <dcterms:modified xsi:type="dcterms:W3CDTF">2024-08-13T05:39:06Z</dcterms:modified>
</cp:coreProperties>
</file>