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42C1F1-18A1-4F92-9506-F33F7726CFC3}" type="datetimeFigureOut">
              <a:rPr lang="en-IN" smtClean="0"/>
              <a:t>13-08-2024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A08757-CDA2-4569-8593-A2D76E08FF9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7947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42C1F1-18A1-4F92-9506-F33F7726CFC3}" type="datetimeFigureOut">
              <a:rPr lang="en-IN" smtClean="0"/>
              <a:t>13-08-2024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3132951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42C1F1-18A1-4F92-9506-F33F7726CFC3}" type="datetimeFigureOut">
              <a:rPr lang="en-IN" smtClean="0"/>
              <a:t>13-08-2024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A08757-CDA2-4569-8593-A2D76E08FF92}"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271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42C1F1-18A1-4F92-9506-F33F7726CFC3}" type="datetimeFigureOut">
              <a:rPr lang="en-IN" smtClean="0"/>
              <a:t>13-08-2024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2561677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42C1F1-18A1-4F92-9506-F33F7726CFC3}" type="datetimeFigureOut">
              <a:rPr lang="en-IN" smtClean="0"/>
              <a:t>13-08-2024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3783467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42C1F1-18A1-4F92-9506-F33F7726CFC3}" type="datetimeFigureOut">
              <a:rPr lang="en-IN" smtClean="0"/>
              <a:t>13-08-2024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3772949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942C1F1-18A1-4F92-9506-F33F7726CFC3}" type="datetimeFigureOut">
              <a:rPr lang="en-IN" smtClean="0"/>
              <a:t>13-08-2024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3496664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942C1F1-18A1-4F92-9506-F33F7726CFC3}" type="datetimeFigureOut">
              <a:rPr lang="en-IN" smtClean="0"/>
              <a:t>13-08-2024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FA08757-CDA2-4569-8593-A2D76E08FF92}" type="slidenum">
              <a:rPr lang="en-IN" smtClean="0"/>
              <a:t>‹#›</a:t>
            </a:fld>
            <a:endParaRPr lang="en-IN"/>
          </a:p>
        </p:txBody>
      </p:sp>
    </p:spTree>
    <p:extLst>
      <p:ext uri="{BB962C8B-B14F-4D97-AF65-F5344CB8AC3E}">
        <p14:creationId xmlns:p14="http://schemas.microsoft.com/office/powerpoint/2010/main" val="374894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42C1F1-18A1-4F92-9506-F33F7726CFC3}" type="datetimeFigureOut">
              <a:rPr lang="en-IN" smtClean="0"/>
              <a:t>13-08-2024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2416796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42C1F1-18A1-4F92-9506-F33F7726CFC3}" type="datetimeFigureOut">
              <a:rPr lang="en-IN" smtClean="0"/>
              <a:t>13-08-2024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408823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42C1F1-18A1-4F92-9506-F33F7726CFC3}" type="datetimeFigureOut">
              <a:rPr lang="en-IN" smtClean="0"/>
              <a:t>13-08-2024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A08757-CDA2-4569-8593-A2D76E08FF92}" type="slidenum">
              <a:rPr lang="en-IN" smtClean="0"/>
              <a:t>‹#›</a:t>
            </a:fld>
            <a:endParaRPr lang="en-IN"/>
          </a:p>
        </p:txBody>
      </p:sp>
    </p:spTree>
    <p:extLst>
      <p:ext uri="{BB962C8B-B14F-4D97-AF65-F5344CB8AC3E}">
        <p14:creationId xmlns:p14="http://schemas.microsoft.com/office/powerpoint/2010/main" val="3543754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942C1F1-18A1-4F92-9506-F33F7726CFC3}" type="datetimeFigureOut">
              <a:rPr lang="en-IN" smtClean="0"/>
              <a:t>13-08-2024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FA08757-CDA2-4569-8593-A2D76E08FF92}"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13261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1AEF48F5-409A-3F94-1459-9B32A63A8C3B}"/>
              </a:ext>
            </a:extLst>
          </p:cNvPr>
          <p:cNvSpPr txBox="1"/>
          <p:nvPr/>
        </p:nvSpPr>
        <p:spPr>
          <a:xfrm>
            <a:off x="3031981" y="2394721"/>
            <a:ext cx="6128038" cy="921214"/>
          </a:xfrm>
          <a:prstGeom prst="rect">
            <a:avLst/>
          </a:prstGeom>
          <a:noFill/>
        </p:spPr>
        <p:txBody>
          <a:bodyPr wrap="square">
            <a:spAutoFit/>
          </a:bodyPr>
          <a:lstStyle/>
          <a:p>
            <a:pPr>
              <a:lnSpc>
                <a:spcPct val="107000"/>
              </a:lnSpc>
              <a:spcAft>
                <a:spcPts val="800"/>
              </a:spcAft>
            </a:pP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Android Smart City Travelling Project</a:t>
            </a:r>
          </a:p>
        </p:txBody>
      </p:sp>
    </p:spTree>
    <p:extLst>
      <p:ext uri="{BB962C8B-B14F-4D97-AF65-F5344CB8AC3E}">
        <p14:creationId xmlns:p14="http://schemas.microsoft.com/office/powerpoint/2010/main" val="2782971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94F775-9B13-8232-5EC5-6DE8AA591ACB}"/>
              </a:ext>
            </a:extLst>
          </p:cNvPr>
          <p:cNvSpPr>
            <a:spLocks noGrp="1"/>
          </p:cNvSpPr>
          <p:nvPr>
            <p:ph type="title" idx="4294967295"/>
          </p:nvPr>
        </p:nvSpPr>
        <p:spPr>
          <a:xfrm>
            <a:off x="3464" y="-460375"/>
            <a:ext cx="10058400" cy="144938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546CF3BC-EF96-9749-3B4E-0B7D9865BC3F}"/>
              </a:ext>
            </a:extLst>
          </p:cNvPr>
          <p:cNvSpPr>
            <a:spLocks noGrp="1"/>
          </p:cNvSpPr>
          <p:nvPr>
            <p:ph idx="4294967295"/>
          </p:nvPr>
        </p:nvSpPr>
        <p:spPr>
          <a:xfrm>
            <a:off x="772391" y="1087726"/>
            <a:ext cx="10262754" cy="4907829"/>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Now a day’s a mobile phone has become a necessary part of one’s life. There is a continuous rise in the number of mobile computing applications, </a:t>
            </a:r>
            <a:r>
              <a:rPr lang="en-US" sz="1800" dirty="0" err="1">
                <a:latin typeface="Times New Roman" panose="02020603050405020304" pitchFamily="18" charset="0"/>
                <a:cs typeface="Times New Roman" panose="02020603050405020304" pitchFamily="18" charset="0"/>
              </a:rPr>
              <a:t>centeredaroundpeoples</a:t>
            </a:r>
            <a:r>
              <a:rPr lang="en-US" sz="1800" dirty="0">
                <a:latin typeface="Times New Roman" panose="02020603050405020304" pitchFamily="18" charset="0"/>
                <a:cs typeface="Times New Roman" panose="02020603050405020304" pitchFamily="18" charset="0"/>
              </a:rPr>
              <a:t> daily life. In such applications, location dependent systems have been identified as an important application.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Such application which presents the architecture and implementation of such a location is commonly known as Smart Travel Guide. This is a standalone application developed for android based smart phones and tablets.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android “Android Smart City Traveler” application is able to provide tourism information to the mobile users conveniently. The mobile application “Android Smart City Traveler” installed on tourist’s mobile can act as a guide.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main objective of this application is providing tour guidance information to the traveler queried through an Internet map service such as Google Maps </a:t>
            </a:r>
            <a:r>
              <a:rPr lang="en-US" sz="1800" dirty="0" err="1">
                <a:latin typeface="Times New Roman" panose="02020603050405020304" pitchFamily="18" charset="0"/>
                <a:cs typeface="Times New Roman" panose="02020603050405020304" pitchFamily="18" charset="0"/>
              </a:rPr>
              <a:t>onthe</a:t>
            </a:r>
            <a:r>
              <a:rPr lang="en-US" sz="1800" dirty="0">
                <a:latin typeface="Times New Roman" panose="02020603050405020304" pitchFamily="18" charset="0"/>
                <a:cs typeface="Times New Roman" panose="02020603050405020304" pitchFamily="18" charset="0"/>
              </a:rPr>
              <a:t> move. By Android Smart City Traveler app, users can obtain detailed information on attractions; including text.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7462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87B7F6-FF69-D7EE-47EC-A38FA65766E9}"/>
              </a:ext>
            </a:extLst>
          </p:cNvPr>
          <p:cNvSpPr>
            <a:spLocks noGrp="1"/>
          </p:cNvSpPr>
          <p:nvPr>
            <p:ph type="title" idx="4294967295"/>
          </p:nvPr>
        </p:nvSpPr>
        <p:spPr>
          <a:xfrm>
            <a:off x="0" y="-585499"/>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28863598-6A43-36E5-45D9-772DE5978057}"/>
              </a:ext>
            </a:extLst>
          </p:cNvPr>
          <p:cNvSpPr>
            <a:spLocks noGrp="1"/>
          </p:cNvSpPr>
          <p:nvPr>
            <p:ph idx="4294967295"/>
          </p:nvPr>
        </p:nvSpPr>
        <p:spPr>
          <a:xfrm>
            <a:off x="363682" y="1025380"/>
            <a:ext cx="11409218" cy="526111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the development of mobile Internet technology, people's travel is increasingly dependent on Google map and other mobile electronic maps.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meantime, with the rapid development in wireless communications and spatial positioning technologies, the location-based services (referred to LBS) has become a “killer application” in mobile data services [1].</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this context, various types of mobile GIS services based on LBS came into being. Path navigation and route planning is the most widely used function in LBS - based mobile GIS service.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Users usually only need to input their destination, and the relevant system can automatically generate an optimal route planning for them, which is convenient and quick.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when the user is in an unfamiliar region, such existing single route planning from the current location of the user to the target location is cumbersome and very hard to control.</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748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E8F6F5-28C5-35CD-99BC-DA4D3969DEEA}"/>
              </a:ext>
            </a:extLst>
          </p:cNvPr>
          <p:cNvSpPr>
            <a:spLocks noGrp="1"/>
          </p:cNvSpPr>
          <p:nvPr>
            <p:ph type="title" idx="4294967295"/>
          </p:nvPr>
        </p:nvSpPr>
        <p:spPr>
          <a:xfrm>
            <a:off x="0" y="-564716"/>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9743E09F-7684-A9A5-1FEA-8C020A2BC30F}"/>
              </a:ext>
            </a:extLst>
          </p:cNvPr>
          <p:cNvSpPr>
            <a:spLocks noGrp="1"/>
          </p:cNvSpPr>
          <p:nvPr>
            <p:ph idx="4294967295"/>
          </p:nvPr>
        </p:nvSpPr>
        <p:spPr>
          <a:xfrm>
            <a:off x="481445" y="1108508"/>
            <a:ext cx="10058400" cy="510525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 the user is traveling, his target location is often unknow and it’s hard to make a choice. In this case, users need to spend lots of time choosing their destination and doing a reasonable route planning, which means they need to use the traditional single route planning service time and time again and never get a nice user experience.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Beyond that, obtaining more real information of tourism destination is one of most concern for tourists [2]. So, in a mobile travel system, data acquisition, integration and display are also very important and need improving.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current trip planning practices apparently lack the integration of location information of various aspects of the trip [3] and due to that this paper developed a smart travel mobile electronic map system based on Android, which realizes the intelligent tourist attractions recommendation and the overall route planning.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1417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93916C-319D-54B5-7EC5-28993CBF4CF1}"/>
              </a:ext>
            </a:extLst>
          </p:cNvPr>
          <p:cNvSpPr>
            <a:spLocks noGrp="1"/>
          </p:cNvSpPr>
          <p:nvPr>
            <p:ph type="title" idx="4294967295"/>
          </p:nvPr>
        </p:nvSpPr>
        <p:spPr>
          <a:xfrm>
            <a:off x="86591" y="-377681"/>
            <a:ext cx="10058400" cy="1449387"/>
          </a:xfrm>
        </p:spPr>
        <p:txBody>
          <a:bodyPr/>
          <a:lstStyle/>
          <a:p>
            <a:r>
              <a:rPr lang="en-US" dirty="0"/>
              <a:t>Disadvantage</a:t>
            </a:r>
            <a:endParaRPr lang="en-IN" dirty="0"/>
          </a:p>
        </p:txBody>
      </p:sp>
      <p:sp>
        <p:nvSpPr>
          <p:cNvPr id="26" name="Content Placeholder 25">
            <a:extLst>
              <a:ext uri="{FF2B5EF4-FFF2-40B4-BE49-F238E27FC236}">
                <a16:creationId xmlns:a16="http://schemas.microsoft.com/office/drawing/2014/main" xmlns="" id="{F9B67BCA-EE4A-E9AE-4B37-99FDA9918564}"/>
              </a:ext>
            </a:extLst>
          </p:cNvPr>
          <p:cNvSpPr>
            <a:spLocks noGrp="1"/>
          </p:cNvSpPr>
          <p:nvPr>
            <p:ph idx="4294967295"/>
          </p:nvPr>
        </p:nvSpPr>
        <p:spPr>
          <a:xfrm>
            <a:off x="550718" y="1274763"/>
            <a:ext cx="10269682" cy="4803919"/>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 </a:t>
            </a:r>
            <a:r>
              <a:rPr lang="en-US" sz="1800" dirty="0">
                <a:latin typeface="Times New Roman" panose="02020603050405020304" pitchFamily="18" charset="0"/>
                <a:cs typeface="Times New Roman" panose="02020603050405020304" pitchFamily="18" charset="0"/>
              </a:rPr>
              <a:t>Collecting data on travel patterns, locations, and personal preferences can raise significant privacy issues. Ensuring that user data is protected and anonymized is crucial but challenging.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Cybersecurity Risks: </a:t>
            </a:r>
            <a:r>
              <a:rPr lang="en-US" sz="1800" dirty="0">
                <a:latin typeface="Times New Roman" panose="02020603050405020304" pitchFamily="18" charset="0"/>
                <a:cs typeface="Times New Roman" panose="02020603050405020304" pitchFamily="18" charset="0"/>
              </a:rPr>
              <a:t>The reliance on digital systems and mobile applications increases vulnerability to cyberattacks. Hackers could potentially access sensitive information or disrupt transportation services.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Technical Issues</a:t>
            </a:r>
            <a:r>
              <a:rPr lang="en-US" sz="1800" dirty="0">
                <a:latin typeface="Times New Roman" panose="02020603050405020304" pitchFamily="18" charset="0"/>
                <a:cs typeface="Times New Roman" panose="02020603050405020304" pitchFamily="18" charset="0"/>
              </a:rPr>
              <a:t>: Bugs, system failures, or incompatibilities with existing infrastructure could hinder the effectiveness of the system. Constant updates and maintenance are necessary to ensure smooth operation.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High Costs</a:t>
            </a:r>
            <a:r>
              <a:rPr lang="en-US" sz="1800" dirty="0">
                <a:latin typeface="Times New Roman" panose="02020603050405020304" pitchFamily="18" charset="0"/>
                <a:cs typeface="Times New Roman" panose="02020603050405020304" pitchFamily="18" charset="0"/>
              </a:rPr>
              <a:t>: Developing and maintaining a smart city traveling system involves significant investment in technology, infrastructure, and skilled personnel. This can be a financial burden for cities, especially those with limited budgets.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582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C67086-0B7C-B966-72B5-E15AABEA6894}"/>
              </a:ext>
            </a:extLst>
          </p:cNvPr>
          <p:cNvSpPr>
            <a:spLocks noGrp="1"/>
          </p:cNvSpPr>
          <p:nvPr>
            <p:ph type="title" idx="4294967295"/>
          </p:nvPr>
        </p:nvSpPr>
        <p:spPr>
          <a:xfrm>
            <a:off x="0" y="-460375"/>
            <a:ext cx="10058400" cy="144938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F8399207-1C26-6868-C803-9DD25E82DFCF}"/>
              </a:ext>
            </a:extLst>
          </p:cNvPr>
          <p:cNvSpPr>
            <a:spLocks noGrp="1"/>
          </p:cNvSpPr>
          <p:nvPr>
            <p:ph idx="4294967295"/>
          </p:nvPr>
        </p:nvSpPr>
        <p:spPr>
          <a:xfrm>
            <a:off x="699654" y="1098118"/>
            <a:ext cx="8766464" cy="4294764"/>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line with the requirements of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 in smart cities, the proposed smart city </a:t>
            </a:r>
            <a:r>
              <a:rPr lang="en-US" dirty="0" err="1">
                <a:latin typeface="Times New Roman" panose="02020603050405020304" pitchFamily="18" charset="0"/>
                <a:cs typeface="Times New Roman" panose="02020603050405020304" pitchFamily="18" charset="0"/>
              </a:rPr>
              <a:t>traveller</a:t>
            </a:r>
            <a:r>
              <a:rPr lang="en-US" dirty="0">
                <a:latin typeface="Times New Roman" panose="02020603050405020304" pitchFamily="18" charset="0"/>
                <a:cs typeface="Times New Roman" panose="02020603050405020304" pitchFamily="18" charset="0"/>
              </a:rPr>
              <a:t> Android application aims to provide a comprehensive and user-friendly solution for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 visiting </a:t>
            </a:r>
            <a:r>
              <a:rPr lang="en-US" dirty="0" err="1">
                <a:latin typeface="Times New Roman" panose="02020603050405020304" pitchFamily="18" charset="0"/>
                <a:cs typeface="Times New Roman" panose="02020603050405020304" pitchFamily="18" charset="0"/>
              </a:rPr>
              <a:t>cityPlaces</a:t>
            </a:r>
            <a:r>
              <a:rPr lang="en-US" dirty="0">
                <a:latin typeface="Times New Roman" panose="02020603050405020304" pitchFamily="18" charset="0"/>
                <a:cs typeface="Times New Roman" panose="02020603050405020304" pitchFamily="18" charset="0"/>
              </a:rPr>
              <a:t>, one of the most attractive and tourist-friendly cities in Uttarakhand.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application will leverage the power of the Android platform to offer a range of features and services that cater to the needs of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2529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ED136D-F50D-4DDF-EFA9-ACEB608AC8E8}"/>
              </a:ext>
            </a:extLst>
          </p:cNvPr>
          <p:cNvSpPr>
            <a:spLocks noGrp="1"/>
          </p:cNvSpPr>
          <p:nvPr>
            <p:ph type="title" idx="4294967295"/>
          </p:nvPr>
        </p:nvSpPr>
        <p:spPr>
          <a:xfrm>
            <a:off x="0" y="-460375"/>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44B149E9-C579-A6C2-08B2-80B8A98D6723}"/>
              </a:ext>
            </a:extLst>
          </p:cNvPr>
          <p:cNvSpPr>
            <a:spLocks noGrp="1"/>
          </p:cNvSpPr>
          <p:nvPr>
            <p:ph idx="4294967295"/>
          </p:nvPr>
        </p:nvSpPr>
        <p:spPr>
          <a:xfrm>
            <a:off x="574963" y="1150072"/>
            <a:ext cx="10058400" cy="5157210"/>
          </a:xfrm>
        </p:spPr>
        <p:txBody>
          <a:bodyPr>
            <a:normAutofit/>
          </a:bodyPr>
          <a:lstStyle/>
          <a:p>
            <a:pPr algn="just">
              <a:lnSpc>
                <a:spcPct val="100000"/>
              </a:lnSpc>
            </a:pPr>
            <a:r>
              <a:rPr lang="en-US" sz="1800" b="1" dirty="0">
                <a:latin typeface="Times New Roman" panose="02020603050405020304" pitchFamily="18" charset="0"/>
                <a:cs typeface="Times New Roman" panose="02020603050405020304" pitchFamily="18" charset="0"/>
              </a:rPr>
              <a:t>Improved Navigation and Efficiency</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Traffic Updates:</a:t>
            </a:r>
            <a:r>
              <a:rPr lang="en-US" sz="1800" dirty="0">
                <a:latin typeface="Times New Roman" panose="02020603050405020304" pitchFamily="18" charset="0"/>
                <a:cs typeface="Times New Roman" panose="02020603050405020304" pitchFamily="18" charset="0"/>
              </a:rPr>
              <a:t> Users receive live traffic information, helping them avoid congested areas and reduce travel time.</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Optimized Routing:</a:t>
            </a:r>
            <a:r>
              <a:rPr lang="en-US" sz="1800" dirty="0">
                <a:latin typeface="Times New Roman" panose="02020603050405020304" pitchFamily="18" charset="0"/>
                <a:cs typeface="Times New Roman" panose="02020603050405020304" pitchFamily="18" charset="0"/>
              </a:rPr>
              <a:t> The app provides the most efficient routes based on current traffic conditions, road closures, and other factors.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Public Transport Integration:</a:t>
            </a:r>
            <a:r>
              <a:rPr lang="en-US" sz="1800" dirty="0">
                <a:latin typeface="Times New Roman" panose="02020603050405020304" pitchFamily="18" charset="0"/>
                <a:cs typeface="Times New Roman" panose="02020603050405020304" pitchFamily="18" charset="0"/>
              </a:rPr>
              <a:t> Users can access real-time schedules and routes for public transportation, making it easier to plan journeys.</a:t>
            </a:r>
          </a:p>
          <a:p>
            <a:pPr algn="just">
              <a:lnSpc>
                <a:spcPct val="100000"/>
              </a:lnSpc>
            </a:pPr>
            <a:r>
              <a:rPr lang="en-US" sz="1800" b="1" dirty="0">
                <a:latin typeface="Times New Roman" panose="02020603050405020304" pitchFamily="18" charset="0"/>
                <a:cs typeface="Times New Roman" panose="02020603050405020304" pitchFamily="18" charset="0"/>
              </a:rPr>
              <a:t>Enhanced User Experience</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Personalized Recommendations:</a:t>
            </a:r>
            <a:r>
              <a:rPr lang="en-US" sz="1800" dirty="0">
                <a:latin typeface="Times New Roman" panose="02020603050405020304" pitchFamily="18" charset="0"/>
                <a:cs typeface="Times New Roman" panose="02020603050405020304" pitchFamily="18" charset="0"/>
              </a:rPr>
              <a:t> The app offers tailored suggestions for points of interest, dining, and events based on user preferences and location.</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User-Friendly Interface:</a:t>
            </a:r>
            <a:r>
              <a:rPr lang="en-US" sz="1800" dirty="0">
                <a:latin typeface="Times New Roman" panose="02020603050405020304" pitchFamily="18" charset="0"/>
                <a:cs typeface="Times New Roman" panose="02020603050405020304" pitchFamily="18" charset="0"/>
              </a:rPr>
              <a:t> Intuitive design ensures ease of use, making it accessible to a wide range of users, including those who are not tech-savvy.</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311483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C0A5C5-68A6-8340-1BFB-26F7D0D21546}"/>
              </a:ext>
            </a:extLst>
          </p:cNvPr>
          <p:cNvSpPr>
            <a:spLocks noGrp="1"/>
          </p:cNvSpPr>
          <p:nvPr>
            <p:ph idx="4294967295"/>
          </p:nvPr>
        </p:nvSpPr>
        <p:spPr>
          <a:xfrm>
            <a:off x="581891" y="443490"/>
            <a:ext cx="10124209" cy="5541674"/>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Increased Safety and Awareness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Emergency Alerts:</a:t>
            </a:r>
            <a:r>
              <a:rPr lang="en-US" sz="1800" dirty="0">
                <a:latin typeface="Times New Roman" panose="02020603050405020304" pitchFamily="18" charset="0"/>
                <a:cs typeface="Times New Roman" panose="02020603050405020304" pitchFamily="18" charset="0"/>
              </a:rPr>
              <a:t> Users receive notifications about road closures, accidents, or natural disasters, improving safety and enabling quick response.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Safety Recommendations:</a:t>
            </a:r>
            <a:r>
              <a:rPr lang="en-US" sz="1800" dirty="0">
                <a:latin typeface="Times New Roman" panose="02020603050405020304" pitchFamily="18" charset="0"/>
                <a:cs typeface="Times New Roman" panose="02020603050405020304" pitchFamily="18" charset="0"/>
              </a:rPr>
              <a:t> The app can provide real-time safety tips based on the user's location and current conditions.</a:t>
            </a:r>
          </a:p>
          <a:p>
            <a:pPr algn="just">
              <a:lnSpc>
                <a:spcPct val="150000"/>
              </a:lnSpc>
            </a:pPr>
            <a:r>
              <a:rPr lang="en-US" sz="1800" b="1" dirty="0">
                <a:latin typeface="Times New Roman" panose="02020603050405020304" pitchFamily="18" charset="0"/>
                <a:cs typeface="Times New Roman" panose="02020603050405020304" pitchFamily="18" charset="0"/>
              </a:rPr>
              <a:t>Support for Sustainable Transportation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Eco-Friendly Routes:</a:t>
            </a:r>
            <a:r>
              <a:rPr lang="en-US" sz="1800" dirty="0">
                <a:latin typeface="Times New Roman" panose="02020603050405020304" pitchFamily="18" charset="0"/>
                <a:cs typeface="Times New Roman" panose="02020603050405020304" pitchFamily="18" charset="0"/>
              </a:rPr>
              <a:t> The app can suggest routes that minimize environmental impact, such as those with less traffic or routes that encourage the use of public transportation.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Integration with Green Initiatives:</a:t>
            </a:r>
            <a:r>
              <a:rPr lang="en-US" sz="1800" dirty="0">
                <a:latin typeface="Times New Roman" panose="02020603050405020304" pitchFamily="18" charset="0"/>
                <a:cs typeface="Times New Roman" panose="02020603050405020304" pitchFamily="18" charset="0"/>
              </a:rPr>
              <a:t> By promoting public transit and reducing individual car usage, the app supports city sustainability goals.</a:t>
            </a:r>
          </a:p>
          <a:p>
            <a:pPr>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44221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D7BECC-72F2-3BCB-AB90-EC3F95F004BC}"/>
              </a:ext>
            </a:extLst>
          </p:cNvPr>
          <p:cNvSpPr>
            <a:spLocks noGrp="1"/>
          </p:cNvSpPr>
          <p:nvPr>
            <p:ph type="title" idx="4294967295"/>
          </p:nvPr>
        </p:nvSpPr>
        <p:spPr>
          <a:xfrm>
            <a:off x="0" y="-460375"/>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A33603FC-00F2-7FB8-5FEC-31885953E016}"/>
              </a:ext>
            </a:extLst>
          </p:cNvPr>
          <p:cNvSpPr>
            <a:spLocks noGrp="1"/>
          </p:cNvSpPr>
          <p:nvPr>
            <p:ph idx="4294967295"/>
          </p:nvPr>
        </p:nvSpPr>
        <p:spPr>
          <a:xfrm>
            <a:off x="467591" y="1098117"/>
            <a:ext cx="11024754" cy="487665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Smart City </a:t>
            </a:r>
            <a:r>
              <a:rPr lang="en-US" sz="1800" dirty="0" err="1">
                <a:latin typeface="Times New Roman" panose="02020603050405020304" pitchFamily="18" charset="0"/>
                <a:cs typeface="Times New Roman" panose="02020603050405020304" pitchFamily="18" charset="0"/>
              </a:rPr>
              <a:t>Traveller</a:t>
            </a:r>
            <a:r>
              <a:rPr lang="en-US" sz="1800" dirty="0">
                <a:latin typeface="Times New Roman" panose="02020603050405020304" pitchFamily="18" charset="0"/>
                <a:cs typeface="Times New Roman" panose="02020603050405020304" pitchFamily="18" charset="0"/>
              </a:rPr>
              <a:t> is an Android application that is designed to assist tourists in creating personalized travel itineraries.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application allows </a:t>
            </a:r>
            <a:r>
              <a:rPr lang="en-US" sz="1800" dirty="0" err="1">
                <a:latin typeface="Times New Roman" panose="02020603050405020304" pitchFamily="18" charset="0"/>
                <a:cs typeface="Times New Roman" panose="02020603050405020304" pitchFamily="18" charset="0"/>
              </a:rPr>
              <a:t>travellers</a:t>
            </a:r>
            <a:r>
              <a:rPr lang="en-US" sz="1800" dirty="0">
                <a:latin typeface="Times New Roman" panose="02020603050405020304" pitchFamily="18" charset="0"/>
                <a:cs typeface="Times New Roman" panose="02020603050405020304" pitchFamily="18" charset="0"/>
              </a:rPr>
              <a:t> to specify their interests and types of places they want to visit, and then the system analyses their answers and creates a schedule based on their provided time.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application then displays the shortest route to reach all the places from one to another. The Smart City </a:t>
            </a:r>
            <a:r>
              <a:rPr lang="en-US" sz="1800" dirty="0" err="1">
                <a:latin typeface="Times New Roman" panose="02020603050405020304" pitchFamily="18" charset="0"/>
                <a:cs typeface="Times New Roman" panose="02020603050405020304" pitchFamily="18" charset="0"/>
              </a:rPr>
              <a:t>Traveller</a:t>
            </a:r>
            <a:r>
              <a:rPr lang="en-US" sz="1800" dirty="0">
                <a:latin typeface="Times New Roman" panose="02020603050405020304" pitchFamily="18" charset="0"/>
                <a:cs typeface="Times New Roman" panose="02020603050405020304" pitchFamily="18" charset="0"/>
              </a:rPr>
              <a:t> application is an essential tool for anyone who wants to explore a city within a given time period and based on their interests.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system fetches the user’s current location using GPS and then uses the Foursquare API to get information about the available locations and their rankings. The application then sorts and selects the best places based on their rankings and provides the shortest route to the user, saving them time.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2643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A2BAE6-F1FB-577B-8A3C-92068AE5D9C6}"/>
              </a:ext>
            </a:extLst>
          </p:cNvPr>
          <p:cNvSpPr>
            <a:spLocks noGrp="1"/>
          </p:cNvSpPr>
          <p:nvPr>
            <p:ph type="title" idx="4294967295"/>
          </p:nvPr>
        </p:nvSpPr>
        <p:spPr>
          <a:xfrm>
            <a:off x="107372" y="-232208"/>
            <a:ext cx="10058400" cy="1449387"/>
          </a:xfrm>
        </p:spPr>
        <p:txBody>
          <a:bodyPr/>
          <a:lstStyle/>
          <a:p>
            <a:r>
              <a:rPr lang="en-IN" b="1" dirty="0"/>
              <a:t>MODULES</a:t>
            </a:r>
          </a:p>
        </p:txBody>
      </p:sp>
      <p:sp>
        <p:nvSpPr>
          <p:cNvPr id="3" name="Content Placeholder 2">
            <a:extLst>
              <a:ext uri="{FF2B5EF4-FFF2-40B4-BE49-F238E27FC236}">
                <a16:creationId xmlns:a16="http://schemas.microsoft.com/office/drawing/2014/main" xmlns="" id="{7999B18D-3EF5-862D-741A-AA99BD7BB197}"/>
              </a:ext>
            </a:extLst>
          </p:cNvPr>
          <p:cNvSpPr>
            <a:spLocks noGrp="1"/>
          </p:cNvSpPr>
          <p:nvPr>
            <p:ph idx="4294967295"/>
          </p:nvPr>
        </p:nvSpPr>
        <p:spPr>
          <a:xfrm>
            <a:off x="626918" y="1326718"/>
            <a:ext cx="10058400" cy="4022725"/>
          </a:xfrm>
        </p:spPr>
        <p:txBody>
          <a:bodyPr>
            <a:noAutofit/>
          </a:bodyPr>
          <a:lstStyle/>
          <a:p>
            <a:pPr>
              <a:lnSpc>
                <a:spcPct val="20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User Interface (UI) Module</a:t>
            </a:r>
          </a:p>
          <a:p>
            <a:pPr>
              <a:lnSpc>
                <a:spcPct val="20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Navigation and Routing Module</a:t>
            </a:r>
          </a:p>
          <a:p>
            <a:pPr>
              <a:lnSpc>
                <a:spcPct val="200000"/>
              </a:lnSpc>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Real-Time Traffic and Transport Module</a:t>
            </a:r>
            <a:endParaRPr lang="en-IN" sz="2800" b="1" dirty="0">
              <a:latin typeface="Times New Roman" panose="02020603050405020304" pitchFamily="18" charset="0"/>
              <a:cs typeface="Times New Roman" panose="02020603050405020304" pitchFamily="18" charset="0"/>
            </a:endParaRPr>
          </a:p>
          <a:p>
            <a:pPr>
              <a:lnSpc>
                <a:spcPct val="20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Personalization and Recommendations Module</a:t>
            </a:r>
          </a:p>
        </p:txBody>
      </p:sp>
    </p:spTree>
    <p:extLst>
      <p:ext uri="{BB962C8B-B14F-4D97-AF65-F5344CB8AC3E}">
        <p14:creationId xmlns:p14="http://schemas.microsoft.com/office/powerpoint/2010/main" val="2784620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0B4AB0-4495-961D-0A8E-7C157E45308D}"/>
              </a:ext>
            </a:extLst>
          </p:cNvPr>
          <p:cNvSpPr>
            <a:spLocks noGrp="1"/>
          </p:cNvSpPr>
          <p:nvPr>
            <p:ph type="title" idx="4294967295"/>
          </p:nvPr>
        </p:nvSpPr>
        <p:spPr>
          <a:xfrm>
            <a:off x="0" y="-98425"/>
            <a:ext cx="10058400" cy="1450975"/>
          </a:xfrm>
        </p:spPr>
        <p:txBody>
          <a:bodyPr/>
          <a:lstStyle/>
          <a:p>
            <a:r>
              <a:rPr lang="en-IN" sz="3300" b="1" dirty="0">
                <a:latin typeface="Times New Roman" panose="02020603050405020304" pitchFamily="18" charset="0"/>
                <a:cs typeface="Times New Roman" panose="02020603050405020304" pitchFamily="18" charset="0"/>
              </a:rPr>
              <a:t>User Interface (UI)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a16="http://schemas.microsoft.com/office/drawing/2014/main" xmlns="" id="{4AEC7CD5-A442-38B4-366B-46B387B393D9}"/>
              </a:ext>
            </a:extLst>
          </p:cNvPr>
          <p:cNvSpPr txBox="1"/>
          <p:nvPr/>
        </p:nvSpPr>
        <p:spPr>
          <a:xfrm>
            <a:off x="904009" y="1049482"/>
            <a:ext cx="8195828" cy="3331938"/>
          </a:xfrm>
          <a:prstGeom prst="rect">
            <a:avLst/>
          </a:prstGeom>
          <a:noFill/>
        </p:spPr>
        <p:txBody>
          <a:bodyPr wrap="square">
            <a:spAutoFit/>
          </a:bodyPr>
          <a:lstStyle/>
          <a:p>
            <a:pPr algn="just">
              <a:lnSpc>
                <a:spcPct val="20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Handles all visual elements and interactions with the user.</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Home Screen:</a:t>
            </a:r>
            <a:r>
              <a:rPr lang="en-US" dirty="0">
                <a:latin typeface="Times New Roman" panose="02020603050405020304" pitchFamily="18" charset="0"/>
                <a:cs typeface="Times New Roman" panose="02020603050405020304" pitchFamily="18" charset="0"/>
              </a:rPr>
              <a:t> Quick access to main features, notifications, and user profile.</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Map Interface:</a:t>
            </a:r>
            <a:r>
              <a:rPr lang="en-US" dirty="0">
                <a:latin typeface="Times New Roman" panose="02020603050405020304" pitchFamily="18" charset="0"/>
                <a:cs typeface="Times New Roman" panose="02020603050405020304" pitchFamily="18" charset="0"/>
              </a:rPr>
              <a:t> Interactive map showing real-time data, points of interest (POIs), and travel routes.</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Navigation Dashboard:</a:t>
            </a:r>
            <a:r>
              <a:rPr lang="en-US" dirty="0">
                <a:latin typeface="Times New Roman" panose="02020603050405020304" pitchFamily="18" charset="0"/>
                <a:cs typeface="Times New Roman" panose="02020603050405020304" pitchFamily="18" charset="0"/>
              </a:rPr>
              <a:t> Provides route summaries, estimated travel times, and notifications.</a:t>
            </a:r>
          </a:p>
        </p:txBody>
      </p:sp>
    </p:spTree>
    <p:extLst>
      <p:ext uri="{BB962C8B-B14F-4D97-AF65-F5344CB8AC3E}">
        <p14:creationId xmlns:p14="http://schemas.microsoft.com/office/powerpoint/2010/main" val="2362431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53EB31-458C-E546-155B-E1D5164D2B8D}"/>
              </a:ext>
            </a:extLst>
          </p:cNvPr>
          <p:cNvSpPr>
            <a:spLocks noGrp="1"/>
          </p:cNvSpPr>
          <p:nvPr>
            <p:ph type="title" idx="4294967295"/>
          </p:nvPr>
        </p:nvSpPr>
        <p:spPr>
          <a:xfrm>
            <a:off x="0" y="0"/>
            <a:ext cx="10058400" cy="1449387"/>
          </a:xfrm>
        </p:spPr>
        <p:txBody>
          <a:bodyPr/>
          <a:lstStyle/>
          <a:p>
            <a:r>
              <a:rPr lang="en-IN" sz="3300" b="1" dirty="0">
                <a:latin typeface="Times New Roman" panose="02020603050405020304" pitchFamily="18" charset="0"/>
                <a:cs typeface="Times New Roman" panose="02020603050405020304" pitchFamily="18" charset="0"/>
              </a:rPr>
              <a:t>Navigation and Routing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a16="http://schemas.microsoft.com/office/drawing/2014/main" xmlns="" id="{E263C9A6-7E87-52D6-1386-D42C78FE410E}"/>
              </a:ext>
            </a:extLst>
          </p:cNvPr>
          <p:cNvSpPr txBox="1"/>
          <p:nvPr/>
        </p:nvSpPr>
        <p:spPr>
          <a:xfrm>
            <a:off x="914400" y="1449387"/>
            <a:ext cx="8227002" cy="2951064"/>
          </a:xfrm>
          <a:prstGeom prst="rect">
            <a:avLst/>
          </a:prstGeom>
          <a:noFill/>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Provides users with optimized routes and navigation based on real-time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Route Calculation:</a:t>
            </a:r>
            <a:r>
              <a:rPr lang="en-US" dirty="0">
                <a:latin typeface="Times New Roman" panose="02020603050405020304" pitchFamily="18" charset="0"/>
                <a:cs typeface="Times New Roman" panose="02020603050405020304" pitchFamily="18" charset="0"/>
              </a:rPr>
              <a:t> Calculates the best route considering traffic, road conditions, and user preferences.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Turn-by-Turn Navigation:</a:t>
            </a:r>
            <a:r>
              <a:rPr lang="en-US" dirty="0">
                <a:latin typeface="Times New Roman" panose="02020603050405020304" pitchFamily="18" charset="0"/>
                <a:cs typeface="Times New Roman" panose="02020603050405020304" pitchFamily="18" charset="0"/>
              </a:rPr>
              <a:t> Provides step-by-step directions for users during their journey.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Alternative Routes:</a:t>
            </a:r>
            <a:r>
              <a:rPr lang="en-US" dirty="0">
                <a:latin typeface="Times New Roman" panose="02020603050405020304" pitchFamily="18" charset="0"/>
                <a:cs typeface="Times New Roman" panose="02020603050405020304" pitchFamily="18" charset="0"/>
              </a:rPr>
              <a:t> Suggests alternative routes in case of traffic or road closures.</a:t>
            </a:r>
          </a:p>
        </p:txBody>
      </p:sp>
    </p:spTree>
    <p:extLst>
      <p:ext uri="{BB962C8B-B14F-4D97-AF65-F5344CB8AC3E}">
        <p14:creationId xmlns:p14="http://schemas.microsoft.com/office/powerpoint/2010/main" val="1094369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3FD0B1-8542-66DF-D6E9-C08E5E15A9A0}"/>
              </a:ext>
            </a:extLst>
          </p:cNvPr>
          <p:cNvSpPr>
            <a:spLocks noGrp="1"/>
          </p:cNvSpPr>
          <p:nvPr>
            <p:ph type="title" idx="4294967295"/>
          </p:nvPr>
        </p:nvSpPr>
        <p:spPr>
          <a:xfrm>
            <a:off x="96982" y="-460375"/>
            <a:ext cx="10058400" cy="1449387"/>
          </a:xfrm>
        </p:spPr>
        <p:txBody>
          <a:bodyPr>
            <a:normAutofit/>
          </a:bodyPr>
          <a:lstStyle/>
          <a:p>
            <a:r>
              <a:rPr lang="en-US" sz="3300" b="1" dirty="0"/>
              <a:t>Real-Time Traffic and Transport Module</a:t>
            </a:r>
            <a:endParaRPr lang="en-IN" sz="3300" dirty="0"/>
          </a:p>
        </p:txBody>
      </p:sp>
      <p:sp>
        <p:nvSpPr>
          <p:cNvPr id="3" name="Content Placeholder 2">
            <a:extLst>
              <a:ext uri="{FF2B5EF4-FFF2-40B4-BE49-F238E27FC236}">
                <a16:creationId xmlns:a16="http://schemas.microsoft.com/office/drawing/2014/main" xmlns="" id="{5C2F9429-05F0-AC56-1C8F-F6E0B81872C6}"/>
              </a:ext>
            </a:extLst>
          </p:cNvPr>
          <p:cNvSpPr>
            <a:spLocks noGrp="1"/>
          </p:cNvSpPr>
          <p:nvPr>
            <p:ph idx="4294967295"/>
          </p:nvPr>
        </p:nvSpPr>
        <p:spPr>
          <a:xfrm>
            <a:off x="678873" y="1417637"/>
            <a:ext cx="10058400" cy="4022725"/>
          </a:xfrm>
        </p:spPr>
        <p:txBody>
          <a:bodyPr/>
          <a:lstStyle/>
          <a:p>
            <a:pPr>
              <a:lnSpc>
                <a:spcPct val="15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Integrates and processes real-time data related to traffic and public transport.</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Traffic Updates:</a:t>
            </a:r>
            <a:r>
              <a:rPr lang="en-US" dirty="0">
                <a:latin typeface="Times New Roman" panose="02020603050405020304" pitchFamily="18" charset="0"/>
                <a:cs typeface="Times New Roman" panose="02020603050405020304" pitchFamily="18" charset="0"/>
              </a:rPr>
              <a:t> Provides live traffic conditions, congestion, and incidents.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Public Transport Data:</a:t>
            </a:r>
            <a:r>
              <a:rPr lang="en-US" dirty="0">
                <a:latin typeface="Times New Roman" panose="02020603050405020304" pitchFamily="18" charset="0"/>
                <a:cs typeface="Times New Roman" panose="02020603050405020304" pitchFamily="18" charset="0"/>
              </a:rPr>
              <a:t> Displays schedules, routes, and real-time updates for public transportation.</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Incident Reporting:</a:t>
            </a:r>
            <a:r>
              <a:rPr lang="en-US" dirty="0">
                <a:latin typeface="Times New Roman" panose="02020603050405020304" pitchFamily="18" charset="0"/>
                <a:cs typeface="Times New Roman" panose="02020603050405020304" pitchFamily="18" charset="0"/>
              </a:rPr>
              <a:t> Allows users to report traffic incidents or road conditions.</a:t>
            </a:r>
          </a:p>
          <a:p>
            <a:pPr>
              <a:lnSpc>
                <a:spcPct val="150000"/>
              </a:lnSpc>
            </a:pPr>
            <a:endParaRPr lang="en-US"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111342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1F48E-E389-194C-C36E-C57808DEA74C}"/>
              </a:ext>
            </a:extLst>
          </p:cNvPr>
          <p:cNvSpPr>
            <a:spLocks noGrp="1"/>
          </p:cNvSpPr>
          <p:nvPr>
            <p:ph type="title" idx="4294967295"/>
          </p:nvPr>
        </p:nvSpPr>
        <p:spPr>
          <a:xfrm>
            <a:off x="65809" y="0"/>
            <a:ext cx="10058400" cy="1449387"/>
          </a:xfrm>
        </p:spPr>
        <p:txBody>
          <a:bodyPr>
            <a:normAutofit/>
          </a:bodyPr>
          <a:lstStyle/>
          <a:p>
            <a:r>
              <a:rPr lang="en-IN" sz="3700" b="1" dirty="0">
                <a:latin typeface="Times New Roman" panose="02020603050405020304" pitchFamily="18" charset="0"/>
                <a:cs typeface="Times New Roman" panose="02020603050405020304" pitchFamily="18" charset="0"/>
              </a:rPr>
              <a:t>Personalization and Recommendations Module</a:t>
            </a:r>
            <a:r>
              <a:rPr lang="en-IN" b="1" dirty="0">
                <a:latin typeface="Times New Roman" panose="02020603050405020304" pitchFamily="18" charset="0"/>
                <a:cs typeface="Times New Roman" panose="02020603050405020304" pitchFamily="18" charset="0"/>
              </a:rPr>
              <a:t/>
            </a:r>
            <a:br>
              <a:rPr lang="en-IN"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6CC3FB9D-C77B-CAF6-54A0-39646E94DED2}"/>
              </a:ext>
            </a:extLst>
          </p:cNvPr>
          <p:cNvSpPr>
            <a:spLocks noGrp="1"/>
          </p:cNvSpPr>
          <p:nvPr>
            <p:ph idx="4294967295"/>
          </p:nvPr>
        </p:nvSpPr>
        <p:spPr>
          <a:xfrm>
            <a:off x="980209" y="1139681"/>
            <a:ext cx="10058400" cy="4022725"/>
          </a:xfrm>
        </p:spPr>
        <p:txBody>
          <a:bodyPr/>
          <a:lstStyle/>
          <a:p>
            <a:r>
              <a:rPr lang="en-US" b="1" dirty="0"/>
              <a:t>Description:</a:t>
            </a:r>
            <a:r>
              <a:rPr lang="en-US" dirty="0"/>
              <a:t> Offers personalized travel and local recommendations based on user preferences and behavior.</a:t>
            </a:r>
          </a:p>
          <a:p>
            <a:r>
              <a:rPr lang="en-US" b="1" dirty="0"/>
              <a:t>User Preferences:</a:t>
            </a:r>
            <a:r>
              <a:rPr lang="en-US" dirty="0"/>
              <a:t> Allows users to set travel preferences, such as avoiding certain areas or preferring eco-friendly routes.</a:t>
            </a:r>
          </a:p>
          <a:p>
            <a:r>
              <a:rPr lang="en-US" b="1" dirty="0"/>
              <a:t>POI Recommendations:</a:t>
            </a:r>
            <a:r>
              <a:rPr lang="en-US" dirty="0"/>
              <a:t> Suggests nearby attractions, restaurants, and events based on user interests.</a:t>
            </a:r>
          </a:p>
          <a:p>
            <a:r>
              <a:rPr lang="en-US" b="1" dirty="0"/>
              <a:t>Travel History:</a:t>
            </a:r>
            <a:r>
              <a:rPr lang="en-US" dirty="0"/>
              <a:t> Tracks and analyzes past travel data to provide personalized suggestions.</a:t>
            </a:r>
          </a:p>
          <a:p>
            <a:endParaRPr lang="en-IN" dirty="0"/>
          </a:p>
        </p:txBody>
      </p:sp>
    </p:spTree>
    <p:extLst>
      <p:ext uri="{BB962C8B-B14F-4D97-AF65-F5344CB8AC3E}">
        <p14:creationId xmlns:p14="http://schemas.microsoft.com/office/powerpoint/2010/main" val="4017030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410C17-017C-C381-62E2-1F7264056A03}"/>
              </a:ext>
            </a:extLst>
          </p:cNvPr>
          <p:cNvSpPr>
            <a:spLocks noGrp="1"/>
          </p:cNvSpPr>
          <p:nvPr>
            <p:ph type="title" idx="4294967295"/>
          </p:nvPr>
        </p:nvSpPr>
        <p:spPr>
          <a:xfrm>
            <a:off x="107373" y="-461962"/>
            <a:ext cx="10058400" cy="1449387"/>
          </a:xfrm>
        </p:spPr>
        <p:txBody>
          <a:bodyPr/>
          <a:lstStyle/>
          <a:p>
            <a:r>
              <a:rPr lang="en-IN" dirty="0"/>
              <a:t>Software Details</a:t>
            </a:r>
          </a:p>
        </p:txBody>
      </p:sp>
      <p:sp>
        <p:nvSpPr>
          <p:cNvPr id="3" name="Content Placeholder 2">
            <a:extLst>
              <a:ext uri="{FF2B5EF4-FFF2-40B4-BE49-F238E27FC236}">
                <a16:creationId xmlns:a16="http://schemas.microsoft.com/office/drawing/2014/main" xmlns="" id="{300EF85D-3504-493C-C796-0C1ED728A7F3}"/>
              </a:ext>
            </a:extLst>
          </p:cNvPr>
          <p:cNvSpPr>
            <a:spLocks noGrp="1"/>
          </p:cNvSpPr>
          <p:nvPr>
            <p:ph idx="4294967295"/>
          </p:nvPr>
        </p:nvSpPr>
        <p:spPr>
          <a:xfrm>
            <a:off x="1258310" y="1181244"/>
            <a:ext cx="7756525" cy="4024312"/>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95380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D201F3-5B0D-BC13-8593-B86992BFF7D1}"/>
              </a:ext>
            </a:extLst>
          </p:cNvPr>
          <p:cNvSpPr>
            <a:spLocks noGrp="1"/>
          </p:cNvSpPr>
          <p:nvPr>
            <p:ph type="title" idx="4294967295"/>
          </p:nvPr>
        </p:nvSpPr>
        <p:spPr>
          <a:xfrm>
            <a:off x="86591" y="-377680"/>
            <a:ext cx="10058400" cy="1449387"/>
          </a:xfrm>
        </p:spPr>
        <p:txBody>
          <a:bodyPr/>
          <a:lstStyle/>
          <a:p>
            <a:r>
              <a:rPr lang="en-IN" dirty="0"/>
              <a:t>Front End</a:t>
            </a:r>
          </a:p>
        </p:txBody>
      </p:sp>
      <p:sp>
        <p:nvSpPr>
          <p:cNvPr id="3" name="Content Placeholder 2">
            <a:extLst>
              <a:ext uri="{FF2B5EF4-FFF2-40B4-BE49-F238E27FC236}">
                <a16:creationId xmlns:a16="http://schemas.microsoft.com/office/drawing/2014/main" xmlns="" id="{B04EAE9C-3388-7CC1-4A41-808DBEEB45B2}"/>
              </a:ext>
            </a:extLst>
          </p:cNvPr>
          <p:cNvSpPr>
            <a:spLocks noGrp="1"/>
          </p:cNvSpPr>
          <p:nvPr>
            <p:ph idx="4294967295"/>
          </p:nvPr>
        </p:nvSpPr>
        <p:spPr>
          <a:xfrm>
            <a:off x="789709" y="1417636"/>
            <a:ext cx="7949046" cy="4962381"/>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12901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8894ED-02C0-C0F9-AFFC-411B62C25DFD}"/>
              </a:ext>
            </a:extLst>
          </p:cNvPr>
          <p:cNvSpPr>
            <a:spLocks noGrp="1"/>
          </p:cNvSpPr>
          <p:nvPr>
            <p:ph type="title" idx="4294967295"/>
          </p:nvPr>
        </p:nvSpPr>
        <p:spPr>
          <a:xfrm>
            <a:off x="0" y="-460375"/>
            <a:ext cx="10058400" cy="1449387"/>
          </a:xfrm>
        </p:spPr>
        <p:txBody>
          <a:bodyPr/>
          <a:lstStyle/>
          <a:p>
            <a:r>
              <a:rPr lang="en-IN" dirty="0"/>
              <a:t>Database</a:t>
            </a:r>
          </a:p>
        </p:txBody>
      </p:sp>
      <p:sp>
        <p:nvSpPr>
          <p:cNvPr id="3" name="Content Placeholder 2">
            <a:extLst>
              <a:ext uri="{FF2B5EF4-FFF2-40B4-BE49-F238E27FC236}">
                <a16:creationId xmlns:a16="http://schemas.microsoft.com/office/drawing/2014/main" xmlns="" id="{E6C19E6F-E283-717E-786E-DC8703AC07D5}"/>
              </a:ext>
            </a:extLst>
          </p:cNvPr>
          <p:cNvSpPr>
            <a:spLocks noGrp="1"/>
          </p:cNvSpPr>
          <p:nvPr>
            <p:ph idx="4294967295"/>
          </p:nvPr>
        </p:nvSpPr>
        <p:spPr>
          <a:xfrm>
            <a:off x="789709" y="1098118"/>
            <a:ext cx="8364682" cy="557284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637556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BACE2A-85CF-E05D-FE5C-71A5E0F1D2DC}"/>
              </a:ext>
            </a:extLst>
          </p:cNvPr>
          <p:cNvSpPr>
            <a:spLocks noGrp="1"/>
          </p:cNvSpPr>
          <p:nvPr>
            <p:ph type="title" idx="4294967295"/>
          </p:nvPr>
        </p:nvSpPr>
        <p:spPr>
          <a:xfrm>
            <a:off x="0" y="-346508"/>
            <a:ext cx="10058400" cy="1449387"/>
          </a:xfrm>
        </p:spPr>
        <p:txBody>
          <a:bodyPr/>
          <a:lstStyle/>
          <a:p>
            <a:r>
              <a:rPr lang="en-IN" dirty="0"/>
              <a:t>Cloud Web Server</a:t>
            </a:r>
          </a:p>
        </p:txBody>
      </p:sp>
      <p:sp>
        <p:nvSpPr>
          <p:cNvPr id="3" name="Content Placeholder 2">
            <a:extLst>
              <a:ext uri="{FF2B5EF4-FFF2-40B4-BE49-F238E27FC236}">
                <a16:creationId xmlns:a16="http://schemas.microsoft.com/office/drawing/2014/main" xmlns="" id="{648A4C60-B346-7675-8C7B-326BD1C75BEA}"/>
              </a:ext>
            </a:extLst>
          </p:cNvPr>
          <p:cNvSpPr>
            <a:spLocks noGrp="1"/>
          </p:cNvSpPr>
          <p:nvPr>
            <p:ph idx="4294967295"/>
          </p:nvPr>
        </p:nvSpPr>
        <p:spPr>
          <a:xfrm>
            <a:off x="758537" y="1305935"/>
            <a:ext cx="9933708" cy="4772747"/>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80251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49360C-A900-6248-84CC-759C2797049B}"/>
              </a:ext>
            </a:extLst>
          </p:cNvPr>
          <p:cNvSpPr>
            <a:spLocks noGrp="1"/>
          </p:cNvSpPr>
          <p:nvPr>
            <p:ph type="title" idx="4294967295"/>
          </p:nvPr>
        </p:nvSpPr>
        <p:spPr>
          <a:xfrm>
            <a:off x="107373" y="-356899"/>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BE097327-7657-1D0E-F68C-0CADCBDE621C}"/>
              </a:ext>
            </a:extLst>
          </p:cNvPr>
          <p:cNvSpPr>
            <a:spLocks noGrp="1"/>
          </p:cNvSpPr>
          <p:nvPr>
            <p:ph idx="4294967295"/>
          </p:nvPr>
        </p:nvSpPr>
        <p:spPr>
          <a:xfrm>
            <a:off x="1066800" y="1326718"/>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530537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9831AB-B575-0C52-BA08-9F11E1995661}"/>
              </a:ext>
            </a:extLst>
          </p:cNvPr>
          <p:cNvSpPr>
            <a:spLocks noGrp="1"/>
          </p:cNvSpPr>
          <p:nvPr>
            <p:ph type="title" idx="4294967295"/>
          </p:nvPr>
        </p:nvSpPr>
        <p:spPr>
          <a:xfrm>
            <a:off x="65809" y="-377680"/>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D4393324-7B80-9C55-C402-469EDDC2D938}"/>
              </a:ext>
            </a:extLst>
          </p:cNvPr>
          <p:cNvSpPr>
            <a:spLocks noGrp="1"/>
          </p:cNvSpPr>
          <p:nvPr>
            <p:ph idx="4294967295"/>
          </p:nvPr>
        </p:nvSpPr>
        <p:spPr>
          <a:xfrm>
            <a:off x="917864" y="1305936"/>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479750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9F0DB6-2CBC-B85A-13F4-4A9DDA1BD5EC}"/>
              </a:ext>
            </a:extLst>
          </p:cNvPr>
          <p:cNvSpPr>
            <a:spLocks noGrp="1"/>
          </p:cNvSpPr>
          <p:nvPr>
            <p:ph type="title" idx="4294967295"/>
          </p:nvPr>
        </p:nvSpPr>
        <p:spPr>
          <a:xfrm>
            <a:off x="0" y="-336116"/>
            <a:ext cx="10058400" cy="144938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C672D15F-0686-6B4D-77E1-2C4964E47217}"/>
              </a:ext>
            </a:extLst>
          </p:cNvPr>
          <p:cNvSpPr>
            <a:spLocks noGrp="1"/>
          </p:cNvSpPr>
          <p:nvPr>
            <p:ph idx="4294967295"/>
          </p:nvPr>
        </p:nvSpPr>
        <p:spPr>
          <a:xfrm>
            <a:off x="710045" y="1417637"/>
            <a:ext cx="10058400" cy="4022725"/>
          </a:xfrm>
        </p:spPr>
        <p:txBody>
          <a:bodyPr/>
          <a:lstStyle/>
          <a:p>
            <a:pPr>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Smart City </a:t>
            </a:r>
            <a:r>
              <a:rPr lang="en-US" dirty="0" err="1">
                <a:latin typeface="Times New Roman" panose="02020603050405020304" pitchFamily="18" charset="0"/>
                <a:cs typeface="Times New Roman" panose="02020603050405020304" pitchFamily="18" charset="0"/>
              </a:rPr>
              <a:t>Traveller</a:t>
            </a:r>
            <a:r>
              <a:rPr lang="en-US" dirty="0">
                <a:latin typeface="Times New Roman" panose="02020603050405020304" pitchFamily="18" charset="0"/>
                <a:cs typeface="Times New Roman" panose="02020603050405020304" pitchFamily="18" charset="0"/>
              </a:rPr>
              <a:t> application is an essential tool for tourists who want to explore a city based on their interests and time. </a:t>
            </a:r>
          </a:p>
          <a:p>
            <a:pPr>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application’s implementation is based on the Control-Model-View (CMV) metaphor for software design, which allows the programmer to model the user input, logic, and animation/output for their game, animation, or simulation. </a:t>
            </a:r>
          </a:p>
          <a:p>
            <a:pPr>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application’s location detection, interest’s selection, venue recommendation, and map view make it easy for </a:t>
            </a:r>
            <a:r>
              <a:rPr lang="en-US" dirty="0" err="1">
                <a:latin typeface="Times New Roman" panose="02020603050405020304" pitchFamily="18" charset="0"/>
                <a:cs typeface="Times New Roman" panose="02020603050405020304" pitchFamily="18" charset="0"/>
              </a:rPr>
              <a:t>travellers</a:t>
            </a:r>
            <a:r>
              <a:rPr lang="en-US" dirty="0">
                <a:latin typeface="Times New Roman" panose="02020603050405020304" pitchFamily="18" charset="0"/>
                <a:cs typeface="Times New Roman" panose="02020603050405020304" pitchFamily="18" charset="0"/>
              </a:rPr>
              <a:t> to create personalized travel itineraries.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635629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191</TotalTime>
  <Words>1948</Words>
  <Application>Microsoft Office PowerPoint</Application>
  <PresentationFormat>Custom</PresentationFormat>
  <Paragraphs>101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PowerPoint Presentation</vt:lpstr>
      <vt:lpstr>Abstract</vt:lpstr>
      <vt:lpstr>Objective</vt:lpstr>
      <vt:lpstr>Existing System</vt:lpstr>
      <vt:lpstr>Disadvantage</vt:lpstr>
      <vt:lpstr>PROPOSED SYSTEM :</vt:lpstr>
      <vt:lpstr>Advantage</vt:lpstr>
      <vt:lpstr>PowerPoint Presentation</vt:lpstr>
      <vt:lpstr>Introduction</vt:lpstr>
      <vt:lpstr>MODULES</vt:lpstr>
      <vt:lpstr>User Interface (UI) Module </vt:lpstr>
      <vt:lpstr>Navigation and Routing Module </vt:lpstr>
      <vt:lpstr>Real-Time Traffic and Transport Module</vt:lpstr>
      <vt:lpstr>Personalization and Recommendations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1</cp:revision>
  <dcterms:created xsi:type="dcterms:W3CDTF">2024-08-10T13:39:36Z</dcterms:created>
  <dcterms:modified xsi:type="dcterms:W3CDTF">2024-08-13T05:36:44Z</dcterms:modified>
</cp:coreProperties>
</file>