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5A32EA0-2240-4E01-9B87-BBCC85C3B888}" type="datetimeFigureOut">
              <a:rPr lang="en-IN" smtClean="0"/>
              <a:t>10-08-2024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3BB9D0-4B1C-4B1E-B7D5-91A7BEA0A6FD}"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39116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A32EA0-2240-4E01-9B87-BBCC85C3B888}" type="datetimeFigureOut">
              <a:rPr lang="en-IN" smtClean="0"/>
              <a:t>10-08-2024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3BB9D0-4B1C-4B1E-B7D5-91A7BEA0A6FD}" type="slidenum">
              <a:rPr lang="en-IN" smtClean="0"/>
              <a:t>‹#›</a:t>
            </a:fld>
            <a:endParaRPr lang="en-IN"/>
          </a:p>
        </p:txBody>
      </p:sp>
    </p:spTree>
    <p:extLst>
      <p:ext uri="{BB962C8B-B14F-4D97-AF65-F5344CB8AC3E}">
        <p14:creationId xmlns:p14="http://schemas.microsoft.com/office/powerpoint/2010/main" val="36056713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5A32EA0-2240-4E01-9B87-BBCC85C3B888}" type="datetimeFigureOut">
              <a:rPr lang="en-IN" smtClean="0"/>
              <a:t>10-08-2024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3BB9D0-4B1C-4B1E-B7D5-91A7BEA0A6FD}"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211968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5A32EA0-2240-4E01-9B87-BBCC85C3B888}" type="datetimeFigureOut">
              <a:rPr lang="en-IN" smtClean="0"/>
              <a:t>10-08-2024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C3BB9D0-4B1C-4B1E-B7D5-91A7BEA0A6FD}" type="slidenum">
              <a:rPr lang="en-IN" smtClean="0"/>
              <a:t>‹#›</a:t>
            </a:fld>
            <a:endParaRPr lang="en-IN"/>
          </a:p>
        </p:txBody>
      </p:sp>
    </p:spTree>
    <p:extLst>
      <p:ext uri="{BB962C8B-B14F-4D97-AF65-F5344CB8AC3E}">
        <p14:creationId xmlns:p14="http://schemas.microsoft.com/office/powerpoint/2010/main" val="2488736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A32EA0-2240-4E01-9B87-BBCC85C3B888}" type="datetimeFigureOut">
              <a:rPr lang="en-IN" smtClean="0"/>
              <a:t>10-08-2024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C3BB9D0-4B1C-4B1E-B7D5-91A7BEA0A6FD}" type="slidenum">
              <a:rPr lang="en-IN" smtClean="0"/>
              <a:t>‹#›</a:t>
            </a:fld>
            <a:endParaRPr lang="en-IN"/>
          </a:p>
        </p:txBody>
      </p:sp>
    </p:spTree>
    <p:extLst>
      <p:ext uri="{BB962C8B-B14F-4D97-AF65-F5344CB8AC3E}">
        <p14:creationId xmlns:p14="http://schemas.microsoft.com/office/powerpoint/2010/main" val="1674158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5A32EA0-2240-4E01-9B87-BBCC85C3B888}" type="datetimeFigureOut">
              <a:rPr lang="en-IN" smtClean="0"/>
              <a:t>10-08-2024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C3BB9D0-4B1C-4B1E-B7D5-91A7BEA0A6FD}" type="slidenum">
              <a:rPr lang="en-IN" smtClean="0"/>
              <a:t>‹#›</a:t>
            </a:fld>
            <a:endParaRPr lang="en-IN"/>
          </a:p>
        </p:txBody>
      </p:sp>
    </p:spTree>
    <p:extLst>
      <p:ext uri="{BB962C8B-B14F-4D97-AF65-F5344CB8AC3E}">
        <p14:creationId xmlns:p14="http://schemas.microsoft.com/office/powerpoint/2010/main" val="23807392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5A32EA0-2240-4E01-9B87-BBCC85C3B888}" type="datetimeFigureOut">
              <a:rPr lang="en-IN" smtClean="0"/>
              <a:t>10-08-2024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8C3BB9D0-4B1C-4B1E-B7D5-91A7BEA0A6FD}" type="slidenum">
              <a:rPr lang="en-IN" smtClean="0"/>
              <a:t>‹#›</a:t>
            </a:fld>
            <a:endParaRPr lang="en-IN"/>
          </a:p>
        </p:txBody>
      </p:sp>
    </p:spTree>
    <p:extLst>
      <p:ext uri="{BB962C8B-B14F-4D97-AF65-F5344CB8AC3E}">
        <p14:creationId xmlns:p14="http://schemas.microsoft.com/office/powerpoint/2010/main" val="33217978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95A32EA0-2240-4E01-9B87-BBCC85C3B888}" type="datetimeFigureOut">
              <a:rPr lang="en-IN" smtClean="0"/>
              <a:t>10-08-2024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8C3BB9D0-4B1C-4B1E-B7D5-91A7BEA0A6FD}" type="slidenum">
              <a:rPr lang="en-IN" smtClean="0"/>
              <a:t>‹#›</a:t>
            </a:fld>
            <a:endParaRPr lang="en-IN"/>
          </a:p>
        </p:txBody>
      </p:sp>
    </p:spTree>
    <p:extLst>
      <p:ext uri="{BB962C8B-B14F-4D97-AF65-F5344CB8AC3E}">
        <p14:creationId xmlns:p14="http://schemas.microsoft.com/office/powerpoint/2010/main" val="15577852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5A32EA0-2240-4E01-9B87-BBCC85C3B888}" type="datetimeFigureOut">
              <a:rPr lang="en-IN" smtClean="0"/>
              <a:t>10-08-2024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C3BB9D0-4B1C-4B1E-B7D5-91A7BEA0A6FD}" type="slidenum">
              <a:rPr lang="en-IN" smtClean="0"/>
              <a:t>‹#›</a:t>
            </a:fld>
            <a:endParaRPr lang="en-IN"/>
          </a:p>
        </p:txBody>
      </p:sp>
    </p:spTree>
    <p:extLst>
      <p:ext uri="{BB962C8B-B14F-4D97-AF65-F5344CB8AC3E}">
        <p14:creationId xmlns:p14="http://schemas.microsoft.com/office/powerpoint/2010/main" val="11710064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A32EA0-2240-4E01-9B87-BBCC85C3B888}" type="datetimeFigureOut">
              <a:rPr lang="en-IN" smtClean="0"/>
              <a:t>10-08-2024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3BB9D0-4B1C-4B1E-B7D5-91A7BEA0A6FD}" type="slidenum">
              <a:rPr lang="en-IN" smtClean="0"/>
              <a:t>‹#›</a:t>
            </a:fld>
            <a:endParaRPr lang="en-IN"/>
          </a:p>
        </p:txBody>
      </p:sp>
    </p:spTree>
    <p:extLst>
      <p:ext uri="{BB962C8B-B14F-4D97-AF65-F5344CB8AC3E}">
        <p14:creationId xmlns:p14="http://schemas.microsoft.com/office/powerpoint/2010/main" val="27362338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A32EA0-2240-4E01-9B87-BBCC85C3B888}" type="datetimeFigureOut">
              <a:rPr lang="en-IN" smtClean="0"/>
              <a:t>10-08-2024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3BB9D0-4B1C-4B1E-B7D5-91A7BEA0A6FD}" type="slidenum">
              <a:rPr lang="en-IN" smtClean="0"/>
              <a:t>‹#›</a:t>
            </a:fld>
            <a:endParaRPr lang="en-IN"/>
          </a:p>
        </p:txBody>
      </p:sp>
    </p:spTree>
    <p:extLst>
      <p:ext uri="{BB962C8B-B14F-4D97-AF65-F5344CB8AC3E}">
        <p14:creationId xmlns:p14="http://schemas.microsoft.com/office/powerpoint/2010/main" val="13495952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5A32EA0-2240-4E01-9B87-BBCC85C3B888}" type="datetimeFigureOut">
              <a:rPr lang="en-IN" smtClean="0"/>
              <a:t>10-08-2024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8C3BB9D0-4B1C-4B1E-B7D5-91A7BEA0A6FD}"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8288886"/>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C382B77-F8CA-D4D4-22D1-541DA0B92EC9}"/>
              </a:ext>
            </a:extLst>
          </p:cNvPr>
          <p:cNvSpPr txBox="1"/>
          <p:nvPr/>
        </p:nvSpPr>
        <p:spPr>
          <a:xfrm>
            <a:off x="2618509" y="2836718"/>
            <a:ext cx="6522893" cy="954107"/>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Advanced Reliable Real Estate Portal using        </a:t>
            </a:r>
          </a:p>
          <a:p>
            <a:r>
              <a:rPr lang="en-US" sz="2800" dirty="0">
                <a:latin typeface="Times New Roman" panose="02020603050405020304" pitchFamily="18" charset="0"/>
                <a:cs typeface="Times New Roman" panose="02020603050405020304" pitchFamily="18" charset="0"/>
              </a:rPr>
              <a:t>                            asp.net</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93603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BA7B2-3742-47D7-C2FD-3242F61C5998}"/>
              </a:ext>
            </a:extLst>
          </p:cNvPr>
          <p:cNvSpPr>
            <a:spLocks noGrp="1"/>
          </p:cNvSpPr>
          <p:nvPr>
            <p:ph type="title" idx="4294967295"/>
          </p:nvPr>
        </p:nvSpPr>
        <p:spPr>
          <a:xfrm>
            <a:off x="55418" y="-460375"/>
            <a:ext cx="10058400" cy="1449387"/>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4D7F59F8-6D3E-5E45-91BF-3F676BF09BD1}"/>
              </a:ext>
            </a:extLst>
          </p:cNvPr>
          <p:cNvSpPr>
            <a:spLocks noGrp="1"/>
          </p:cNvSpPr>
          <p:nvPr>
            <p:ph idx="4294967295"/>
          </p:nvPr>
        </p:nvSpPr>
        <p:spPr>
          <a:xfrm>
            <a:off x="644236" y="1077335"/>
            <a:ext cx="10155382" cy="466883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Aim of this project was to develop a real estate web application using Microsoft ASP .NET and SQL 2008. The real estate system Give the functionality for buyers, allowing them to search for houses by features or address.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functionality for the seller, authorize them to log into the system and add new advertisements or delete existing ones. For this each user is provided a login account with login ID and password.</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There are hundreds of Real Estate Websites on the World Wide Web but the intention of designing this application is to develop something new, innovative and efficient using latest technologies like AJAX, Java Script, </a:t>
            </a:r>
            <a:r>
              <a:rPr lang="en-US" sz="1800" dirty="0" err="1">
                <a:latin typeface="Times New Roman" panose="02020603050405020304" pitchFamily="18" charset="0"/>
                <a:cs typeface="Times New Roman" panose="02020603050405020304" pitchFamily="18" charset="0"/>
              </a:rPr>
              <a:t>etc</a:t>
            </a:r>
            <a:r>
              <a:rPr lang="en-US" sz="1800" dirty="0">
                <a:latin typeface="Times New Roman" panose="02020603050405020304" pitchFamily="18" charset="0"/>
                <a:cs typeface="Times New Roman" panose="02020603050405020304" pitchFamily="18" charset="0"/>
              </a:rPr>
              <a:t> which not only enhances the already existing search features available on the internet but also gets rid of their annoying and unessential features. The main emphasis lies in providing a user-friendly search engine for effectively showing the desired results on the GUI.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751479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ACBFD-967F-9720-3695-4BE514D85662}"/>
              </a:ext>
            </a:extLst>
          </p:cNvPr>
          <p:cNvSpPr>
            <a:spLocks noGrp="1"/>
          </p:cNvSpPr>
          <p:nvPr>
            <p:ph type="title" idx="4294967295"/>
          </p:nvPr>
        </p:nvSpPr>
        <p:spPr>
          <a:xfrm>
            <a:off x="0" y="-585499"/>
            <a:ext cx="10058400" cy="1449387"/>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F9790BF9-4D1D-4685-C2B5-3E47D7EFC5DA}"/>
              </a:ext>
            </a:extLst>
          </p:cNvPr>
          <p:cNvSpPr>
            <a:spLocks noGrp="1"/>
          </p:cNvSpPr>
          <p:nvPr>
            <p:ph idx="4294967295"/>
          </p:nvPr>
        </p:nvSpPr>
        <p:spPr>
          <a:xfrm>
            <a:off x="446809" y="1004599"/>
            <a:ext cx="10248900" cy="5292292"/>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foremost objective of this project was to give a different visualization styles to the Real Estate Website which has more features, attractive animations and all together a new look in contrast to the already existing websites.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Usually in a real estate website, the property search page consist of traditional search style i.e. a set of textboxes / drop-downs to select a particular county or MLS# for the property to search along with other web controls to specify the number of beds / baths or any additional features they are looking in the property.</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In contrast, this website provides altogether a new visualization of the search page i.e. AJAX enabled controls with no post backs and additional functionalities like sliding bars to select the number of beds, baths, footage and price, drag and drop functionalities, animation enabled collapsible styles, etc.</a:t>
            </a:r>
          </a:p>
        </p:txBody>
      </p:sp>
    </p:spTree>
    <p:extLst>
      <p:ext uri="{BB962C8B-B14F-4D97-AF65-F5344CB8AC3E}">
        <p14:creationId xmlns:p14="http://schemas.microsoft.com/office/powerpoint/2010/main" val="20446219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67A33-A97B-A456-0DAB-A70F6FAD2537}"/>
              </a:ext>
            </a:extLst>
          </p:cNvPr>
          <p:cNvSpPr>
            <a:spLocks noGrp="1"/>
          </p:cNvSpPr>
          <p:nvPr>
            <p:ph type="title" idx="4294967295"/>
          </p:nvPr>
        </p:nvSpPr>
        <p:spPr>
          <a:xfrm>
            <a:off x="0" y="-460375"/>
            <a:ext cx="10058400" cy="1449387"/>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87F2DEFD-EEF8-ACF6-711E-F32D89C1136E}"/>
              </a:ext>
            </a:extLst>
          </p:cNvPr>
          <p:cNvSpPr>
            <a:spLocks noGrp="1"/>
          </p:cNvSpPr>
          <p:nvPr>
            <p:ph idx="4294967295"/>
          </p:nvPr>
        </p:nvSpPr>
        <p:spPr>
          <a:xfrm>
            <a:off x="363682" y="1181246"/>
            <a:ext cx="10411691" cy="5115646"/>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purpose of creating this Real Estate Web Application is to outcast the discrepancies in hundreds of such existing systems on the World Wide Web. One of the basic problems with the existing systems is the non-interactive environment they provide to the users.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Most of the applications involved in Real Estate business use some web template to put the content specific to their company and make it communicate with the database to search the listings.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These templates simply use basic web controls to do this task making the web page non-interactive. On the other hand, the motive of this Real Estate Web Application is to allow the user to play with the search tool and create different combinatorial search criterion to perform exhaustive search.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Another problem in such applications designed so far is the use of traditional user interfaces which make continuous post backs to the server; each post back makes a call to the server, gets the response and then refreshes the entire web form to display the result.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57026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058A0-E381-3BD5-BC49-B339ADB3B7B6}"/>
              </a:ext>
            </a:extLst>
          </p:cNvPr>
          <p:cNvSpPr>
            <a:spLocks noGrp="1"/>
          </p:cNvSpPr>
          <p:nvPr>
            <p:ph type="title" idx="4294967295"/>
          </p:nvPr>
        </p:nvSpPr>
        <p:spPr>
          <a:xfrm>
            <a:off x="0" y="-616671"/>
            <a:ext cx="10058400" cy="1449387"/>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2955C159-1E6E-1EC0-0485-34C2C98B323B}"/>
              </a:ext>
            </a:extLst>
          </p:cNvPr>
          <p:cNvSpPr>
            <a:spLocks noGrp="1"/>
          </p:cNvSpPr>
          <p:nvPr>
            <p:ph idx="4294967295"/>
          </p:nvPr>
        </p:nvSpPr>
        <p:spPr>
          <a:xfrm>
            <a:off x="471054" y="1035772"/>
            <a:ext cx="10865427" cy="5167601"/>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Complexity and Learning Curve</a:t>
            </a:r>
            <a:r>
              <a:rPr lang="en-US" sz="1800" dirty="0">
                <a:latin typeface="Times New Roman" panose="02020603050405020304" pitchFamily="18" charset="0"/>
                <a:cs typeface="Times New Roman" panose="02020603050405020304" pitchFamily="18" charset="0"/>
              </a:rPr>
              <a:t>: ASP.NET, particularly when using advanced features, can have a steep learning curve. Developers need to be familiar with various aspects of the .NET framework, such as MVC (Model-View-Controller) or Razor Pages, and understand how to effectively use them to build complex systems.</a:t>
            </a:r>
          </a:p>
          <a:p>
            <a:pPr algn="just">
              <a:lnSpc>
                <a:spcPct val="150000"/>
              </a:lnSpc>
            </a:pPr>
            <a:r>
              <a:rPr lang="en-US" sz="1800" b="1" dirty="0">
                <a:latin typeface="Times New Roman" panose="02020603050405020304" pitchFamily="18" charset="0"/>
                <a:cs typeface="Times New Roman" panose="02020603050405020304" pitchFamily="18" charset="0"/>
              </a:rPr>
              <a:t>Development Time</a:t>
            </a:r>
            <a:r>
              <a:rPr lang="en-US" sz="1800" dirty="0">
                <a:latin typeface="Times New Roman" panose="02020603050405020304" pitchFamily="18" charset="0"/>
                <a:cs typeface="Times New Roman" panose="02020603050405020304" pitchFamily="18" charset="0"/>
              </a:rPr>
              <a:t>: Developing a feature-rich real estate portal can be time-consuming. ASP.NET applications might require significant coding and configuration, which can increase the development time compared to using simpler or more specialized frameworks.</a:t>
            </a:r>
          </a:p>
          <a:p>
            <a:pPr algn="just">
              <a:lnSpc>
                <a:spcPct val="150000"/>
              </a:lnSpc>
            </a:pPr>
            <a:r>
              <a:rPr lang="en-US" sz="1800" b="1" dirty="0">
                <a:latin typeface="Times New Roman" panose="02020603050405020304" pitchFamily="18" charset="0"/>
                <a:cs typeface="Times New Roman" panose="02020603050405020304" pitchFamily="18" charset="0"/>
              </a:rPr>
              <a:t>Overhead of Framework</a:t>
            </a:r>
            <a:r>
              <a:rPr lang="en-US" sz="1800" dirty="0">
                <a:latin typeface="Times New Roman" panose="02020603050405020304" pitchFamily="18" charset="0"/>
                <a:cs typeface="Times New Roman" panose="02020603050405020304" pitchFamily="18" charset="0"/>
              </a:rPr>
              <a:t>: ASP.NET can add significant overhead in terms of both server resource usage and memory consumption. This might not be ideal for very high-traffic applications unless properly optimized.</a:t>
            </a:r>
          </a:p>
          <a:p>
            <a:pPr algn="just">
              <a:lnSpc>
                <a:spcPct val="150000"/>
              </a:lnSpc>
            </a:pPr>
            <a:r>
              <a:rPr lang="en-US" sz="1800" b="1" dirty="0">
                <a:latin typeface="Times New Roman" panose="02020603050405020304" pitchFamily="18" charset="0"/>
                <a:cs typeface="Times New Roman" panose="02020603050405020304" pitchFamily="18" charset="0"/>
              </a:rPr>
              <a:t>Hosting Costs</a:t>
            </a:r>
            <a:r>
              <a:rPr lang="en-US" sz="1800" dirty="0">
                <a:latin typeface="Times New Roman" panose="02020603050405020304" pitchFamily="18" charset="0"/>
                <a:cs typeface="Times New Roman" panose="02020603050405020304" pitchFamily="18" charset="0"/>
              </a:rPr>
              <a:t>: Hosting ASP.NET applications, especially on Windows servers, can be more expensive compared to other technologies like PHP or Node.js that can run on cheaper hosting environments. This could impact the overall cost of maintaining the portal.</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41382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B9879-0F71-6043-0484-EE09706A094B}"/>
              </a:ext>
            </a:extLst>
          </p:cNvPr>
          <p:cNvSpPr>
            <a:spLocks noGrp="1"/>
          </p:cNvSpPr>
          <p:nvPr>
            <p:ph type="title" idx="4294967295"/>
          </p:nvPr>
        </p:nvSpPr>
        <p:spPr>
          <a:xfrm>
            <a:off x="0" y="-553893"/>
            <a:ext cx="10058400" cy="1449387"/>
          </a:xfrm>
        </p:spPr>
        <p:txBody>
          <a:bodyPr/>
          <a:lstStyle/>
          <a:p>
            <a:r>
              <a:rPr lang="en-US" b="1" dirty="0"/>
              <a:t>PROPOSED SYSTEM:</a:t>
            </a:r>
            <a:endParaRPr lang="en-IN" dirty="0"/>
          </a:p>
        </p:txBody>
      </p:sp>
      <p:sp>
        <p:nvSpPr>
          <p:cNvPr id="3" name="Content Placeholder 2">
            <a:extLst>
              <a:ext uri="{FF2B5EF4-FFF2-40B4-BE49-F238E27FC236}">
                <a16:creationId xmlns:a16="http://schemas.microsoft.com/office/drawing/2014/main" id="{273AF9F5-724E-3DD0-D8AA-2D83E2932EF1}"/>
              </a:ext>
            </a:extLst>
          </p:cNvPr>
          <p:cNvSpPr>
            <a:spLocks noGrp="1"/>
          </p:cNvSpPr>
          <p:nvPr>
            <p:ph idx="4294967295"/>
          </p:nvPr>
        </p:nvSpPr>
        <p:spPr>
          <a:xfrm>
            <a:off x="426027" y="1046163"/>
            <a:ext cx="10248901" cy="513642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Our proposed system give all the features provided by the traditional existing systems, but instead of working only with non-spatial database, the system also works with spatial data.</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system will have the following prominent features:- Specification based searching This feature provides the related information to the users according to the specification they have provided to the website.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e.g., if a user is looking for a house with 1bhk at 9 lakhs at Thane, then only those properties which satisfy the aforementioned demand will be returned to the user. Agent Notification Once the user is focused in a particular property and clicks the “Confirm” button a mail type message would automatically be sent to the agent who manages the corresponding zone, informing agent about the user’s name, his contact number and email address.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Adding property for sale A user can add his property that he is willing to sale so that it can be viewed by other potential clients focused in similar property.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75510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08D29-83B6-0919-B66B-505456565F89}"/>
              </a:ext>
            </a:extLst>
          </p:cNvPr>
          <p:cNvSpPr>
            <a:spLocks noGrp="1"/>
          </p:cNvSpPr>
          <p:nvPr>
            <p:ph type="title" idx="4294967295"/>
          </p:nvPr>
        </p:nvSpPr>
        <p:spPr>
          <a:xfrm>
            <a:off x="0" y="-564717"/>
            <a:ext cx="10058400" cy="1449387"/>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id="{06525F02-06F7-A609-0B0C-67CE6D400CF4}"/>
              </a:ext>
            </a:extLst>
          </p:cNvPr>
          <p:cNvSpPr>
            <a:spLocks noGrp="1"/>
          </p:cNvSpPr>
          <p:nvPr>
            <p:ph idx="4294967295"/>
          </p:nvPr>
        </p:nvSpPr>
        <p:spPr>
          <a:xfrm>
            <a:off x="457200" y="1004599"/>
            <a:ext cx="10176164" cy="5198774"/>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Robust Framework</a:t>
            </a:r>
            <a:r>
              <a:rPr lang="en-US" sz="1800" dirty="0">
                <a:latin typeface="Times New Roman" panose="02020603050405020304" pitchFamily="18" charset="0"/>
                <a:cs typeface="Times New Roman" panose="02020603050405020304" pitchFamily="18" charset="0"/>
              </a:rPr>
              <a:t>: ASP.NET is a mature and well-established framework that provides a solid foundation for building complex web applications. Its stability and reliability are beneficial for developing a feature-rich real estate portal.</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Scalability</a:t>
            </a:r>
            <a:r>
              <a:rPr lang="en-US" sz="1800" dirty="0">
                <a:latin typeface="Times New Roman" panose="02020603050405020304" pitchFamily="18" charset="0"/>
                <a:cs typeface="Times New Roman" panose="02020603050405020304" pitchFamily="18" charset="0"/>
              </a:rPr>
              <a:t>: ASP.NET supports scalable architecture through features like Web API and asynchronous programming, allowing your application to handle increasing loads and traffic efficiently. It also integrates well with cloud services like Azure for scalable hosting solutions.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Performance</a:t>
            </a:r>
            <a:r>
              <a:rPr lang="en-US" sz="1800" dirty="0">
                <a:latin typeface="Times New Roman" panose="02020603050405020304" pitchFamily="18" charset="0"/>
                <a:cs typeface="Times New Roman" panose="02020603050405020304" pitchFamily="18" charset="0"/>
              </a:rPr>
              <a:t>: ASP.NET is optimized for performance, with features like caching, asynchronous processing, and efficient handling of HTTP requests. This ensures that the real estate portal performs well, even with a high volume of users and data.</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Rich UI Capabilities</a:t>
            </a:r>
            <a:r>
              <a:rPr lang="en-US" sz="1800" dirty="0">
                <a:latin typeface="Times New Roman" panose="02020603050405020304" pitchFamily="18" charset="0"/>
                <a:cs typeface="Times New Roman" panose="02020603050405020304" pitchFamily="18" charset="0"/>
              </a:rPr>
              <a:t>: ASP.NET supports advanced UI frameworks and libraries such as </a:t>
            </a:r>
            <a:r>
              <a:rPr lang="en-US" sz="1800" dirty="0" err="1">
                <a:latin typeface="Times New Roman" panose="02020603050405020304" pitchFamily="18" charset="0"/>
                <a:cs typeface="Times New Roman" panose="02020603050405020304" pitchFamily="18" charset="0"/>
              </a:rPr>
              <a:t>Blazor</a:t>
            </a:r>
            <a:r>
              <a:rPr lang="en-US" sz="1800" dirty="0">
                <a:latin typeface="Times New Roman" panose="02020603050405020304" pitchFamily="18" charset="0"/>
                <a:cs typeface="Times New Roman" panose="02020603050405020304" pitchFamily="18" charset="0"/>
              </a:rPr>
              <a:t> and Razor Pages, enabling you to build interactive and user-friendly interfaces for your real estate portal.</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41613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7FD64-8D16-C4F3-D701-A373F48E4454}"/>
              </a:ext>
            </a:extLst>
          </p:cNvPr>
          <p:cNvSpPr>
            <a:spLocks noGrp="1"/>
          </p:cNvSpPr>
          <p:nvPr>
            <p:ph type="title" idx="4294967295"/>
          </p:nvPr>
        </p:nvSpPr>
        <p:spPr>
          <a:xfrm>
            <a:off x="169719" y="-627062"/>
            <a:ext cx="10058400" cy="1449387"/>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967171DA-76D6-FB79-4D52-B88B9D51F0B2}"/>
              </a:ext>
            </a:extLst>
          </p:cNvPr>
          <p:cNvSpPr>
            <a:spLocks noGrp="1"/>
          </p:cNvSpPr>
          <p:nvPr>
            <p:ph idx="4294967295"/>
          </p:nvPr>
        </p:nvSpPr>
        <p:spPr>
          <a:xfrm>
            <a:off x="550718" y="957407"/>
            <a:ext cx="10280072" cy="5329093"/>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Whenever searching is done for a new house, the main focus is on the location. As location being a spatial entity we are using the advantages given by spatial databases for our application. The application provides the user to select any particular location and get information appropriately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Spatial data is data about location and space Spatial database is used in geographical information system. Different examples of spatial data are existing, but the Important example of spatial database is satellite image Member should be able to Member should be able to [4].</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satellite image earth system will act as a reference system. one more example of spatial database is medical imaging in which human body acts as a spatial frame reference. The aim of this project is to develop a prototype real estate listing service using Microsoft technology.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is a basic website where user can register then log in and manage their property. This website helps the process and removes the overhead documents.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93822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4819383-5E39-02D4-1E1C-4B27BD5A9AAD}"/>
              </a:ext>
            </a:extLst>
          </p:cNvPr>
          <p:cNvSpPr>
            <a:spLocks noGrp="1"/>
          </p:cNvSpPr>
          <p:nvPr>
            <p:ph idx="4294967295"/>
          </p:nvPr>
        </p:nvSpPr>
        <p:spPr>
          <a:xfrm>
            <a:off x="637309" y="474663"/>
            <a:ext cx="10058400" cy="4022725"/>
          </a:xfrm>
        </p:spPr>
        <p:txBody>
          <a:bodyPr>
            <a:normAutofit/>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availability of website makes the process more user friendly and makes it more effective. User can register post, buy, rent their property as well as know the rates of property in an zone.</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There are some important issues in developing the real estate web application [8]. First, the search time should be minimum. This depends on 2 techniques.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Second, the web application should give the services that both buyer and seller want. Third, the web application should have a friendly user interface.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84325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02563-8C0E-9C2E-5DFD-A66FFD9AF675}"/>
              </a:ext>
            </a:extLst>
          </p:cNvPr>
          <p:cNvSpPr>
            <a:spLocks noGrp="1"/>
          </p:cNvSpPr>
          <p:nvPr>
            <p:ph type="title" idx="4294967295"/>
          </p:nvPr>
        </p:nvSpPr>
        <p:spPr>
          <a:xfrm>
            <a:off x="0" y="-460375"/>
            <a:ext cx="10058400" cy="1449387"/>
          </a:xfrm>
        </p:spPr>
        <p:txBody>
          <a:bodyPr/>
          <a:lstStyle/>
          <a:p>
            <a:r>
              <a:rPr lang="en-IN" b="1" dirty="0"/>
              <a:t>MODULES</a:t>
            </a:r>
          </a:p>
        </p:txBody>
      </p:sp>
      <p:sp>
        <p:nvSpPr>
          <p:cNvPr id="3" name="Content Placeholder 2">
            <a:extLst>
              <a:ext uri="{FF2B5EF4-FFF2-40B4-BE49-F238E27FC236}">
                <a16:creationId xmlns:a16="http://schemas.microsoft.com/office/drawing/2014/main" id="{3AF56A36-926D-FBB4-0C58-089174B6036C}"/>
              </a:ext>
            </a:extLst>
          </p:cNvPr>
          <p:cNvSpPr>
            <a:spLocks noGrp="1"/>
          </p:cNvSpPr>
          <p:nvPr>
            <p:ph idx="4294967295"/>
          </p:nvPr>
        </p:nvSpPr>
        <p:spPr>
          <a:xfrm>
            <a:off x="834737" y="1417637"/>
            <a:ext cx="10058400" cy="4022725"/>
          </a:xfrm>
        </p:spPr>
        <p:txBody>
          <a:bodyPr>
            <a:normAutofit/>
          </a:bodyPr>
          <a:lstStyle/>
          <a:p>
            <a:pPr>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User Management Module</a:t>
            </a:r>
          </a:p>
          <a:p>
            <a:pPr>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 Property Listings Module</a:t>
            </a:r>
          </a:p>
          <a:p>
            <a:pPr>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Search and Navigation Module</a:t>
            </a:r>
          </a:p>
          <a:p>
            <a:pPr>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Lead Management Module</a:t>
            </a:r>
          </a:p>
        </p:txBody>
      </p:sp>
    </p:spTree>
    <p:extLst>
      <p:ext uri="{BB962C8B-B14F-4D97-AF65-F5344CB8AC3E}">
        <p14:creationId xmlns:p14="http://schemas.microsoft.com/office/powerpoint/2010/main" val="11649038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F2088-B31A-3D77-B4D4-4F9A377F7656}"/>
              </a:ext>
            </a:extLst>
          </p:cNvPr>
          <p:cNvSpPr>
            <a:spLocks noGrp="1"/>
          </p:cNvSpPr>
          <p:nvPr>
            <p:ph type="title" idx="4294967295"/>
          </p:nvPr>
        </p:nvSpPr>
        <p:spPr>
          <a:xfrm>
            <a:off x="0" y="0"/>
            <a:ext cx="10058400" cy="1449387"/>
          </a:xfrm>
        </p:spPr>
        <p:txBody>
          <a:bodyPr/>
          <a:lstStyle/>
          <a:p>
            <a:r>
              <a:rPr lang="en-IN" sz="3300" b="1" dirty="0">
                <a:latin typeface="Times New Roman" panose="02020603050405020304" pitchFamily="18" charset="0"/>
                <a:cs typeface="Times New Roman" panose="02020603050405020304" pitchFamily="18" charset="0"/>
              </a:rPr>
              <a:t>User Management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6492806-546D-BE78-0F5C-553A3ED0EAE9}"/>
              </a:ext>
            </a:extLst>
          </p:cNvPr>
          <p:cNvSpPr>
            <a:spLocks noGrp="1"/>
          </p:cNvSpPr>
          <p:nvPr>
            <p:ph idx="4294967295"/>
          </p:nvPr>
        </p:nvSpPr>
        <p:spPr>
          <a:xfrm>
            <a:off x="606137" y="1202027"/>
            <a:ext cx="10058400" cy="4022725"/>
          </a:xfrm>
        </p:spPr>
        <p:txBody>
          <a:bodyPr/>
          <a:lstStyle/>
          <a:p>
            <a:pPr algn="just">
              <a:lnSpc>
                <a:spcPct val="150000"/>
              </a:lnSpc>
            </a:pPr>
            <a:r>
              <a:rPr lang="en-US" b="1" dirty="0">
                <a:latin typeface="Times New Roman" panose="02020603050405020304" pitchFamily="18" charset="0"/>
                <a:cs typeface="Times New Roman" panose="02020603050405020304" pitchFamily="18" charset="0"/>
              </a:rPr>
              <a:t>User Registration and Authentication: </a:t>
            </a:r>
            <a:r>
              <a:rPr lang="en-US" dirty="0">
                <a:latin typeface="Times New Roman" panose="02020603050405020304" pitchFamily="18" charset="0"/>
                <a:cs typeface="Times New Roman" panose="02020603050405020304" pitchFamily="18" charset="0"/>
              </a:rPr>
              <a:t>Handles user sign-up, login, password recovery, and account management. ASP.NET Identity can be used for managing user accounts and roles.</a:t>
            </a:r>
          </a:p>
          <a:p>
            <a:pPr algn="just">
              <a:lnSpc>
                <a:spcPct val="150000"/>
              </a:lnSpc>
            </a:pPr>
            <a:r>
              <a:rPr lang="en-US" b="1" dirty="0">
                <a:latin typeface="Times New Roman" panose="02020603050405020304" pitchFamily="18" charset="0"/>
                <a:cs typeface="Times New Roman" panose="02020603050405020304" pitchFamily="18" charset="0"/>
              </a:rPr>
              <a:t>User Profiles: </a:t>
            </a:r>
            <a:r>
              <a:rPr lang="en-US" dirty="0">
                <a:latin typeface="Times New Roman" panose="02020603050405020304" pitchFamily="18" charset="0"/>
                <a:cs typeface="Times New Roman" panose="02020603050405020304" pitchFamily="18" charset="0"/>
              </a:rPr>
              <a:t>Allows users to view and edit their personal information, preferences, and </a:t>
            </a:r>
            <a:r>
              <a:rPr lang="en-US" dirty="0" err="1">
                <a:latin typeface="Times New Roman" panose="02020603050405020304" pitchFamily="18" charset="0"/>
                <a:cs typeface="Times New Roman" panose="02020603050405020304" pitchFamily="18" charset="0"/>
              </a:rPr>
              <a:t>savedproperties</a:t>
            </a:r>
            <a:r>
              <a:rPr lang="en-US" dirty="0">
                <a:latin typeface="Times New Roman" panose="02020603050405020304" pitchFamily="18" charset="0"/>
                <a:cs typeface="Times New Roman" panose="02020603050405020304" pitchFamily="18" charset="0"/>
              </a:rPr>
              <a:t>.</a:t>
            </a:r>
          </a:p>
          <a:p>
            <a:pPr algn="just">
              <a:lnSpc>
                <a:spcPct val="150000"/>
              </a:lnSpc>
            </a:pPr>
            <a:r>
              <a:rPr lang="en-US" b="1" dirty="0">
                <a:latin typeface="Times New Roman" panose="02020603050405020304" pitchFamily="18" charset="0"/>
                <a:cs typeface="Times New Roman" panose="02020603050405020304" pitchFamily="18" charset="0"/>
              </a:rPr>
              <a:t>Role-Based Access Control: </a:t>
            </a:r>
            <a:r>
              <a:rPr lang="en-US" dirty="0">
                <a:latin typeface="Times New Roman" panose="02020603050405020304" pitchFamily="18" charset="0"/>
                <a:cs typeface="Times New Roman" panose="02020603050405020304" pitchFamily="18" charset="0"/>
              </a:rPr>
              <a:t>Manages user roles and permissions to restrict access to specific features or data.</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28281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BF726-1DD4-91BB-8C5C-1DB50E441B74}"/>
              </a:ext>
            </a:extLst>
          </p:cNvPr>
          <p:cNvSpPr>
            <a:spLocks noGrp="1"/>
          </p:cNvSpPr>
          <p:nvPr>
            <p:ph type="title" idx="4294967295"/>
          </p:nvPr>
        </p:nvSpPr>
        <p:spPr>
          <a:xfrm>
            <a:off x="13855" y="-130537"/>
            <a:ext cx="10058400" cy="1449387"/>
          </a:xfrm>
        </p:spPr>
        <p:txBody>
          <a:bodyPr/>
          <a:lstStyle/>
          <a:p>
            <a:r>
              <a:rPr lang="en-IN" sz="3300" b="1" dirty="0">
                <a:latin typeface="Times New Roman" panose="02020603050405020304" pitchFamily="18" charset="0"/>
                <a:cs typeface="Times New Roman" panose="02020603050405020304" pitchFamily="18" charset="0"/>
              </a:rPr>
              <a:t>Property Listings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0EAC723A-167C-1B98-3695-C8CC5E204A06}"/>
              </a:ext>
            </a:extLst>
          </p:cNvPr>
          <p:cNvSpPr>
            <a:spLocks noGrp="1"/>
          </p:cNvSpPr>
          <p:nvPr>
            <p:ph idx="4294967295"/>
          </p:nvPr>
        </p:nvSpPr>
        <p:spPr>
          <a:xfrm>
            <a:off x="658091" y="1129291"/>
            <a:ext cx="10058400" cy="4022725"/>
          </a:xfrm>
        </p:spPr>
        <p:txBody>
          <a:bodyPr/>
          <a:lstStyle/>
          <a:p>
            <a:pPr algn="just">
              <a:lnSpc>
                <a:spcPct val="150000"/>
              </a:lnSpc>
            </a:pPr>
            <a:r>
              <a:rPr lang="en-US" b="1" dirty="0">
                <a:latin typeface="Times New Roman" panose="02020603050405020304" pitchFamily="18" charset="0"/>
                <a:cs typeface="Times New Roman" panose="02020603050405020304" pitchFamily="18" charset="0"/>
              </a:rPr>
              <a:t>Property Management: </a:t>
            </a:r>
            <a:r>
              <a:rPr lang="en-US" dirty="0">
                <a:latin typeface="Times New Roman" panose="02020603050405020304" pitchFamily="18" charset="0"/>
                <a:cs typeface="Times New Roman" panose="02020603050405020304" pitchFamily="18" charset="0"/>
              </a:rPr>
              <a:t>Allows agents or property owners to list, edit, and delete property listings. Features include adding photos, descriptions, and property details.</a:t>
            </a:r>
          </a:p>
          <a:p>
            <a:pPr algn="just">
              <a:lnSpc>
                <a:spcPct val="150000"/>
              </a:lnSpc>
            </a:pPr>
            <a:r>
              <a:rPr lang="en-US" b="1" dirty="0">
                <a:latin typeface="Times New Roman" panose="02020603050405020304" pitchFamily="18" charset="0"/>
                <a:cs typeface="Times New Roman" panose="02020603050405020304" pitchFamily="18" charset="0"/>
              </a:rPr>
              <a:t>Search and Filter: </a:t>
            </a:r>
            <a:r>
              <a:rPr lang="en-US" dirty="0">
                <a:latin typeface="Times New Roman" panose="02020603050405020304" pitchFamily="18" charset="0"/>
                <a:cs typeface="Times New Roman" panose="02020603050405020304" pitchFamily="18" charset="0"/>
              </a:rPr>
              <a:t>Provides advanced search capabilities with filters (e.g., location, price range, type of property) to help users find properties that meet their criteria.</a:t>
            </a:r>
          </a:p>
          <a:p>
            <a:pPr algn="just">
              <a:lnSpc>
                <a:spcPct val="150000"/>
              </a:lnSpc>
            </a:pPr>
            <a:r>
              <a:rPr lang="en-US" b="1" dirty="0">
                <a:latin typeface="Times New Roman" panose="02020603050405020304" pitchFamily="18" charset="0"/>
                <a:cs typeface="Times New Roman" panose="02020603050405020304" pitchFamily="18" charset="0"/>
              </a:rPr>
              <a:t>Property Details Page: </a:t>
            </a:r>
            <a:r>
              <a:rPr lang="en-US" dirty="0">
                <a:latin typeface="Times New Roman" panose="02020603050405020304" pitchFamily="18" charset="0"/>
                <a:cs typeface="Times New Roman" panose="02020603050405020304" pitchFamily="18" charset="0"/>
              </a:rPr>
              <a:t>Displays detailed information about a property, including photos, descriptions, and contact information for the listing agent.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431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8572E8-59D9-A4BE-539F-A9D70254D56E}"/>
              </a:ext>
            </a:extLst>
          </p:cNvPr>
          <p:cNvSpPr>
            <a:spLocks noGrp="1"/>
          </p:cNvSpPr>
          <p:nvPr>
            <p:ph type="title" idx="4294967295"/>
          </p:nvPr>
        </p:nvSpPr>
        <p:spPr>
          <a:xfrm>
            <a:off x="304800" y="0"/>
            <a:ext cx="10058400" cy="1449387"/>
          </a:xfrm>
        </p:spPr>
        <p:txBody>
          <a:bodyPr/>
          <a:lstStyle/>
          <a:p>
            <a:r>
              <a:rPr lang="en-IN" sz="3300" b="1" dirty="0">
                <a:latin typeface="Times New Roman" panose="02020603050405020304" pitchFamily="18" charset="0"/>
                <a:cs typeface="Times New Roman" panose="02020603050405020304" pitchFamily="18" charset="0"/>
              </a:rPr>
              <a:t>Search and Navigation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6D964D5E-6118-3368-BD97-96BEC5716D97}"/>
              </a:ext>
            </a:extLst>
          </p:cNvPr>
          <p:cNvSpPr>
            <a:spLocks noGrp="1"/>
          </p:cNvSpPr>
          <p:nvPr>
            <p:ph idx="4294967295"/>
          </p:nvPr>
        </p:nvSpPr>
        <p:spPr>
          <a:xfrm>
            <a:off x="834736" y="1202027"/>
            <a:ext cx="10058400" cy="4022725"/>
          </a:xfrm>
        </p:spPr>
        <p:txBody>
          <a:bodyPr/>
          <a:lstStyle/>
          <a:p>
            <a:pPr algn="just">
              <a:lnSpc>
                <a:spcPct val="150000"/>
              </a:lnSpc>
            </a:pPr>
            <a:r>
              <a:rPr lang="en-US" b="1" dirty="0">
                <a:latin typeface="Times New Roman" panose="02020603050405020304" pitchFamily="18" charset="0"/>
                <a:cs typeface="Times New Roman" panose="02020603050405020304" pitchFamily="18" charset="0"/>
              </a:rPr>
              <a:t>Search Engine: </a:t>
            </a:r>
            <a:r>
              <a:rPr lang="en-US" dirty="0">
                <a:latin typeface="Times New Roman" panose="02020603050405020304" pitchFamily="18" charset="0"/>
                <a:cs typeface="Times New Roman" panose="02020603050405020304" pitchFamily="18" charset="0"/>
              </a:rPr>
              <a:t>Implements full-text search and filtering options using technologies like Elasticsearch or SQL Server Full-Text Search.</a:t>
            </a:r>
          </a:p>
          <a:p>
            <a:pPr algn="just">
              <a:lnSpc>
                <a:spcPct val="150000"/>
              </a:lnSpc>
            </a:pPr>
            <a:r>
              <a:rPr lang="en-US" b="1" dirty="0">
                <a:latin typeface="Times New Roman" panose="02020603050405020304" pitchFamily="18" charset="0"/>
                <a:cs typeface="Times New Roman" panose="02020603050405020304" pitchFamily="18" charset="0"/>
              </a:rPr>
              <a:t>Map Integration: </a:t>
            </a:r>
            <a:r>
              <a:rPr lang="en-US" dirty="0">
                <a:latin typeface="Times New Roman" panose="02020603050405020304" pitchFamily="18" charset="0"/>
                <a:cs typeface="Times New Roman" panose="02020603050405020304" pitchFamily="18" charset="0"/>
              </a:rPr>
              <a:t>Incorporates mapping services (e.g., Google Maps, Bing Maps) to visualize property locations and provide interactive maps for searching properties.</a:t>
            </a:r>
          </a:p>
          <a:p>
            <a:pPr algn="just">
              <a:lnSpc>
                <a:spcPct val="150000"/>
              </a:lnSpc>
            </a:pPr>
            <a:r>
              <a:rPr lang="en-US" b="1" dirty="0">
                <a:latin typeface="Times New Roman" panose="02020603050405020304" pitchFamily="18" charset="0"/>
                <a:cs typeface="Times New Roman" panose="02020603050405020304" pitchFamily="18" charset="0"/>
              </a:rPr>
              <a:t>Location-Based Search: </a:t>
            </a:r>
            <a:r>
              <a:rPr lang="en-US" dirty="0">
                <a:latin typeface="Times New Roman" panose="02020603050405020304" pitchFamily="18" charset="0"/>
                <a:cs typeface="Times New Roman" panose="02020603050405020304" pitchFamily="18" charset="0"/>
              </a:rPr>
              <a:t>Enables users to search for properties based on geographic criteria or proximity.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61327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5D3A1-6A57-2A41-BED1-2DB432A859AD}"/>
              </a:ext>
            </a:extLst>
          </p:cNvPr>
          <p:cNvSpPr>
            <a:spLocks noGrp="1"/>
          </p:cNvSpPr>
          <p:nvPr>
            <p:ph type="title" idx="4294967295"/>
          </p:nvPr>
        </p:nvSpPr>
        <p:spPr>
          <a:xfrm>
            <a:off x="34636" y="-76343"/>
            <a:ext cx="10058400" cy="1449387"/>
          </a:xfrm>
        </p:spPr>
        <p:txBody>
          <a:bodyPr/>
          <a:lstStyle/>
          <a:p>
            <a:r>
              <a:rPr lang="en-IN" sz="3300" b="1" dirty="0">
                <a:latin typeface="Times New Roman" panose="02020603050405020304" pitchFamily="18" charset="0"/>
                <a:cs typeface="Times New Roman" panose="02020603050405020304" pitchFamily="18" charset="0"/>
              </a:rPr>
              <a:t>Lead Management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36AFB54D-1E76-DEA5-D799-A7F34178F0D0}"/>
              </a:ext>
            </a:extLst>
          </p:cNvPr>
          <p:cNvSpPr>
            <a:spLocks noGrp="1"/>
          </p:cNvSpPr>
          <p:nvPr>
            <p:ph idx="4294967295"/>
          </p:nvPr>
        </p:nvSpPr>
        <p:spPr>
          <a:xfrm>
            <a:off x="678873" y="1129290"/>
            <a:ext cx="10058400" cy="4022725"/>
          </a:xfrm>
        </p:spPr>
        <p:txBody>
          <a:bodyPr/>
          <a:lstStyle/>
          <a:p>
            <a:pPr>
              <a:lnSpc>
                <a:spcPct val="150000"/>
              </a:lnSpc>
            </a:pPr>
            <a:r>
              <a:rPr lang="en-US" b="1" dirty="0">
                <a:latin typeface="Times New Roman" panose="02020603050405020304" pitchFamily="18" charset="0"/>
                <a:cs typeface="Times New Roman" panose="02020603050405020304" pitchFamily="18" charset="0"/>
              </a:rPr>
              <a:t>Inquiry Management: </a:t>
            </a:r>
            <a:r>
              <a:rPr lang="en-US" dirty="0">
                <a:latin typeface="Times New Roman" panose="02020603050405020304" pitchFamily="18" charset="0"/>
                <a:cs typeface="Times New Roman" panose="02020603050405020304" pitchFamily="18" charset="0"/>
              </a:rPr>
              <a:t>Allows users to submit inquiries or contact the listing agent directly from the property page.</a:t>
            </a:r>
          </a:p>
          <a:p>
            <a:pPr>
              <a:lnSpc>
                <a:spcPct val="150000"/>
              </a:lnSpc>
            </a:pPr>
            <a:r>
              <a:rPr lang="en-US" b="1" dirty="0">
                <a:latin typeface="Times New Roman" panose="02020603050405020304" pitchFamily="18" charset="0"/>
                <a:cs typeface="Times New Roman" panose="02020603050405020304" pitchFamily="18" charset="0"/>
              </a:rPr>
              <a:t>Lead Tracking: </a:t>
            </a:r>
            <a:r>
              <a:rPr lang="en-US" dirty="0">
                <a:latin typeface="Times New Roman" panose="02020603050405020304" pitchFamily="18" charset="0"/>
                <a:cs typeface="Times New Roman" panose="02020603050405020304" pitchFamily="18" charset="0"/>
              </a:rPr>
              <a:t>Tracks and manages leads from different sources, providing agents with tools to follow up and manage potential buyers or renters.</a:t>
            </a:r>
          </a:p>
          <a:p>
            <a:pPr>
              <a:lnSpc>
                <a:spcPct val="150000"/>
              </a:lnSpc>
            </a:pPr>
            <a:r>
              <a:rPr lang="en-US" b="1" dirty="0">
                <a:latin typeface="Times New Roman" panose="02020603050405020304" pitchFamily="18" charset="0"/>
                <a:cs typeface="Times New Roman" panose="02020603050405020304" pitchFamily="18" charset="0"/>
              </a:rPr>
              <a:t>CRM Integration: </a:t>
            </a:r>
            <a:r>
              <a:rPr lang="en-US" dirty="0">
                <a:latin typeface="Times New Roman" panose="02020603050405020304" pitchFamily="18" charset="0"/>
                <a:cs typeface="Times New Roman" panose="02020603050405020304" pitchFamily="18" charset="0"/>
              </a:rPr>
              <a:t>Integrates with Customer Relationship Management (CRM) systems for advanced lead management and tracking.</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5390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A588F-68D9-45DE-00D4-3763623CFFC8}"/>
              </a:ext>
            </a:extLst>
          </p:cNvPr>
          <p:cNvSpPr>
            <a:spLocks noGrp="1"/>
          </p:cNvSpPr>
          <p:nvPr>
            <p:ph type="title" idx="4294967295"/>
          </p:nvPr>
        </p:nvSpPr>
        <p:spPr>
          <a:xfrm>
            <a:off x="0" y="-460375"/>
            <a:ext cx="10058400" cy="1449387"/>
          </a:xfrm>
        </p:spPr>
        <p:txBody>
          <a:bodyPr/>
          <a:lstStyle/>
          <a:p>
            <a:r>
              <a:rPr lang="en-IN" b="1" dirty="0"/>
              <a:t>Software Details</a:t>
            </a:r>
          </a:p>
        </p:txBody>
      </p:sp>
      <p:sp>
        <p:nvSpPr>
          <p:cNvPr id="3" name="Content Placeholder 2">
            <a:extLst>
              <a:ext uri="{FF2B5EF4-FFF2-40B4-BE49-F238E27FC236}">
                <a16:creationId xmlns:a16="http://schemas.microsoft.com/office/drawing/2014/main" id="{A071BEDE-63CF-7A00-1400-3B563D752810}"/>
              </a:ext>
            </a:extLst>
          </p:cNvPr>
          <p:cNvSpPr>
            <a:spLocks noGrp="1"/>
          </p:cNvSpPr>
          <p:nvPr>
            <p:ph idx="4294967295"/>
          </p:nvPr>
        </p:nvSpPr>
        <p:spPr>
          <a:xfrm>
            <a:off x="720436" y="1295546"/>
            <a:ext cx="8402782" cy="3837564"/>
          </a:xfrm>
        </p:spPr>
        <p:txBody>
          <a:bodyPr>
            <a:normAutofit/>
          </a:bodyPr>
          <a:lstStyle/>
          <a:p>
            <a:pPr algn="just">
              <a:lnSpc>
                <a:spcPct val="1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0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lnSpc>
                <a:spcPct val="1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57646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43E0A-63DA-E60C-F2F8-7D257A2348FA}"/>
              </a:ext>
            </a:extLst>
          </p:cNvPr>
          <p:cNvSpPr>
            <a:spLocks noGrp="1"/>
          </p:cNvSpPr>
          <p:nvPr>
            <p:ph type="title" idx="4294967295"/>
          </p:nvPr>
        </p:nvSpPr>
        <p:spPr>
          <a:xfrm>
            <a:off x="45027" y="-554326"/>
            <a:ext cx="10058400" cy="1449387"/>
          </a:xfrm>
        </p:spPr>
        <p:txBody>
          <a:bodyPr/>
          <a:lstStyle/>
          <a:p>
            <a:r>
              <a:rPr lang="en-IN" b="1" dirty="0"/>
              <a:t>Front End</a:t>
            </a:r>
          </a:p>
        </p:txBody>
      </p:sp>
      <p:sp>
        <p:nvSpPr>
          <p:cNvPr id="3" name="Content Placeholder 2">
            <a:extLst>
              <a:ext uri="{FF2B5EF4-FFF2-40B4-BE49-F238E27FC236}">
                <a16:creationId xmlns:a16="http://schemas.microsoft.com/office/drawing/2014/main" id="{84488F83-A9E8-C1DE-A809-ED6958B14FDB}"/>
              </a:ext>
            </a:extLst>
          </p:cNvPr>
          <p:cNvSpPr>
            <a:spLocks noGrp="1"/>
          </p:cNvSpPr>
          <p:nvPr>
            <p:ph idx="4294967295"/>
          </p:nvPr>
        </p:nvSpPr>
        <p:spPr>
          <a:xfrm>
            <a:off x="741218" y="1087727"/>
            <a:ext cx="9462655" cy="4066164"/>
          </a:xfrm>
        </p:spPr>
        <p:txBody>
          <a:bodyPr/>
          <a:lstStyle/>
          <a:p>
            <a:pPr algn="just">
              <a:lnSpc>
                <a:spcPct val="1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0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lnSpc>
                <a:spcPct val="1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40708634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CE148-573D-4030-25AD-4A9AAABB823F}"/>
              </a:ext>
            </a:extLst>
          </p:cNvPr>
          <p:cNvSpPr>
            <a:spLocks noGrp="1"/>
          </p:cNvSpPr>
          <p:nvPr>
            <p:ph type="title" idx="4294967295"/>
          </p:nvPr>
        </p:nvSpPr>
        <p:spPr>
          <a:xfrm>
            <a:off x="45027" y="-460375"/>
            <a:ext cx="10058400" cy="1449387"/>
          </a:xfrm>
        </p:spPr>
        <p:txBody>
          <a:bodyPr/>
          <a:lstStyle/>
          <a:p>
            <a:r>
              <a:rPr lang="en-IN" b="1" dirty="0"/>
              <a:t>Database</a:t>
            </a:r>
          </a:p>
        </p:txBody>
      </p:sp>
      <p:sp>
        <p:nvSpPr>
          <p:cNvPr id="3" name="Content Placeholder 2">
            <a:extLst>
              <a:ext uri="{FF2B5EF4-FFF2-40B4-BE49-F238E27FC236}">
                <a16:creationId xmlns:a16="http://schemas.microsoft.com/office/drawing/2014/main" id="{80D7CA3E-7830-D48F-CFE3-4E5957AD1225}"/>
              </a:ext>
            </a:extLst>
          </p:cNvPr>
          <p:cNvSpPr>
            <a:spLocks noGrp="1"/>
          </p:cNvSpPr>
          <p:nvPr>
            <p:ph idx="4294967295"/>
          </p:nvPr>
        </p:nvSpPr>
        <p:spPr>
          <a:xfrm>
            <a:off x="710046" y="1170854"/>
            <a:ext cx="9140536" cy="4273982"/>
          </a:xfrm>
        </p:spPr>
        <p:txBody>
          <a:bodyPr/>
          <a:lstStyle/>
          <a:p>
            <a:pPr algn="just">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00000"/>
              </a:lnSpc>
              <a:buFont typeface="Arial" panose="020B0604020202020204" pitchFamily="34" charset="0"/>
              <a:buChar char="•"/>
            </a:pPr>
            <a:endParaRPr lang="en-IN" sz="2000" dirty="0">
              <a:latin typeface="Times New Roman" panose="02020603050405020304" pitchFamily="18" charset="0"/>
              <a:cs typeface="Times New Roman" panose="02020603050405020304" pitchFamily="18" charset="0"/>
            </a:endParaRPr>
          </a:p>
          <a:p>
            <a:pPr algn="just">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0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algn="just">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0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4304589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3B383-16BE-74DE-4212-35A2FDC894A3}"/>
              </a:ext>
            </a:extLst>
          </p:cNvPr>
          <p:cNvSpPr>
            <a:spLocks noGrp="1"/>
          </p:cNvSpPr>
          <p:nvPr>
            <p:ph type="title" idx="4294967295"/>
          </p:nvPr>
        </p:nvSpPr>
        <p:spPr>
          <a:xfrm>
            <a:off x="117764" y="-460375"/>
            <a:ext cx="10058400" cy="1449387"/>
          </a:xfrm>
        </p:spPr>
        <p:txBody>
          <a:bodyPr/>
          <a:lstStyle/>
          <a:p>
            <a:r>
              <a:rPr lang="en-IN" b="1" dirty="0"/>
              <a:t>Cloud Web Server</a:t>
            </a:r>
          </a:p>
        </p:txBody>
      </p:sp>
      <p:sp>
        <p:nvSpPr>
          <p:cNvPr id="3" name="Content Placeholder 2">
            <a:extLst>
              <a:ext uri="{FF2B5EF4-FFF2-40B4-BE49-F238E27FC236}">
                <a16:creationId xmlns:a16="http://schemas.microsoft.com/office/drawing/2014/main" id="{3E9EA9BC-0A18-F142-CCC9-FFC357821096}"/>
              </a:ext>
            </a:extLst>
          </p:cNvPr>
          <p:cNvSpPr>
            <a:spLocks noGrp="1"/>
          </p:cNvSpPr>
          <p:nvPr>
            <p:ph idx="4294967295"/>
          </p:nvPr>
        </p:nvSpPr>
        <p:spPr>
          <a:xfrm>
            <a:off x="699655" y="1160463"/>
            <a:ext cx="9254836" cy="4315546"/>
          </a:xfrm>
        </p:spPr>
        <p:txBody>
          <a:bodyPr/>
          <a:lstStyle/>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p>
        </p:txBody>
      </p:sp>
    </p:spTree>
    <p:extLst>
      <p:ext uri="{BB962C8B-B14F-4D97-AF65-F5344CB8AC3E}">
        <p14:creationId xmlns:p14="http://schemas.microsoft.com/office/powerpoint/2010/main" val="4093655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5577D-5BF6-F66C-DF8E-E9F8F633C73D}"/>
              </a:ext>
            </a:extLst>
          </p:cNvPr>
          <p:cNvSpPr>
            <a:spLocks noGrp="1"/>
          </p:cNvSpPr>
          <p:nvPr>
            <p:ph type="title" idx="4294967295"/>
          </p:nvPr>
        </p:nvSpPr>
        <p:spPr>
          <a:xfrm>
            <a:off x="45027" y="-325725"/>
            <a:ext cx="10058400" cy="1449387"/>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0DA0F290-C16D-CCE8-C7F2-B07F5A255A8B}"/>
              </a:ext>
            </a:extLst>
          </p:cNvPr>
          <p:cNvSpPr>
            <a:spLocks noGrp="1"/>
          </p:cNvSpPr>
          <p:nvPr>
            <p:ph idx="4294967295"/>
          </p:nvPr>
        </p:nvSpPr>
        <p:spPr>
          <a:xfrm>
            <a:off x="917863" y="1417637"/>
            <a:ext cx="10058400" cy="4022725"/>
          </a:xfrm>
        </p:spPr>
        <p:txBody>
          <a:bodyPr/>
          <a:lstStyle/>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24357581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C16A8-8D0F-260D-D638-1154923F0DE9}"/>
              </a:ext>
            </a:extLst>
          </p:cNvPr>
          <p:cNvSpPr>
            <a:spLocks noGrp="1"/>
          </p:cNvSpPr>
          <p:nvPr>
            <p:ph type="title" idx="4294967295"/>
          </p:nvPr>
        </p:nvSpPr>
        <p:spPr>
          <a:xfrm>
            <a:off x="76200" y="-460375"/>
            <a:ext cx="10058400" cy="1449387"/>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D6BC2ADD-12E8-E9CF-808D-B5A23F6FA4EA}"/>
              </a:ext>
            </a:extLst>
          </p:cNvPr>
          <p:cNvSpPr>
            <a:spLocks noGrp="1"/>
          </p:cNvSpPr>
          <p:nvPr>
            <p:ph idx="4294967295"/>
          </p:nvPr>
        </p:nvSpPr>
        <p:spPr>
          <a:xfrm>
            <a:off x="907473" y="1326718"/>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7541362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96A57-1DF3-ACD6-4959-06D7BE95BC55}"/>
              </a:ext>
            </a:extLst>
          </p:cNvPr>
          <p:cNvSpPr>
            <a:spLocks noGrp="1"/>
          </p:cNvSpPr>
          <p:nvPr>
            <p:ph type="title" idx="4294967295"/>
          </p:nvPr>
        </p:nvSpPr>
        <p:spPr>
          <a:xfrm>
            <a:off x="0" y="-460375"/>
            <a:ext cx="10058400" cy="1449387"/>
          </a:xfrm>
        </p:spPr>
        <p:txBody>
          <a:bodyPr/>
          <a:lstStyle/>
          <a:p>
            <a:r>
              <a:rPr lang="en-US" b="1" dirty="0"/>
              <a:t>CONCLUSION</a:t>
            </a:r>
            <a:endParaRPr lang="en-IN" b="1" dirty="0"/>
          </a:p>
        </p:txBody>
      </p:sp>
      <p:sp>
        <p:nvSpPr>
          <p:cNvPr id="3" name="Content Placeholder 2">
            <a:extLst>
              <a:ext uri="{FF2B5EF4-FFF2-40B4-BE49-F238E27FC236}">
                <a16:creationId xmlns:a16="http://schemas.microsoft.com/office/drawing/2014/main" id="{532E6DD6-8239-5448-7D1D-4256E2C782AD}"/>
              </a:ext>
            </a:extLst>
          </p:cNvPr>
          <p:cNvSpPr>
            <a:spLocks noGrp="1"/>
          </p:cNvSpPr>
          <p:nvPr>
            <p:ph idx="4294967295"/>
          </p:nvPr>
        </p:nvSpPr>
        <p:spPr>
          <a:xfrm>
            <a:off x="585354" y="1222808"/>
            <a:ext cx="10058400" cy="4855874"/>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Real Estate Web Application is a typical .NET web application using ASP.NET and SQL 2008 in the C# programming language. It uses a client/server architecture based on the HTTP protocol.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is developed in Microsoft’s Visual Studio .NET programming environment. Some ways in which this system could be enhanced with additional functionalities have been discussed. Whereas this system was developed using Visual Studio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NET 2010, a future version might use the newer 2015 version (currently still in beta testing), which provides an object-oriented domain model.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Future- we provide the user with drop down selection box to select “City”, “Cost range”, “BHK” and we provide two option buttons for the user to select whether he/she wants to buy or rent that property.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9203233"/>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33</TotalTime>
  <Words>2302</Words>
  <Application>Microsoft Office PowerPoint</Application>
  <PresentationFormat>Widescreen</PresentationFormat>
  <Paragraphs>92</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Times New Roman</vt:lpstr>
      <vt:lpstr>Retrospect</vt:lpstr>
      <vt:lpstr>PowerPoint Presentation</vt:lpstr>
      <vt:lpstr>Abstract</vt:lpstr>
      <vt:lpstr>Objective</vt:lpstr>
      <vt:lpstr>Existing System</vt:lpstr>
      <vt:lpstr>Disadvantage</vt:lpstr>
      <vt:lpstr>PROPOSED SYSTEM:</vt:lpstr>
      <vt:lpstr>Advantage</vt:lpstr>
      <vt:lpstr>Introduction</vt:lpstr>
      <vt:lpstr>PowerPoint Presentation</vt:lpstr>
      <vt:lpstr>MODULES</vt:lpstr>
      <vt:lpstr>User Management Module </vt:lpstr>
      <vt:lpstr>Property Listings Module </vt:lpstr>
      <vt:lpstr>Search and Navigation Module </vt:lpstr>
      <vt:lpstr>Lead Management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2024-08-10T10:41:43Z</dcterms:created>
  <dcterms:modified xsi:type="dcterms:W3CDTF">2024-08-10T11:15:13Z</dcterms:modified>
</cp:coreProperties>
</file>