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EF8AF352-E1BB-4940-B075-749EB41D4C24}" type="datetimeFigureOut">
              <a:rPr lang="en-IN" smtClean="0"/>
              <a:t>10-08-2024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2545B6B-76A3-471A-8CC5-A029DD072EB6}" type="slidenum">
              <a:rPr lang="en-IN" smtClean="0"/>
              <a:t>‹#›</a:t>
            </a:fld>
            <a:endParaRPr lang="en-IN"/>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950237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F8AF352-E1BB-4940-B075-749EB41D4C24}" type="datetimeFigureOut">
              <a:rPr lang="en-IN" smtClean="0"/>
              <a:t>10-08-2024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2545B6B-76A3-471A-8CC5-A029DD072EB6}" type="slidenum">
              <a:rPr lang="en-IN" smtClean="0"/>
              <a:t>‹#›</a:t>
            </a:fld>
            <a:endParaRPr lang="en-IN"/>
          </a:p>
        </p:txBody>
      </p:sp>
    </p:spTree>
    <p:extLst>
      <p:ext uri="{BB962C8B-B14F-4D97-AF65-F5344CB8AC3E}">
        <p14:creationId xmlns:p14="http://schemas.microsoft.com/office/powerpoint/2010/main" val="27457374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F8AF352-E1BB-4940-B075-749EB41D4C24}" type="datetimeFigureOut">
              <a:rPr lang="en-IN" smtClean="0"/>
              <a:t>10-08-2024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2545B6B-76A3-471A-8CC5-A029DD072EB6}" type="slidenum">
              <a:rPr lang="en-IN" smtClean="0"/>
              <a:t>‹#›</a:t>
            </a:fld>
            <a:endParaRPr lang="en-IN"/>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952749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F8AF352-E1BB-4940-B075-749EB41D4C24}" type="datetimeFigureOut">
              <a:rPr lang="en-IN" smtClean="0"/>
              <a:t>10-08-2024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2545B6B-76A3-471A-8CC5-A029DD072EB6}" type="slidenum">
              <a:rPr lang="en-IN" smtClean="0"/>
              <a:t>‹#›</a:t>
            </a:fld>
            <a:endParaRPr lang="en-IN"/>
          </a:p>
        </p:txBody>
      </p:sp>
    </p:spTree>
    <p:extLst>
      <p:ext uri="{BB962C8B-B14F-4D97-AF65-F5344CB8AC3E}">
        <p14:creationId xmlns:p14="http://schemas.microsoft.com/office/powerpoint/2010/main" val="40542942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F8AF352-E1BB-4940-B075-749EB41D4C24}" type="datetimeFigureOut">
              <a:rPr lang="en-IN" smtClean="0"/>
              <a:t>10-08-2024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C2545B6B-76A3-471A-8CC5-A029DD072EB6}" type="slidenum">
              <a:rPr lang="en-IN" smtClean="0"/>
              <a:t>‹#›</a:t>
            </a:fld>
            <a:endParaRPr lang="en-IN"/>
          </a:p>
        </p:txBody>
      </p:sp>
    </p:spTree>
    <p:extLst>
      <p:ext uri="{BB962C8B-B14F-4D97-AF65-F5344CB8AC3E}">
        <p14:creationId xmlns:p14="http://schemas.microsoft.com/office/powerpoint/2010/main" val="28180336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F8AF352-E1BB-4940-B075-749EB41D4C24}" type="datetimeFigureOut">
              <a:rPr lang="en-IN" smtClean="0"/>
              <a:t>10-08-2024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C2545B6B-76A3-471A-8CC5-A029DD072EB6}" type="slidenum">
              <a:rPr lang="en-IN" smtClean="0"/>
              <a:t>‹#›</a:t>
            </a:fld>
            <a:endParaRPr lang="en-IN"/>
          </a:p>
        </p:txBody>
      </p:sp>
    </p:spTree>
    <p:extLst>
      <p:ext uri="{BB962C8B-B14F-4D97-AF65-F5344CB8AC3E}">
        <p14:creationId xmlns:p14="http://schemas.microsoft.com/office/powerpoint/2010/main" val="1529626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EF8AF352-E1BB-4940-B075-749EB41D4C24}" type="datetimeFigureOut">
              <a:rPr lang="en-IN" smtClean="0"/>
              <a:t>10-08-2024</a:t>
            </a:fld>
            <a:endParaRPr lang="en-IN"/>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IN"/>
          </a:p>
        </p:txBody>
      </p:sp>
      <p:sp>
        <p:nvSpPr>
          <p:cNvPr id="9" name="Slide Number Placeholder 8"/>
          <p:cNvSpPr>
            <a:spLocks noGrp="1"/>
          </p:cNvSpPr>
          <p:nvPr>
            <p:ph type="sldNum" sz="quarter" idx="12"/>
          </p:nvPr>
        </p:nvSpPr>
        <p:spPr/>
        <p:txBody>
          <a:bodyPr/>
          <a:lstStyle/>
          <a:p>
            <a:fld id="{C2545B6B-76A3-471A-8CC5-A029DD072EB6}" type="slidenum">
              <a:rPr lang="en-IN" smtClean="0"/>
              <a:t>‹#›</a:t>
            </a:fld>
            <a:endParaRPr lang="en-IN"/>
          </a:p>
        </p:txBody>
      </p:sp>
    </p:spTree>
    <p:extLst>
      <p:ext uri="{BB962C8B-B14F-4D97-AF65-F5344CB8AC3E}">
        <p14:creationId xmlns:p14="http://schemas.microsoft.com/office/powerpoint/2010/main" val="23354720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EF8AF352-E1BB-4940-B075-749EB41D4C24}" type="datetimeFigureOut">
              <a:rPr lang="en-IN" smtClean="0"/>
              <a:t>10-08-2024</a:t>
            </a:fld>
            <a:endParaRPr lang="en-IN"/>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IN"/>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C2545B6B-76A3-471A-8CC5-A029DD072EB6}" type="slidenum">
              <a:rPr lang="en-IN" smtClean="0"/>
              <a:t>‹#›</a:t>
            </a:fld>
            <a:endParaRPr lang="en-IN"/>
          </a:p>
        </p:txBody>
      </p:sp>
    </p:spTree>
    <p:extLst>
      <p:ext uri="{BB962C8B-B14F-4D97-AF65-F5344CB8AC3E}">
        <p14:creationId xmlns:p14="http://schemas.microsoft.com/office/powerpoint/2010/main" val="7867247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F8AF352-E1BB-4940-B075-749EB41D4C24}" type="datetimeFigureOut">
              <a:rPr lang="en-IN" smtClean="0"/>
              <a:t>10-08-2024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2545B6B-76A3-471A-8CC5-A029DD072EB6}" type="slidenum">
              <a:rPr lang="en-IN" smtClean="0"/>
              <a:t>‹#›</a:t>
            </a:fld>
            <a:endParaRPr lang="en-IN"/>
          </a:p>
        </p:txBody>
      </p:sp>
    </p:spTree>
    <p:extLst>
      <p:ext uri="{BB962C8B-B14F-4D97-AF65-F5344CB8AC3E}">
        <p14:creationId xmlns:p14="http://schemas.microsoft.com/office/powerpoint/2010/main" val="42302220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F8AF352-E1BB-4940-B075-749EB41D4C24}" type="datetimeFigureOut">
              <a:rPr lang="en-IN" smtClean="0"/>
              <a:t>10-08-2024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2545B6B-76A3-471A-8CC5-A029DD072EB6}" type="slidenum">
              <a:rPr lang="en-IN" smtClean="0"/>
              <a:t>‹#›</a:t>
            </a:fld>
            <a:endParaRPr lang="en-IN"/>
          </a:p>
        </p:txBody>
      </p:sp>
    </p:spTree>
    <p:extLst>
      <p:ext uri="{BB962C8B-B14F-4D97-AF65-F5344CB8AC3E}">
        <p14:creationId xmlns:p14="http://schemas.microsoft.com/office/powerpoint/2010/main" val="3828827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F8AF352-E1BB-4940-B075-749EB41D4C24}" type="datetimeFigureOut">
              <a:rPr lang="en-IN" smtClean="0"/>
              <a:t>10-08-2024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2545B6B-76A3-471A-8CC5-A029DD072EB6}" type="slidenum">
              <a:rPr lang="en-IN" smtClean="0"/>
              <a:t>‹#›</a:t>
            </a:fld>
            <a:endParaRPr lang="en-IN"/>
          </a:p>
        </p:txBody>
      </p:sp>
    </p:spTree>
    <p:extLst>
      <p:ext uri="{BB962C8B-B14F-4D97-AF65-F5344CB8AC3E}">
        <p14:creationId xmlns:p14="http://schemas.microsoft.com/office/powerpoint/2010/main" val="38801510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EF8AF352-E1BB-4940-B075-749EB41D4C24}" type="datetimeFigureOut">
              <a:rPr lang="en-IN" smtClean="0"/>
              <a:t>10-08-2024</a:t>
            </a:fld>
            <a:endParaRPr lang="en-IN"/>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IN"/>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C2545B6B-76A3-471A-8CC5-A029DD072EB6}" type="slidenum">
              <a:rPr lang="en-IN" smtClean="0"/>
              <a:t>‹#›</a:t>
            </a:fld>
            <a:endParaRPr lang="en-IN"/>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2178907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9BBC4F06-1FF5-6344-2F08-8E0A2C0E2784}"/>
              </a:ext>
            </a:extLst>
          </p:cNvPr>
          <p:cNvSpPr txBox="1"/>
          <p:nvPr/>
        </p:nvSpPr>
        <p:spPr>
          <a:xfrm>
            <a:off x="3048866" y="2680114"/>
            <a:ext cx="6094268" cy="522259"/>
          </a:xfrm>
          <a:prstGeom prst="rect">
            <a:avLst/>
          </a:prstGeom>
          <a:noFill/>
        </p:spPr>
        <p:txBody>
          <a:bodyPr wrap="square">
            <a:spAutoFit/>
          </a:bodyPr>
          <a:lstStyle/>
          <a:p>
            <a:pPr lvl="0">
              <a:lnSpc>
                <a:spcPct val="107000"/>
              </a:lnSpc>
              <a:spcAft>
                <a:spcPts val="800"/>
              </a:spcAft>
            </a:pPr>
            <a:r>
              <a:rPr lang="en-IN" sz="2800" kern="100" dirty="0">
                <a:effectLst/>
                <a:latin typeface="Times New Roman" panose="02020603050405020304" pitchFamily="18" charset="0"/>
                <a:ea typeface="Calibri" panose="020F0502020204030204" pitchFamily="34" charset="0"/>
                <a:cs typeface="Times New Roman" panose="02020603050405020304" pitchFamily="18" charset="0"/>
              </a:rPr>
              <a:t>Admission Enquiry Chat Bot Project</a:t>
            </a:r>
          </a:p>
        </p:txBody>
      </p:sp>
    </p:spTree>
    <p:extLst>
      <p:ext uri="{BB962C8B-B14F-4D97-AF65-F5344CB8AC3E}">
        <p14:creationId xmlns:p14="http://schemas.microsoft.com/office/powerpoint/2010/main" val="16311491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D2FD79-B6D5-8E98-B101-BAFE24D49E88}"/>
              </a:ext>
            </a:extLst>
          </p:cNvPr>
          <p:cNvSpPr>
            <a:spLocks noGrp="1"/>
          </p:cNvSpPr>
          <p:nvPr>
            <p:ph type="title" idx="4294967295"/>
          </p:nvPr>
        </p:nvSpPr>
        <p:spPr>
          <a:xfrm>
            <a:off x="-90055" y="-575107"/>
            <a:ext cx="10058400" cy="1449387"/>
          </a:xfrm>
        </p:spPr>
        <p:txBody>
          <a:bodyPr/>
          <a:lstStyle/>
          <a:p>
            <a:r>
              <a:rPr lang="en-US" b="1" dirty="0"/>
              <a:t>Abstract</a:t>
            </a:r>
            <a:endParaRPr lang="en-IN" dirty="0"/>
          </a:p>
        </p:txBody>
      </p:sp>
      <p:sp>
        <p:nvSpPr>
          <p:cNvPr id="3" name="Content Placeholder 2">
            <a:extLst>
              <a:ext uri="{FF2B5EF4-FFF2-40B4-BE49-F238E27FC236}">
                <a16:creationId xmlns:a16="http://schemas.microsoft.com/office/drawing/2014/main" id="{F0BF3DFA-B488-36F5-E4A1-D98A4C081D23}"/>
              </a:ext>
            </a:extLst>
          </p:cNvPr>
          <p:cNvSpPr>
            <a:spLocks noGrp="1"/>
          </p:cNvSpPr>
          <p:nvPr>
            <p:ph idx="4294967295"/>
          </p:nvPr>
        </p:nvSpPr>
        <p:spPr>
          <a:xfrm>
            <a:off x="633845" y="886764"/>
            <a:ext cx="10972799" cy="5420518"/>
          </a:xfrm>
        </p:spPr>
        <p:txBody>
          <a:bodyPr>
            <a:noAutofit/>
          </a:bodyPr>
          <a:lstStyle/>
          <a:p>
            <a:pPr algn="just">
              <a:lnSpc>
                <a:spcPct val="16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Frequently we tend to tend to pay our time interrelate with numerous chatterboxes on the net, mostly targeted at such functions or just amusement. The chatbots have embedded information that helps them acknowledge the user's question and provide an answer to it. </a:t>
            </a:r>
          </a:p>
          <a:p>
            <a:pPr algn="just">
              <a:lnSpc>
                <a:spcPct val="16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college enquiry chatbot project is meant exploitation algorithms that interpret user queries and understand user's message. The college enquiry chatbot project is developed exploitation algorithms that analyze user queries and understand user message. </a:t>
            </a:r>
          </a:p>
          <a:p>
            <a:pPr algn="just">
              <a:lnSpc>
                <a:spcPct val="16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This method is a web application that provides answers to the student's question. Students would really like simply question through the bot. The program analyzes the user's query and answers. Then the bot responds to the query, as if the real person were asking it.</a:t>
            </a:r>
          </a:p>
          <a:p>
            <a:pPr algn="just">
              <a:lnSpc>
                <a:spcPct val="16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The program responds to the students' question with the help of algorithms. The system can have an internet board which can browse any text through the links, this will ease the user get the relevant notifications changed.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730306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9734B5-D017-9D3E-E1FD-D8FB7706711D}"/>
              </a:ext>
            </a:extLst>
          </p:cNvPr>
          <p:cNvSpPr>
            <a:spLocks noGrp="1"/>
          </p:cNvSpPr>
          <p:nvPr>
            <p:ph type="title" idx="4294967295"/>
          </p:nvPr>
        </p:nvSpPr>
        <p:spPr>
          <a:xfrm>
            <a:off x="76200" y="-377680"/>
            <a:ext cx="10058400" cy="1449387"/>
          </a:xfrm>
        </p:spPr>
        <p:txBody>
          <a:bodyPr/>
          <a:lstStyle/>
          <a:p>
            <a:r>
              <a:rPr lang="en-US" dirty="0"/>
              <a:t>Objective</a:t>
            </a:r>
            <a:endParaRPr lang="en-IN" dirty="0"/>
          </a:p>
        </p:txBody>
      </p:sp>
      <p:sp>
        <p:nvSpPr>
          <p:cNvPr id="3" name="Content Placeholder 2">
            <a:extLst>
              <a:ext uri="{FF2B5EF4-FFF2-40B4-BE49-F238E27FC236}">
                <a16:creationId xmlns:a16="http://schemas.microsoft.com/office/drawing/2014/main" id="{FFD3873C-773F-9CB3-80F1-85F70E8D8113}"/>
              </a:ext>
            </a:extLst>
          </p:cNvPr>
          <p:cNvSpPr>
            <a:spLocks noGrp="1"/>
          </p:cNvSpPr>
          <p:nvPr>
            <p:ph idx="4294967295"/>
          </p:nvPr>
        </p:nvSpPr>
        <p:spPr>
          <a:xfrm>
            <a:off x="969818" y="1191636"/>
            <a:ext cx="10058400" cy="4022725"/>
          </a:xfrm>
        </p:spPr>
        <p:txBody>
          <a:bodyPr>
            <a:normAutofit lnSpcReduction="10000"/>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College Enquiry Chatbot could even be a web application that uses computing ideas to possess conversations with humans. form of the similar net applications in designed the past unit of measurement “Eliza”, “Clever bot” etc.</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this is often wherever our chat larva involves the assistance. it's designed to meticulously facilitate students discover the institutes that they have to travel. The larva works on the $64000 time knowledge provided by the institutes itself to increase dependableness and increasing transparency for school students.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we'd choose to increase the scope of the project in line with the e-governance (Digital India) drive of the govt. .. towards introducing chatbots across the assorted departments of the govt. .. it'll drastically facilitate reduce the red tapes, creating services meant for the oldsters, many accessible to them.</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480086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B7F788-E09F-93F5-1A22-A7E7A3070E13}"/>
              </a:ext>
            </a:extLst>
          </p:cNvPr>
          <p:cNvSpPr>
            <a:spLocks noGrp="1"/>
          </p:cNvSpPr>
          <p:nvPr>
            <p:ph type="title" idx="4294967295"/>
          </p:nvPr>
        </p:nvSpPr>
        <p:spPr>
          <a:xfrm>
            <a:off x="13855" y="-356899"/>
            <a:ext cx="10058400" cy="1449387"/>
          </a:xfrm>
        </p:spPr>
        <p:txBody>
          <a:bodyPr/>
          <a:lstStyle/>
          <a:p>
            <a:r>
              <a:rPr lang="en-US" dirty="0"/>
              <a:t>Existing System</a:t>
            </a:r>
            <a:endParaRPr lang="en-IN" dirty="0"/>
          </a:p>
        </p:txBody>
      </p:sp>
      <p:sp>
        <p:nvSpPr>
          <p:cNvPr id="3" name="Content Placeholder 2">
            <a:extLst>
              <a:ext uri="{FF2B5EF4-FFF2-40B4-BE49-F238E27FC236}">
                <a16:creationId xmlns:a16="http://schemas.microsoft.com/office/drawing/2014/main" id="{3383CF1A-6F92-B3F1-7063-64BA97AD9C7C}"/>
              </a:ext>
            </a:extLst>
          </p:cNvPr>
          <p:cNvSpPr>
            <a:spLocks noGrp="1"/>
          </p:cNvSpPr>
          <p:nvPr>
            <p:ph idx="4294967295"/>
          </p:nvPr>
        </p:nvSpPr>
        <p:spPr>
          <a:xfrm>
            <a:off x="606136" y="1243590"/>
            <a:ext cx="10058400" cy="4022725"/>
          </a:xfrm>
        </p:spPr>
        <p:txBody>
          <a:bodyPr>
            <a:normAutofit lnSpcReduction="10000"/>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In the earlier days students had to visit the college to enquire about details like courses ,fee structure ,admission process and other information's about the college ,which is a tiresome process as well as long process for both parents as well as students.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Now a days there are many changes occurred in the Education system with help of advanced </a:t>
            </a:r>
            <a:r>
              <a:rPr lang="en-US" sz="1800" dirty="0" err="1">
                <a:latin typeface="Times New Roman" panose="02020603050405020304" pitchFamily="18" charset="0"/>
                <a:cs typeface="Times New Roman" panose="02020603050405020304" pitchFamily="18" charset="0"/>
              </a:rPr>
              <a:t>technolog</a:t>
            </a:r>
            <a:r>
              <a:rPr lang="en-US" sz="1800" dirty="0">
                <a:latin typeface="Times New Roman" panose="02020603050405020304" pitchFamily="18" charset="0"/>
                <a:cs typeface="Times New Roman" panose="02020603050405020304" pitchFamily="18" charset="0"/>
              </a:rPr>
              <a:t>. Everything is happening over the internet without any trouble. In those days for enquiring about courses we have to visit the college, but as the days are passing away its completing changing.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Collecting the course details, fee structure manually will be hectic procedure and it also needs a manpower. For reducing that manpower and avoid such difficulties and time consuming many devices or systems were emerged day by day.</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933290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BA94F8-9763-13DE-DA61-52352284637A}"/>
              </a:ext>
            </a:extLst>
          </p:cNvPr>
          <p:cNvSpPr>
            <a:spLocks noGrp="1"/>
          </p:cNvSpPr>
          <p:nvPr>
            <p:ph type="title" idx="4294967295"/>
          </p:nvPr>
        </p:nvSpPr>
        <p:spPr>
          <a:xfrm>
            <a:off x="24245" y="-460375"/>
            <a:ext cx="10058400" cy="1449387"/>
          </a:xfrm>
        </p:spPr>
        <p:txBody>
          <a:bodyPr/>
          <a:lstStyle/>
          <a:p>
            <a:r>
              <a:rPr lang="en-US" dirty="0"/>
              <a:t>Disadvantage</a:t>
            </a:r>
            <a:endParaRPr lang="en-IN" dirty="0"/>
          </a:p>
        </p:txBody>
      </p:sp>
      <p:sp>
        <p:nvSpPr>
          <p:cNvPr id="3" name="Content Placeholder 2">
            <a:extLst>
              <a:ext uri="{FF2B5EF4-FFF2-40B4-BE49-F238E27FC236}">
                <a16:creationId xmlns:a16="http://schemas.microsoft.com/office/drawing/2014/main" id="{8654DB76-5C57-51B2-4CF4-F7F44E410D3B}"/>
              </a:ext>
            </a:extLst>
          </p:cNvPr>
          <p:cNvSpPr>
            <a:spLocks noGrp="1"/>
          </p:cNvSpPr>
          <p:nvPr>
            <p:ph idx="4294967295"/>
          </p:nvPr>
        </p:nvSpPr>
        <p:spPr>
          <a:xfrm>
            <a:off x="644236" y="1191636"/>
            <a:ext cx="10702637" cy="5053300"/>
          </a:xfrm>
        </p:spPr>
        <p:txBody>
          <a:bodyPr>
            <a:normAutofit lnSpcReduction="10000"/>
          </a:bodyPr>
          <a:lstStyle/>
          <a:p>
            <a:pPr algn="just">
              <a:lnSpc>
                <a:spcPct val="150000"/>
              </a:lnSpc>
            </a:pPr>
            <a:r>
              <a:rPr lang="en-US" sz="1800" b="1" dirty="0">
                <a:latin typeface="Times New Roman" panose="02020603050405020304" pitchFamily="18" charset="0"/>
                <a:cs typeface="Times New Roman" panose="02020603050405020304" pitchFamily="18" charset="0"/>
              </a:rPr>
              <a:t>Limited Understanding</a:t>
            </a:r>
            <a:r>
              <a:rPr lang="en-US" sz="1800" dirty="0">
                <a:latin typeface="Times New Roman" panose="02020603050405020304" pitchFamily="18" charset="0"/>
                <a:cs typeface="Times New Roman" panose="02020603050405020304" pitchFamily="18" charset="0"/>
              </a:rPr>
              <a:t>: Chatbots, particularly those not powered by advanced AI, may struggle with understanding complex or nuanced inquiries. They might misinterpret questions or provide incorrect answers, leading to frustration for users.</a:t>
            </a:r>
          </a:p>
          <a:p>
            <a:pPr algn="just">
              <a:lnSpc>
                <a:spcPct val="150000"/>
              </a:lnSpc>
            </a:pPr>
            <a:r>
              <a:rPr lang="en-US" sz="1800" b="1" dirty="0">
                <a:latin typeface="Times New Roman" panose="02020603050405020304" pitchFamily="18" charset="0"/>
                <a:cs typeface="Times New Roman" panose="02020603050405020304" pitchFamily="18" charset="0"/>
              </a:rPr>
              <a:t> Maintenance and Updates</a:t>
            </a:r>
            <a:r>
              <a:rPr lang="en-US" sz="1800" dirty="0">
                <a:latin typeface="Times New Roman" panose="02020603050405020304" pitchFamily="18" charset="0"/>
                <a:cs typeface="Times New Roman" panose="02020603050405020304" pitchFamily="18" charset="0"/>
              </a:rPr>
              <a:t>: To remain effective, a chatbot requires regular updates and maintenance. Changes in admission policies, procedures, or frequently asked questions need to be reflected in the chatbot’s responses, which can be resource-intensive.</a:t>
            </a:r>
          </a:p>
          <a:p>
            <a:pPr algn="just">
              <a:lnSpc>
                <a:spcPct val="150000"/>
              </a:lnSpc>
            </a:pPr>
            <a:r>
              <a:rPr lang="en-US" sz="1800" b="1" dirty="0">
                <a:latin typeface="Times New Roman" panose="02020603050405020304" pitchFamily="18" charset="0"/>
                <a:cs typeface="Times New Roman" panose="02020603050405020304" pitchFamily="18" charset="0"/>
              </a:rPr>
              <a:t>Lack of Personal Touch</a:t>
            </a:r>
            <a:r>
              <a:rPr lang="en-US" sz="1800" dirty="0">
                <a:latin typeface="Times New Roman" panose="02020603050405020304" pitchFamily="18" charset="0"/>
                <a:cs typeface="Times New Roman" panose="02020603050405020304" pitchFamily="18" charset="0"/>
              </a:rPr>
              <a:t>: While chatbots can handle standard queries efficiently, they often lack the empathy and personalized interaction that a human advisor can offer. This can be particularly important in sensitive situations or when users are seeking detailed advice.</a:t>
            </a:r>
            <a:r>
              <a:rPr lang="en-US" sz="1800" b="1" dirty="0">
                <a:latin typeface="Times New Roman" panose="02020603050405020304" pitchFamily="18" charset="0"/>
                <a:cs typeface="Times New Roman" panose="02020603050405020304" pitchFamily="18" charset="0"/>
              </a:rPr>
              <a:t> </a:t>
            </a:r>
          </a:p>
          <a:p>
            <a:pPr algn="just">
              <a:lnSpc>
                <a:spcPct val="150000"/>
              </a:lnSpc>
            </a:pPr>
            <a:r>
              <a:rPr lang="en-US" sz="1800" b="1" dirty="0">
                <a:latin typeface="Times New Roman" panose="02020603050405020304" pitchFamily="18" charset="0"/>
                <a:cs typeface="Times New Roman" panose="02020603050405020304" pitchFamily="18" charset="0"/>
              </a:rPr>
              <a:t>User Experience Issues</a:t>
            </a:r>
            <a:r>
              <a:rPr lang="en-US" sz="1800" dirty="0">
                <a:latin typeface="Times New Roman" panose="02020603050405020304" pitchFamily="18" charset="0"/>
                <a:cs typeface="Times New Roman" panose="02020603050405020304" pitchFamily="18" charset="0"/>
              </a:rPr>
              <a:t>: Some users might find interacting with a chatbot impersonal or frustrating, especially if the chatbot fails to meet their expectations or if the interaction becomes repetitive.</a:t>
            </a:r>
          </a:p>
          <a:p>
            <a:endParaRPr lang="en-IN" dirty="0"/>
          </a:p>
        </p:txBody>
      </p:sp>
    </p:spTree>
    <p:extLst>
      <p:ext uri="{BB962C8B-B14F-4D97-AF65-F5344CB8AC3E}">
        <p14:creationId xmlns:p14="http://schemas.microsoft.com/office/powerpoint/2010/main" val="24916770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CD877F-ECA1-C150-FFEB-C724757BFD00}"/>
              </a:ext>
            </a:extLst>
          </p:cNvPr>
          <p:cNvSpPr>
            <a:spLocks noGrp="1"/>
          </p:cNvSpPr>
          <p:nvPr>
            <p:ph type="title" idx="4294967295"/>
          </p:nvPr>
        </p:nvSpPr>
        <p:spPr>
          <a:xfrm>
            <a:off x="0" y="-460375"/>
            <a:ext cx="10058400" cy="1449387"/>
          </a:xfrm>
        </p:spPr>
        <p:txBody>
          <a:bodyPr/>
          <a:lstStyle/>
          <a:p>
            <a:r>
              <a:rPr lang="en-US" b="1" dirty="0"/>
              <a:t>PROPOSED SYSTEM :</a:t>
            </a:r>
            <a:endParaRPr lang="en-IN" dirty="0"/>
          </a:p>
        </p:txBody>
      </p:sp>
      <p:sp>
        <p:nvSpPr>
          <p:cNvPr id="3" name="Content Placeholder 2">
            <a:extLst>
              <a:ext uri="{FF2B5EF4-FFF2-40B4-BE49-F238E27FC236}">
                <a16:creationId xmlns:a16="http://schemas.microsoft.com/office/drawing/2014/main" id="{B7332B2C-33A9-D990-3E7F-85291AC5003C}"/>
              </a:ext>
            </a:extLst>
          </p:cNvPr>
          <p:cNvSpPr>
            <a:spLocks noGrp="1"/>
          </p:cNvSpPr>
          <p:nvPr>
            <p:ph idx="4294967295"/>
          </p:nvPr>
        </p:nvSpPr>
        <p:spPr>
          <a:xfrm>
            <a:off x="699655" y="1151731"/>
            <a:ext cx="10058400" cy="4812651"/>
          </a:xfrm>
        </p:spPr>
        <p:txBody>
          <a:bodyPr>
            <a:no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Student Chabot project could be a retrieval-based chatbot that uses AI concepts to possess conversations with humans. Once ever a user asks any question, the bot can first analyze the request, builds a response and send it back to the utilization.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chatbot can break down the user sentence into 2 things: intent and an entity. A retrieval-based chatbot is one that functions are predefined input patterns and set responses. Once the question is entered, the chatbot use a heuristic approach to deliver the suitable response.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retrieval-based model is extensively used to design goal destined chatbots with bespoken options just like the flow and tone of the bot to reinforce the client expertise. </a:t>
            </a:r>
            <a:r>
              <a:rPr lang="en-US" sz="1800" dirty="0" err="1">
                <a:latin typeface="Times New Roman" panose="02020603050405020304" pitchFamily="18" charset="0"/>
                <a:cs typeface="Times New Roman" panose="02020603050405020304" pitchFamily="18" charset="0"/>
              </a:rPr>
              <a:t>ChatBots</a:t>
            </a:r>
            <a:r>
              <a:rPr lang="en-US" sz="1800" dirty="0">
                <a:latin typeface="Times New Roman" panose="02020603050405020304" pitchFamily="18" charset="0"/>
                <a:cs typeface="Times New Roman" panose="02020603050405020304" pitchFamily="18" charset="0"/>
              </a:rPr>
              <a:t> use pattern matching to classify the text and produce a suitable or best response for the clients.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customary structure of those patterns is “Artificial Intelligence Markup Language” (AIML). The planned System could be a net application that has answers to the queries provided by the scholar or the user.</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947062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470C2F-88E0-40BE-AB8C-D52DE1FD7307}"/>
              </a:ext>
            </a:extLst>
          </p:cNvPr>
          <p:cNvSpPr>
            <a:spLocks noGrp="1"/>
          </p:cNvSpPr>
          <p:nvPr>
            <p:ph type="title" idx="4294967295"/>
          </p:nvPr>
        </p:nvSpPr>
        <p:spPr>
          <a:xfrm>
            <a:off x="0" y="-460375"/>
            <a:ext cx="10058400" cy="1449387"/>
          </a:xfrm>
        </p:spPr>
        <p:txBody>
          <a:bodyPr/>
          <a:lstStyle/>
          <a:p>
            <a:r>
              <a:rPr lang="en-US" sz="4800" dirty="0"/>
              <a:t>Advantage</a:t>
            </a:r>
            <a:endParaRPr lang="en-IN" dirty="0"/>
          </a:p>
        </p:txBody>
      </p:sp>
      <p:sp>
        <p:nvSpPr>
          <p:cNvPr id="3" name="Content Placeholder 2">
            <a:extLst>
              <a:ext uri="{FF2B5EF4-FFF2-40B4-BE49-F238E27FC236}">
                <a16:creationId xmlns:a16="http://schemas.microsoft.com/office/drawing/2014/main" id="{339570B4-D4F7-154A-C38D-CB54963DE319}"/>
              </a:ext>
            </a:extLst>
          </p:cNvPr>
          <p:cNvSpPr>
            <a:spLocks noGrp="1"/>
          </p:cNvSpPr>
          <p:nvPr>
            <p:ph idx="4294967295"/>
          </p:nvPr>
        </p:nvSpPr>
        <p:spPr>
          <a:xfrm>
            <a:off x="550718" y="1108508"/>
            <a:ext cx="10217727" cy="4970174"/>
          </a:xfrm>
        </p:spPr>
        <p:txBody>
          <a:bodyPr>
            <a:normAutofit/>
          </a:bodyPr>
          <a:lstStyle/>
          <a:p>
            <a:pPr algn="just">
              <a:lnSpc>
                <a:spcPct val="150000"/>
              </a:lnSpc>
            </a:pPr>
            <a:r>
              <a:rPr lang="en-US" sz="1800" b="1" dirty="0">
                <a:latin typeface="Times New Roman" panose="02020603050405020304" pitchFamily="18" charset="0"/>
                <a:cs typeface="Times New Roman" panose="02020603050405020304" pitchFamily="18" charset="0"/>
              </a:rPr>
              <a:t>24/7 Availability</a:t>
            </a:r>
            <a:r>
              <a:rPr lang="en-US" sz="1800" dirty="0">
                <a:latin typeface="Times New Roman" panose="02020603050405020304" pitchFamily="18" charset="0"/>
                <a:cs typeface="Times New Roman" panose="02020603050405020304" pitchFamily="18" charset="0"/>
              </a:rPr>
              <a:t>: Chatbots can operate round the clock, providing immediate responses to admission queries even outside of office hours. This ensures that potential students can get information at their convenience.</a:t>
            </a:r>
          </a:p>
          <a:p>
            <a:pPr algn="just">
              <a:lnSpc>
                <a:spcPct val="150000"/>
              </a:lnSpc>
            </a:pPr>
            <a:r>
              <a:rPr lang="en-US" sz="1800" b="1" dirty="0">
                <a:latin typeface="Times New Roman" panose="02020603050405020304" pitchFamily="18" charset="0"/>
                <a:cs typeface="Times New Roman" panose="02020603050405020304" pitchFamily="18" charset="0"/>
              </a:rPr>
              <a:t>Scalability</a:t>
            </a:r>
            <a:r>
              <a:rPr lang="en-US" sz="1800" dirty="0">
                <a:latin typeface="Times New Roman" panose="02020603050405020304" pitchFamily="18" charset="0"/>
                <a:cs typeface="Times New Roman" panose="02020603050405020304" pitchFamily="18" charset="0"/>
              </a:rPr>
              <a:t>: A chatbot can handle multiple inquiries simultaneously, unlike human staff who can only address one query at a time. This scalability is particularly useful during peak admission periods.</a:t>
            </a:r>
          </a:p>
          <a:p>
            <a:pPr algn="just">
              <a:lnSpc>
                <a:spcPct val="150000"/>
              </a:lnSpc>
            </a:pPr>
            <a:r>
              <a:rPr lang="en-US" sz="1800" b="1" dirty="0">
                <a:latin typeface="Times New Roman" panose="02020603050405020304" pitchFamily="18" charset="0"/>
                <a:cs typeface="Times New Roman" panose="02020603050405020304" pitchFamily="18" charset="0"/>
              </a:rPr>
              <a:t>Cost Efficiency</a:t>
            </a:r>
            <a:r>
              <a:rPr lang="en-US" sz="1800" dirty="0">
                <a:latin typeface="Times New Roman" panose="02020603050405020304" pitchFamily="18" charset="0"/>
                <a:cs typeface="Times New Roman" panose="02020603050405020304" pitchFamily="18" charset="0"/>
              </a:rPr>
              <a:t>: By automating routine inquiries, chatbots can reduce the need for a large customer service team, potentially lowering operational costs. This allows human staff to focus on more complex or nuanced queries.</a:t>
            </a:r>
          </a:p>
          <a:p>
            <a:pPr algn="just">
              <a:lnSpc>
                <a:spcPct val="150000"/>
              </a:lnSpc>
            </a:pPr>
            <a:r>
              <a:rPr lang="en-US" sz="1800" b="1" dirty="0">
                <a:latin typeface="Times New Roman" panose="02020603050405020304" pitchFamily="18" charset="0"/>
                <a:cs typeface="Times New Roman" panose="02020603050405020304" pitchFamily="18" charset="0"/>
              </a:rPr>
              <a:t>Quick Responses</a:t>
            </a:r>
            <a:r>
              <a:rPr lang="en-US" sz="1800" dirty="0">
                <a:latin typeface="Times New Roman" panose="02020603050405020304" pitchFamily="18" charset="0"/>
                <a:cs typeface="Times New Roman" panose="02020603050405020304" pitchFamily="18" charset="0"/>
              </a:rPr>
              <a:t>: Chatbots provide instant answers to frequently asked questions, which can improve user satisfaction by reducing wait times and providing immediate assistance.</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79085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506CCF-5FE5-C948-AE41-2B36C8A4D098}"/>
              </a:ext>
            </a:extLst>
          </p:cNvPr>
          <p:cNvSpPr>
            <a:spLocks noGrp="1"/>
          </p:cNvSpPr>
          <p:nvPr>
            <p:ph type="title" idx="4294967295"/>
          </p:nvPr>
        </p:nvSpPr>
        <p:spPr>
          <a:xfrm>
            <a:off x="0" y="-595889"/>
            <a:ext cx="10058400" cy="1449387"/>
          </a:xfrm>
        </p:spPr>
        <p:txBody>
          <a:bodyPr/>
          <a:lstStyle/>
          <a:p>
            <a:r>
              <a:rPr lang="en-US" dirty="0"/>
              <a:t>Introduction</a:t>
            </a:r>
            <a:endParaRPr lang="en-IN" dirty="0"/>
          </a:p>
        </p:txBody>
      </p:sp>
      <p:sp>
        <p:nvSpPr>
          <p:cNvPr id="3" name="Content Placeholder 2">
            <a:extLst>
              <a:ext uri="{FF2B5EF4-FFF2-40B4-BE49-F238E27FC236}">
                <a16:creationId xmlns:a16="http://schemas.microsoft.com/office/drawing/2014/main" id="{5B0D460C-D24E-9237-8A86-29977AFD7DEB}"/>
              </a:ext>
            </a:extLst>
          </p:cNvPr>
          <p:cNvSpPr>
            <a:spLocks noGrp="1"/>
          </p:cNvSpPr>
          <p:nvPr>
            <p:ph idx="4294967295"/>
          </p:nvPr>
        </p:nvSpPr>
        <p:spPr>
          <a:xfrm>
            <a:off x="488373" y="853498"/>
            <a:ext cx="10155382" cy="5204402"/>
          </a:xfrm>
        </p:spPr>
        <p:txBody>
          <a:bodyPr>
            <a:normAutofit/>
          </a:bodyPr>
          <a:lstStyle/>
          <a:p>
            <a:pPr>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Chatbot was a computer application which can speak to kinsmen naturally, the manner we interact with one </a:t>
            </a:r>
            <a:r>
              <a:rPr lang="en-US" sz="1800" dirty="0" err="1">
                <a:latin typeface="Times New Roman" panose="02020603050405020304" pitchFamily="18" charset="0"/>
                <a:cs typeface="Times New Roman" panose="02020603050405020304" pitchFamily="18" charset="0"/>
              </a:rPr>
              <a:t>anothe</a:t>
            </a:r>
            <a:r>
              <a:rPr lang="en-US" sz="1800" dirty="0">
                <a:latin typeface="Times New Roman" panose="02020603050405020304" pitchFamily="18" charset="0"/>
                <a:cs typeface="Times New Roman" panose="02020603050405020304" pitchFamily="18" charset="0"/>
              </a:rPr>
              <a:t> . It can put back a person's for multiple tasks of answering queries. A chatbot is a proxy that interacts with users using painless language.</a:t>
            </a:r>
          </a:p>
          <a:p>
            <a:pPr>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It had been built as an endeavor to hoax humans. Various appeal of chatbots like Customer Service, call centers etc. uses AI terminology to talk with user. </a:t>
            </a:r>
          </a:p>
          <a:p>
            <a:pPr>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One among the prime goals of chatbots is to favor an intelligent human and make it difficult for the receiver of the conversation to know the important working alongside various architectonics and capabilities for his or her usage has widely fill out.</a:t>
            </a:r>
          </a:p>
          <a:p>
            <a:pPr>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The chatbots can prove decent to fool the user into basic cognitive process they're “talking” to a person's being, but are very limited in improving their cognitive content at runtime, and normally have a very little to no means of keeping track of all the colloquial data.</a:t>
            </a:r>
          </a:p>
          <a:p>
            <a:pPr marL="0" indent="0">
              <a:buNone/>
            </a:pPr>
            <a:endParaRPr lang="en-IN" dirty="0"/>
          </a:p>
        </p:txBody>
      </p:sp>
    </p:spTree>
    <p:extLst>
      <p:ext uri="{BB962C8B-B14F-4D97-AF65-F5344CB8AC3E}">
        <p14:creationId xmlns:p14="http://schemas.microsoft.com/office/powerpoint/2010/main" val="33191324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934222B-D3DC-D82D-0C60-71390D145222}"/>
              </a:ext>
            </a:extLst>
          </p:cNvPr>
          <p:cNvSpPr>
            <a:spLocks noGrp="1"/>
          </p:cNvSpPr>
          <p:nvPr>
            <p:ph idx="4294967295"/>
          </p:nvPr>
        </p:nvSpPr>
        <p:spPr>
          <a:xfrm>
            <a:off x="471054" y="609745"/>
            <a:ext cx="10058400" cy="4022725"/>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Chatbots makes use of machine learning to triumph in AI helping them to know the user query and supply proper response.</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The chatbots are flourished using the synthetic Intelligence parlance for interacting with the user. This consist a software which can be made up using Python, PHP framework and can help user to talk with machine.</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434013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CA9E08-B187-6D55-2022-2B97C0B03419}"/>
              </a:ext>
            </a:extLst>
          </p:cNvPr>
          <p:cNvSpPr>
            <a:spLocks noGrp="1"/>
          </p:cNvSpPr>
          <p:nvPr>
            <p:ph type="title" idx="4294967295"/>
          </p:nvPr>
        </p:nvSpPr>
        <p:spPr>
          <a:xfrm>
            <a:off x="169718" y="-377681"/>
            <a:ext cx="10058400" cy="1449387"/>
          </a:xfrm>
        </p:spPr>
        <p:txBody>
          <a:bodyPr/>
          <a:lstStyle/>
          <a:p>
            <a:r>
              <a:rPr lang="en-IN" b="1" dirty="0"/>
              <a:t>MODULES</a:t>
            </a:r>
          </a:p>
        </p:txBody>
      </p:sp>
      <p:sp>
        <p:nvSpPr>
          <p:cNvPr id="3" name="Content Placeholder 2">
            <a:extLst>
              <a:ext uri="{FF2B5EF4-FFF2-40B4-BE49-F238E27FC236}">
                <a16:creationId xmlns:a16="http://schemas.microsoft.com/office/drawing/2014/main" id="{60B8AE2F-0B32-A050-5161-70608672054F}"/>
              </a:ext>
            </a:extLst>
          </p:cNvPr>
          <p:cNvSpPr>
            <a:spLocks noGrp="1"/>
          </p:cNvSpPr>
          <p:nvPr>
            <p:ph idx="4294967295"/>
          </p:nvPr>
        </p:nvSpPr>
        <p:spPr>
          <a:xfrm>
            <a:off x="831273" y="1381992"/>
            <a:ext cx="11360727" cy="4486996"/>
          </a:xfrm>
        </p:spPr>
        <p:txBody>
          <a:bodyPr>
            <a:normAutofit/>
          </a:bodyPr>
          <a:lstStyle/>
          <a:p>
            <a:pPr>
              <a:lnSpc>
                <a:spcPct val="150000"/>
              </a:lnSpc>
              <a:buFont typeface="Arial" panose="020B0604020202020204" pitchFamily="34" charset="0"/>
              <a:buChar char="•"/>
            </a:pPr>
            <a:r>
              <a:rPr lang="en-IN" sz="2600" b="1" dirty="0">
                <a:latin typeface="Times New Roman" panose="02020603050405020304" pitchFamily="18" charset="0"/>
                <a:cs typeface="Times New Roman" panose="02020603050405020304" pitchFamily="18" charset="0"/>
              </a:rPr>
              <a:t>User Interface (UI) Module</a:t>
            </a:r>
          </a:p>
          <a:p>
            <a:pPr>
              <a:lnSpc>
                <a:spcPct val="150000"/>
              </a:lnSpc>
              <a:buFont typeface="Arial" panose="020B0604020202020204" pitchFamily="34" charset="0"/>
              <a:buChar char="•"/>
            </a:pPr>
            <a:r>
              <a:rPr lang="en-IN" sz="2600" b="1" dirty="0">
                <a:latin typeface="Times New Roman" panose="02020603050405020304" pitchFamily="18" charset="0"/>
                <a:cs typeface="Times New Roman" panose="02020603050405020304" pitchFamily="18" charset="0"/>
              </a:rPr>
              <a:t>Natural Language Processing (NLP) Module</a:t>
            </a:r>
          </a:p>
          <a:p>
            <a:pPr>
              <a:lnSpc>
                <a:spcPct val="150000"/>
              </a:lnSpc>
              <a:buFont typeface="Arial" panose="020B0604020202020204" pitchFamily="34" charset="0"/>
              <a:buChar char="•"/>
            </a:pPr>
            <a:r>
              <a:rPr lang="en-IN" sz="2600" b="1" dirty="0">
                <a:latin typeface="Times New Roman" panose="02020603050405020304" pitchFamily="18" charset="0"/>
                <a:cs typeface="Times New Roman" panose="02020603050405020304" pitchFamily="18" charset="0"/>
              </a:rPr>
              <a:t>Knowledge Base Module</a:t>
            </a:r>
          </a:p>
          <a:p>
            <a:pPr>
              <a:lnSpc>
                <a:spcPct val="150000"/>
              </a:lnSpc>
              <a:buFont typeface="Arial" panose="020B0604020202020204" pitchFamily="34" charset="0"/>
              <a:buChar char="•"/>
            </a:pPr>
            <a:r>
              <a:rPr lang="en-IN" sz="2600" b="1" dirty="0">
                <a:latin typeface="Times New Roman" panose="02020603050405020304" pitchFamily="18" charset="0"/>
                <a:cs typeface="Times New Roman" panose="02020603050405020304" pitchFamily="18" charset="0"/>
              </a:rPr>
              <a:t>User Management Module</a:t>
            </a:r>
          </a:p>
        </p:txBody>
      </p:sp>
    </p:spTree>
    <p:extLst>
      <p:ext uri="{BB962C8B-B14F-4D97-AF65-F5344CB8AC3E}">
        <p14:creationId xmlns:p14="http://schemas.microsoft.com/office/powerpoint/2010/main" val="20915355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5FEB51-7426-AE65-21AB-6A7033F39A8E}"/>
              </a:ext>
            </a:extLst>
          </p:cNvPr>
          <p:cNvSpPr>
            <a:spLocks noGrp="1"/>
          </p:cNvSpPr>
          <p:nvPr>
            <p:ph type="title" idx="4294967295"/>
          </p:nvPr>
        </p:nvSpPr>
        <p:spPr>
          <a:xfrm>
            <a:off x="0" y="0"/>
            <a:ext cx="10058400" cy="1449387"/>
          </a:xfrm>
        </p:spPr>
        <p:txBody>
          <a:bodyPr/>
          <a:lstStyle/>
          <a:p>
            <a:r>
              <a:rPr lang="en-IN" sz="3300" b="1" dirty="0">
                <a:latin typeface="Times New Roman" panose="02020603050405020304" pitchFamily="18" charset="0"/>
                <a:cs typeface="Times New Roman" panose="02020603050405020304" pitchFamily="18" charset="0"/>
              </a:rPr>
              <a:t>User Interface (UI) Module</a:t>
            </a: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804CC7F1-2FD8-FC77-0452-21BB0D60A5EF}"/>
              </a:ext>
            </a:extLst>
          </p:cNvPr>
          <p:cNvSpPr>
            <a:spLocks noGrp="1"/>
          </p:cNvSpPr>
          <p:nvPr>
            <p:ph idx="4294967295"/>
          </p:nvPr>
        </p:nvSpPr>
        <p:spPr>
          <a:xfrm>
            <a:off x="699655" y="1212417"/>
            <a:ext cx="8724900" cy="3910301"/>
          </a:xfrm>
        </p:spPr>
        <p:txBody>
          <a:bodyPr>
            <a:normAutofit/>
          </a:bodyPr>
          <a:lstStyle/>
          <a:p>
            <a:pPr algn="just">
              <a:lnSpc>
                <a:spcPct val="150000"/>
              </a:lnSpc>
            </a:pPr>
            <a:r>
              <a:rPr lang="en-US" sz="1800" b="1" dirty="0">
                <a:latin typeface="Times New Roman" panose="02020603050405020304" pitchFamily="18" charset="0"/>
                <a:cs typeface="Times New Roman" panose="02020603050405020304" pitchFamily="18" charset="0"/>
              </a:rPr>
              <a:t>Chat Interface: </a:t>
            </a:r>
            <a:r>
              <a:rPr lang="en-US" sz="1800" dirty="0">
                <a:latin typeface="Times New Roman" panose="02020603050405020304" pitchFamily="18" charset="0"/>
                <a:cs typeface="Times New Roman" panose="02020603050405020304" pitchFamily="18" charset="0"/>
              </a:rPr>
              <a:t>The primary interface where users interact with the chatbot. It should be intuitive and user-friendly.</a:t>
            </a:r>
          </a:p>
          <a:p>
            <a:pPr algn="just">
              <a:lnSpc>
                <a:spcPct val="150000"/>
              </a:lnSpc>
            </a:pPr>
            <a:r>
              <a:rPr lang="en-US" sz="1800" b="1" dirty="0">
                <a:latin typeface="Times New Roman" panose="02020603050405020304" pitchFamily="18" charset="0"/>
                <a:cs typeface="Times New Roman" panose="02020603050405020304" pitchFamily="18" charset="0"/>
              </a:rPr>
              <a:t>Input Methods: </a:t>
            </a:r>
            <a:r>
              <a:rPr lang="en-US" sz="1800" dirty="0">
                <a:latin typeface="Times New Roman" panose="02020603050405020304" pitchFamily="18" charset="0"/>
                <a:cs typeface="Times New Roman" panose="02020603050405020304" pitchFamily="18" charset="0"/>
              </a:rPr>
              <a:t>Support for text, voice commands, and possibly even file uploads if needed.</a:t>
            </a:r>
          </a:p>
          <a:p>
            <a:pPr algn="just">
              <a:lnSpc>
                <a:spcPct val="150000"/>
              </a:lnSpc>
            </a:pPr>
            <a:r>
              <a:rPr lang="en-US" sz="1800" b="1" dirty="0">
                <a:latin typeface="Times New Roman" panose="02020603050405020304" pitchFamily="18" charset="0"/>
                <a:cs typeface="Times New Roman" panose="02020603050405020304" pitchFamily="18" charset="0"/>
              </a:rPr>
              <a:t>Multilingual Support: </a:t>
            </a:r>
            <a:r>
              <a:rPr lang="en-US" sz="1800" dirty="0">
                <a:latin typeface="Times New Roman" panose="02020603050405020304" pitchFamily="18" charset="0"/>
                <a:cs typeface="Times New Roman" panose="02020603050405020304" pitchFamily="18" charset="0"/>
              </a:rPr>
              <a:t>Options to communicate in multiple languages, if applicable.</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793564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0DC1DA-B155-0A71-1ADE-830A5F519151}"/>
              </a:ext>
            </a:extLst>
          </p:cNvPr>
          <p:cNvSpPr>
            <a:spLocks noGrp="1"/>
          </p:cNvSpPr>
          <p:nvPr>
            <p:ph type="title" idx="4294967295"/>
          </p:nvPr>
        </p:nvSpPr>
        <p:spPr>
          <a:xfrm>
            <a:off x="3464" y="-97126"/>
            <a:ext cx="10058400" cy="1449387"/>
          </a:xfrm>
        </p:spPr>
        <p:txBody>
          <a:bodyPr>
            <a:normAutofit/>
          </a:bodyPr>
          <a:lstStyle/>
          <a:p>
            <a:r>
              <a:rPr lang="en-IN" sz="3300" b="1" dirty="0">
                <a:latin typeface="Times New Roman" panose="02020603050405020304" pitchFamily="18" charset="0"/>
                <a:cs typeface="Times New Roman" panose="02020603050405020304" pitchFamily="18" charset="0"/>
              </a:rPr>
              <a:t>Natural Language Processing (NLP) Module</a:t>
            </a: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66FD1D66-3018-A169-592C-CD7B2115795C}"/>
              </a:ext>
            </a:extLst>
          </p:cNvPr>
          <p:cNvSpPr>
            <a:spLocks noGrp="1"/>
          </p:cNvSpPr>
          <p:nvPr>
            <p:ph idx="4294967295"/>
          </p:nvPr>
        </p:nvSpPr>
        <p:spPr>
          <a:xfrm>
            <a:off x="616527" y="1087727"/>
            <a:ext cx="8963891" cy="4107728"/>
          </a:xfrm>
        </p:spPr>
        <p:txBody>
          <a:bodyPr>
            <a:normAutofit/>
          </a:bodyPr>
          <a:lstStyle/>
          <a:p>
            <a:pPr algn="just">
              <a:lnSpc>
                <a:spcPct val="150000"/>
              </a:lnSpc>
            </a:pPr>
            <a:r>
              <a:rPr lang="en-IN" sz="1800" b="1" dirty="0">
                <a:latin typeface="Times New Roman" panose="02020603050405020304" pitchFamily="18" charset="0"/>
                <a:cs typeface="Times New Roman" panose="02020603050405020304" pitchFamily="18" charset="0"/>
              </a:rPr>
              <a:t>Intent Recognition: </a:t>
            </a:r>
            <a:r>
              <a:rPr lang="en-IN" sz="1800" dirty="0">
                <a:latin typeface="Times New Roman" panose="02020603050405020304" pitchFamily="18" charset="0"/>
                <a:cs typeface="Times New Roman" panose="02020603050405020304" pitchFamily="18" charset="0"/>
              </a:rPr>
              <a:t>Identifies what the user wants to achieve (e.g., information about deadlines, course details).</a:t>
            </a:r>
          </a:p>
          <a:p>
            <a:pPr algn="just">
              <a:lnSpc>
                <a:spcPct val="150000"/>
              </a:lnSpc>
            </a:pPr>
            <a:r>
              <a:rPr lang="en-IN" sz="1800" b="1" dirty="0">
                <a:latin typeface="Times New Roman" panose="02020603050405020304" pitchFamily="18" charset="0"/>
                <a:cs typeface="Times New Roman" panose="02020603050405020304" pitchFamily="18" charset="0"/>
              </a:rPr>
              <a:t>Entity Extraction: </a:t>
            </a:r>
            <a:r>
              <a:rPr lang="en-IN" sz="1800" dirty="0">
                <a:latin typeface="Times New Roman" panose="02020603050405020304" pitchFamily="18" charset="0"/>
                <a:cs typeface="Times New Roman" panose="02020603050405020304" pitchFamily="18" charset="0"/>
              </a:rPr>
              <a:t>Extracts specific data from user queries (e.g., dates, names, program names).</a:t>
            </a:r>
          </a:p>
          <a:p>
            <a:pPr algn="just">
              <a:lnSpc>
                <a:spcPct val="150000"/>
              </a:lnSpc>
            </a:pPr>
            <a:r>
              <a:rPr lang="en-IN" sz="1800" b="1" dirty="0">
                <a:latin typeface="Times New Roman" panose="02020603050405020304" pitchFamily="18" charset="0"/>
                <a:cs typeface="Times New Roman" panose="02020603050405020304" pitchFamily="18" charset="0"/>
              </a:rPr>
              <a:t>Sentiment Analysis: </a:t>
            </a:r>
            <a:r>
              <a:rPr lang="en-IN" sz="1800" dirty="0">
                <a:latin typeface="Times New Roman" panose="02020603050405020304" pitchFamily="18" charset="0"/>
                <a:cs typeface="Times New Roman" panose="02020603050405020304" pitchFamily="18" charset="0"/>
              </a:rPr>
              <a:t>Understands the sentiment behind user inputs to tailor responses appropriately.</a:t>
            </a:r>
          </a:p>
        </p:txBody>
      </p:sp>
    </p:spTree>
    <p:extLst>
      <p:ext uri="{BB962C8B-B14F-4D97-AF65-F5344CB8AC3E}">
        <p14:creationId xmlns:p14="http://schemas.microsoft.com/office/powerpoint/2010/main" val="35897143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9C083-359B-8302-5A1F-1E6AA45FEEDD}"/>
              </a:ext>
            </a:extLst>
          </p:cNvPr>
          <p:cNvSpPr>
            <a:spLocks noGrp="1"/>
          </p:cNvSpPr>
          <p:nvPr>
            <p:ph type="title" idx="4294967295"/>
          </p:nvPr>
        </p:nvSpPr>
        <p:spPr>
          <a:xfrm>
            <a:off x="55418" y="-138689"/>
            <a:ext cx="10058400" cy="1449387"/>
          </a:xfrm>
        </p:spPr>
        <p:txBody>
          <a:bodyPr/>
          <a:lstStyle/>
          <a:p>
            <a:r>
              <a:rPr lang="en-IN" sz="3300" b="1" dirty="0">
                <a:latin typeface="Times New Roman" panose="02020603050405020304" pitchFamily="18" charset="0"/>
                <a:cs typeface="Times New Roman" panose="02020603050405020304" pitchFamily="18" charset="0"/>
              </a:rPr>
              <a:t>Knowledge Base Module</a:t>
            </a: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3B418251-F608-7164-4D87-8E5CF21CAA56}"/>
              </a:ext>
            </a:extLst>
          </p:cNvPr>
          <p:cNvSpPr>
            <a:spLocks noGrp="1"/>
          </p:cNvSpPr>
          <p:nvPr>
            <p:ph idx="4294967295"/>
          </p:nvPr>
        </p:nvSpPr>
        <p:spPr>
          <a:xfrm>
            <a:off x="637309" y="1004600"/>
            <a:ext cx="8517082" cy="4336327"/>
          </a:xfrm>
        </p:spPr>
        <p:txBody>
          <a:bodyPr>
            <a:normAutofit/>
          </a:bodyPr>
          <a:lstStyle/>
          <a:p>
            <a:pPr>
              <a:lnSpc>
                <a:spcPct val="150000"/>
              </a:lnSpc>
            </a:pPr>
            <a:r>
              <a:rPr lang="en-US" sz="1800" b="1" dirty="0">
                <a:latin typeface="Times New Roman" panose="02020603050405020304" pitchFamily="18" charset="0"/>
                <a:cs typeface="Times New Roman" panose="02020603050405020304" pitchFamily="18" charset="0"/>
              </a:rPr>
              <a:t>Information Repository: </a:t>
            </a:r>
            <a:r>
              <a:rPr lang="en-US" sz="1800" dirty="0">
                <a:latin typeface="Times New Roman" panose="02020603050405020304" pitchFamily="18" charset="0"/>
                <a:cs typeface="Times New Roman" panose="02020603050405020304" pitchFamily="18" charset="0"/>
              </a:rPr>
              <a:t>Stores information about admission processes, deadlines, courses, fees, etc.</a:t>
            </a:r>
          </a:p>
          <a:p>
            <a:pPr>
              <a:lnSpc>
                <a:spcPct val="150000"/>
              </a:lnSpc>
            </a:pPr>
            <a:r>
              <a:rPr lang="en-US" sz="1800" b="1" dirty="0">
                <a:latin typeface="Times New Roman" panose="02020603050405020304" pitchFamily="18" charset="0"/>
                <a:cs typeface="Times New Roman" panose="02020603050405020304" pitchFamily="18" charset="0"/>
              </a:rPr>
              <a:t>FAQs and Answers: </a:t>
            </a:r>
            <a:r>
              <a:rPr lang="en-US" sz="1800" dirty="0">
                <a:latin typeface="Times New Roman" panose="02020603050405020304" pitchFamily="18" charset="0"/>
                <a:cs typeface="Times New Roman" panose="02020603050405020304" pitchFamily="18" charset="0"/>
              </a:rPr>
              <a:t>Predefined responses for common questions.</a:t>
            </a:r>
          </a:p>
          <a:p>
            <a:pPr>
              <a:lnSpc>
                <a:spcPct val="150000"/>
              </a:lnSpc>
            </a:pPr>
            <a:r>
              <a:rPr lang="en-US" sz="1800" b="1" dirty="0">
                <a:latin typeface="Times New Roman" panose="02020603050405020304" pitchFamily="18" charset="0"/>
                <a:cs typeface="Times New Roman" panose="02020603050405020304" pitchFamily="18" charset="0"/>
              </a:rPr>
              <a:t>Dynamic Content Updates: </a:t>
            </a:r>
            <a:r>
              <a:rPr lang="en-US" sz="1800" dirty="0">
                <a:latin typeface="Times New Roman" panose="02020603050405020304" pitchFamily="18" charset="0"/>
                <a:cs typeface="Times New Roman" panose="02020603050405020304" pitchFamily="18" charset="0"/>
              </a:rPr>
              <a:t>Mechanism to update the knowledge base with new or changed information.</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6718227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E4BDC3-A06D-BEBE-4AF8-9C9904678785}"/>
              </a:ext>
            </a:extLst>
          </p:cNvPr>
          <p:cNvSpPr>
            <a:spLocks noGrp="1"/>
          </p:cNvSpPr>
          <p:nvPr>
            <p:ph type="title" idx="4294967295"/>
          </p:nvPr>
        </p:nvSpPr>
        <p:spPr>
          <a:xfrm>
            <a:off x="24245" y="0"/>
            <a:ext cx="10058400" cy="1449387"/>
          </a:xfrm>
        </p:spPr>
        <p:txBody>
          <a:bodyPr/>
          <a:lstStyle/>
          <a:p>
            <a:r>
              <a:rPr lang="en-IN" sz="3300" b="1" dirty="0">
                <a:latin typeface="Times New Roman" panose="02020603050405020304" pitchFamily="18" charset="0"/>
                <a:cs typeface="Times New Roman" panose="02020603050405020304" pitchFamily="18" charset="0"/>
              </a:rPr>
              <a:t>User Management Module</a:t>
            </a: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D83BDE2D-0C50-7043-52DC-165EA7DFF229}"/>
              </a:ext>
            </a:extLst>
          </p:cNvPr>
          <p:cNvSpPr>
            <a:spLocks noGrp="1"/>
          </p:cNvSpPr>
          <p:nvPr>
            <p:ph idx="4294967295"/>
          </p:nvPr>
        </p:nvSpPr>
        <p:spPr>
          <a:xfrm>
            <a:off x="772391" y="1118899"/>
            <a:ext cx="7768936" cy="4803919"/>
          </a:xfrm>
        </p:spPr>
        <p:txBody>
          <a:bodyPr>
            <a:normAutofit/>
          </a:bodyPr>
          <a:lstStyle/>
          <a:p>
            <a:pPr algn="just">
              <a:lnSpc>
                <a:spcPct val="200000"/>
              </a:lnSpc>
            </a:pPr>
            <a:r>
              <a:rPr lang="en-US" sz="1800" b="1" dirty="0">
                <a:latin typeface="Times New Roman" panose="02020603050405020304" pitchFamily="18" charset="0"/>
                <a:cs typeface="Times New Roman" panose="02020603050405020304" pitchFamily="18" charset="0"/>
              </a:rPr>
              <a:t>Profile Management: </a:t>
            </a:r>
            <a:r>
              <a:rPr lang="en-US" sz="1800" dirty="0">
                <a:latin typeface="Times New Roman" panose="02020603050405020304" pitchFamily="18" charset="0"/>
                <a:cs typeface="Times New Roman" panose="02020603050405020304" pitchFamily="18" charset="0"/>
              </a:rPr>
              <a:t>Tracks user interactions and stores relevant information for personalized responses.</a:t>
            </a:r>
          </a:p>
          <a:p>
            <a:pPr algn="just">
              <a:lnSpc>
                <a:spcPct val="200000"/>
              </a:lnSpc>
            </a:pPr>
            <a:r>
              <a:rPr lang="en-US" sz="1800" b="1" dirty="0">
                <a:latin typeface="Times New Roman" panose="02020603050405020304" pitchFamily="18" charset="0"/>
                <a:cs typeface="Times New Roman" panose="02020603050405020304" pitchFamily="18" charset="0"/>
              </a:rPr>
              <a:t>Session Management: </a:t>
            </a:r>
            <a:r>
              <a:rPr lang="en-US" sz="1800" dirty="0">
                <a:latin typeface="Times New Roman" panose="02020603050405020304" pitchFamily="18" charset="0"/>
                <a:cs typeface="Times New Roman" panose="02020603050405020304" pitchFamily="18" charset="0"/>
              </a:rPr>
              <a:t>Manages ongoing conversations and remembers context to provide coherent responses.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1632892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4C1CA5-F88F-CAFA-E679-4E5047555508}"/>
              </a:ext>
            </a:extLst>
          </p:cNvPr>
          <p:cNvSpPr>
            <a:spLocks noGrp="1"/>
          </p:cNvSpPr>
          <p:nvPr>
            <p:ph type="title" idx="4294967295"/>
          </p:nvPr>
        </p:nvSpPr>
        <p:spPr>
          <a:xfrm>
            <a:off x="0" y="-460375"/>
            <a:ext cx="10058400" cy="1449387"/>
          </a:xfrm>
        </p:spPr>
        <p:txBody>
          <a:bodyPr/>
          <a:lstStyle/>
          <a:p>
            <a:r>
              <a:rPr lang="en-IN" b="1" dirty="0"/>
              <a:t>Software Details</a:t>
            </a:r>
          </a:p>
        </p:txBody>
      </p:sp>
      <p:sp>
        <p:nvSpPr>
          <p:cNvPr id="3" name="Content Placeholder 2">
            <a:extLst>
              <a:ext uri="{FF2B5EF4-FFF2-40B4-BE49-F238E27FC236}">
                <a16:creationId xmlns:a16="http://schemas.microsoft.com/office/drawing/2014/main" id="{237AA0E6-4F0E-7FDB-28CD-2CDAF79C86AE}"/>
              </a:ext>
            </a:extLst>
          </p:cNvPr>
          <p:cNvSpPr>
            <a:spLocks noGrp="1"/>
          </p:cNvSpPr>
          <p:nvPr>
            <p:ph idx="4294967295"/>
          </p:nvPr>
        </p:nvSpPr>
        <p:spPr>
          <a:xfrm>
            <a:off x="647700" y="1160463"/>
            <a:ext cx="8475518" cy="4357110"/>
          </a:xfrm>
        </p:spPr>
        <p:txBody>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buFont typeface="Arial" panose="020B0604020202020204" pitchFamily="34" charset="0"/>
              <a:buChar char="•"/>
            </a:pPr>
            <a:endParaRPr lang="en-US" sz="1800"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9722265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6C2ADB-9DC4-3516-1214-871CDB737D50}"/>
              </a:ext>
            </a:extLst>
          </p:cNvPr>
          <p:cNvSpPr>
            <a:spLocks noGrp="1"/>
          </p:cNvSpPr>
          <p:nvPr>
            <p:ph type="title" idx="4294967295"/>
          </p:nvPr>
        </p:nvSpPr>
        <p:spPr>
          <a:xfrm>
            <a:off x="45027" y="-460375"/>
            <a:ext cx="10058400" cy="1449387"/>
          </a:xfrm>
        </p:spPr>
        <p:txBody>
          <a:bodyPr/>
          <a:lstStyle/>
          <a:p>
            <a:r>
              <a:rPr lang="en-IN" b="1" dirty="0"/>
              <a:t>Front End</a:t>
            </a:r>
          </a:p>
        </p:txBody>
      </p:sp>
      <p:sp>
        <p:nvSpPr>
          <p:cNvPr id="3" name="Content Placeholder 2">
            <a:extLst>
              <a:ext uri="{FF2B5EF4-FFF2-40B4-BE49-F238E27FC236}">
                <a16:creationId xmlns:a16="http://schemas.microsoft.com/office/drawing/2014/main" id="{F1A78683-1A62-C3D6-1C94-C875EB2AC314}"/>
              </a:ext>
            </a:extLst>
          </p:cNvPr>
          <p:cNvSpPr>
            <a:spLocks noGrp="1"/>
          </p:cNvSpPr>
          <p:nvPr>
            <p:ph idx="4294967295"/>
          </p:nvPr>
        </p:nvSpPr>
        <p:spPr>
          <a:xfrm>
            <a:off x="762000" y="1066944"/>
            <a:ext cx="9088582" cy="4107729"/>
          </a:xfrm>
        </p:spPr>
        <p:txBody>
          <a:bodyPr/>
          <a:lstStyle/>
          <a:p>
            <a:pPr algn="just">
              <a:lnSpc>
                <a:spcPct val="10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00000"/>
              </a:lnSpc>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algn="just">
              <a:lnSpc>
                <a:spcPct val="10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374840683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1438D9-230A-E726-32AF-3D2A6858658E}"/>
              </a:ext>
            </a:extLst>
          </p:cNvPr>
          <p:cNvSpPr>
            <a:spLocks noGrp="1"/>
          </p:cNvSpPr>
          <p:nvPr>
            <p:ph type="title" idx="4294967295"/>
          </p:nvPr>
        </p:nvSpPr>
        <p:spPr>
          <a:xfrm>
            <a:off x="0" y="-460375"/>
            <a:ext cx="10058400" cy="1449387"/>
          </a:xfrm>
        </p:spPr>
        <p:txBody>
          <a:bodyPr/>
          <a:lstStyle/>
          <a:p>
            <a:r>
              <a:rPr lang="en-IN" b="1" dirty="0"/>
              <a:t>Database</a:t>
            </a:r>
          </a:p>
        </p:txBody>
      </p:sp>
      <p:sp>
        <p:nvSpPr>
          <p:cNvPr id="3" name="Content Placeholder 2">
            <a:extLst>
              <a:ext uri="{FF2B5EF4-FFF2-40B4-BE49-F238E27FC236}">
                <a16:creationId xmlns:a16="http://schemas.microsoft.com/office/drawing/2014/main" id="{A6D81CC6-8382-46A7-7A1C-C55B8414D01A}"/>
              </a:ext>
            </a:extLst>
          </p:cNvPr>
          <p:cNvSpPr>
            <a:spLocks noGrp="1"/>
          </p:cNvSpPr>
          <p:nvPr>
            <p:ph idx="4294967295"/>
          </p:nvPr>
        </p:nvSpPr>
        <p:spPr>
          <a:xfrm>
            <a:off x="741219" y="1108509"/>
            <a:ext cx="10058400" cy="4022725"/>
          </a:xfrm>
        </p:spPr>
        <p:txBody>
          <a:bodyPr/>
          <a:lstStyle/>
          <a:p>
            <a:pPr algn="just">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buFont typeface="Arial" panose="020B0604020202020204" pitchFamily="34" charset="0"/>
              <a:buChar char="•"/>
            </a:pPr>
            <a:endParaRPr lang="en-IN" sz="1800" dirty="0">
              <a:latin typeface="Times New Roman" panose="02020603050405020304" pitchFamily="18" charset="0"/>
              <a:cs typeface="Times New Roman" panose="02020603050405020304" pitchFamily="18" charset="0"/>
            </a:endParaRPr>
          </a:p>
          <a:p>
            <a:pPr algn="just">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buFont typeface="Arial" panose="020B0604020202020204" pitchFamily="34" charset="0"/>
              <a:buChar char="•"/>
            </a:pPr>
            <a:endParaRPr lang="en-US" sz="1800" dirty="0">
              <a:latin typeface="Times New Roman" panose="02020603050405020304" pitchFamily="18" charset="0"/>
              <a:cs typeface="Times New Roman" panose="02020603050405020304" pitchFamily="18" charset="0"/>
            </a:endParaRPr>
          </a:p>
          <a:p>
            <a:pPr algn="just">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177974234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13D6A2-56D0-1A26-4BEC-856626E73B3D}"/>
              </a:ext>
            </a:extLst>
          </p:cNvPr>
          <p:cNvSpPr>
            <a:spLocks noGrp="1"/>
          </p:cNvSpPr>
          <p:nvPr>
            <p:ph type="title" idx="4294967295"/>
          </p:nvPr>
        </p:nvSpPr>
        <p:spPr>
          <a:xfrm>
            <a:off x="0" y="-460375"/>
            <a:ext cx="10058400" cy="1449387"/>
          </a:xfrm>
        </p:spPr>
        <p:txBody>
          <a:bodyPr/>
          <a:lstStyle/>
          <a:p>
            <a:r>
              <a:rPr lang="en-IN" b="1" dirty="0"/>
              <a:t>Cloud Web Server</a:t>
            </a:r>
          </a:p>
        </p:txBody>
      </p:sp>
      <p:sp>
        <p:nvSpPr>
          <p:cNvPr id="3" name="Content Placeholder 2">
            <a:extLst>
              <a:ext uri="{FF2B5EF4-FFF2-40B4-BE49-F238E27FC236}">
                <a16:creationId xmlns:a16="http://schemas.microsoft.com/office/drawing/2014/main" id="{9E90A264-0EBE-A49D-60AF-5CCCFBC95AB8}"/>
              </a:ext>
            </a:extLst>
          </p:cNvPr>
          <p:cNvSpPr>
            <a:spLocks noGrp="1"/>
          </p:cNvSpPr>
          <p:nvPr>
            <p:ph idx="4294967295"/>
          </p:nvPr>
        </p:nvSpPr>
        <p:spPr>
          <a:xfrm>
            <a:off x="706582" y="1160463"/>
            <a:ext cx="10144990" cy="5105255"/>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50000"/>
              </a:lnSpc>
              <a:buFont typeface="Arial" panose="020B0604020202020204" pitchFamily="34" charset="0"/>
              <a:buChar char="•"/>
            </a:pPr>
            <a:endParaRPr lang="en-US" sz="1800"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50000"/>
              </a:lnSpc>
              <a:buFont typeface="Arial" panose="020B0604020202020204" pitchFamily="34" charset="0"/>
              <a:buChar char="•"/>
            </a:pPr>
            <a:endParaRPr lang="en-US" sz="1800"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It provides a flexible environment for the developers which allows them to work on projects from anywhere using any device with internet access.</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384526990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08A5DF-4F22-899E-6A44-A1D3B2AAB7C5}"/>
              </a:ext>
            </a:extLst>
          </p:cNvPr>
          <p:cNvSpPr>
            <a:spLocks noGrp="1"/>
          </p:cNvSpPr>
          <p:nvPr>
            <p:ph type="title" idx="4294967295"/>
          </p:nvPr>
        </p:nvSpPr>
        <p:spPr>
          <a:xfrm>
            <a:off x="0" y="-460375"/>
            <a:ext cx="10058400" cy="1449387"/>
          </a:xfrm>
        </p:spPr>
        <p:txBody>
          <a:bodyPr/>
          <a:lstStyle/>
          <a:p>
            <a:r>
              <a:rPr lang="en-US" b="1" dirty="0"/>
              <a:t>SOFTWARE REQUIREMENTS:</a:t>
            </a:r>
            <a:endParaRPr lang="en-IN" dirty="0"/>
          </a:p>
        </p:txBody>
      </p:sp>
      <p:sp>
        <p:nvSpPr>
          <p:cNvPr id="3" name="Content Placeholder 2">
            <a:extLst>
              <a:ext uri="{FF2B5EF4-FFF2-40B4-BE49-F238E27FC236}">
                <a16:creationId xmlns:a16="http://schemas.microsoft.com/office/drawing/2014/main" id="{1989ECAF-68E0-F389-F4A1-967ABA1A16EE}"/>
              </a:ext>
            </a:extLst>
          </p:cNvPr>
          <p:cNvSpPr>
            <a:spLocks noGrp="1"/>
          </p:cNvSpPr>
          <p:nvPr>
            <p:ph idx="4294967295"/>
          </p:nvPr>
        </p:nvSpPr>
        <p:spPr>
          <a:xfrm>
            <a:off x="949036" y="1222808"/>
            <a:ext cx="10058400" cy="4022725"/>
          </a:xfrm>
        </p:spPr>
        <p:txBody>
          <a:bodyPr/>
          <a:lstStyle/>
          <a:p>
            <a:pPr lvl="0" algn="just">
              <a:lnSpc>
                <a:spcPct val="150000"/>
              </a:lnSpc>
              <a:buFont typeface="Arial" panose="020B0604020202020204" pitchFamily="34" charset="0"/>
              <a:buChar char="•"/>
            </a:pPr>
            <a:r>
              <a:rPr lang="en-US" sz="2000" dirty="0">
                <a:latin typeface="Times New Roman" pitchFamily="18" charset="0"/>
                <a:cs typeface="Times New Roman" pitchFamily="18" charset="0"/>
              </a:rPr>
              <a:t>Operating System	: Windows 10</a:t>
            </a:r>
          </a:p>
          <a:p>
            <a:pPr lvl="0" algn="just">
              <a:lnSpc>
                <a:spcPct val="150000"/>
              </a:lnSpc>
              <a:buFont typeface="Arial" panose="020B0604020202020204" pitchFamily="34" charset="0"/>
              <a:buChar char="•"/>
            </a:pPr>
            <a:r>
              <a:rPr lang="en-US" sz="2000" dirty="0">
                <a:latin typeface="Times New Roman" pitchFamily="18" charset="0"/>
                <a:cs typeface="Times New Roman" pitchFamily="18" charset="0"/>
              </a:rPr>
              <a:t>Language	               :PYTHON Google </a:t>
            </a:r>
            <a:r>
              <a:rPr lang="en-US" sz="2000" dirty="0" err="1">
                <a:latin typeface="Times New Roman" pitchFamily="18" charset="0"/>
                <a:cs typeface="Times New Roman" pitchFamily="18" charset="0"/>
              </a:rPr>
              <a:t>Colab</a:t>
            </a:r>
            <a:endParaRPr lang="en-US" sz="2000" dirty="0">
              <a:latin typeface="Times New Roman" pitchFamily="18" charset="0"/>
              <a:cs typeface="Times New Roman" pitchFamily="18" charset="0"/>
            </a:endParaRPr>
          </a:p>
          <a:p>
            <a:endParaRPr lang="en-IN" dirty="0"/>
          </a:p>
        </p:txBody>
      </p:sp>
    </p:spTree>
    <p:extLst>
      <p:ext uri="{BB962C8B-B14F-4D97-AF65-F5344CB8AC3E}">
        <p14:creationId xmlns:p14="http://schemas.microsoft.com/office/powerpoint/2010/main" val="372752046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D49577-E0AF-ED7D-0F70-FF1E6BBEE2AD}"/>
              </a:ext>
            </a:extLst>
          </p:cNvPr>
          <p:cNvSpPr>
            <a:spLocks noGrp="1"/>
          </p:cNvSpPr>
          <p:nvPr>
            <p:ph type="title" idx="4294967295"/>
          </p:nvPr>
        </p:nvSpPr>
        <p:spPr>
          <a:xfrm>
            <a:off x="55418" y="-356899"/>
            <a:ext cx="10058400" cy="1449387"/>
          </a:xfrm>
        </p:spPr>
        <p:txBody>
          <a:bodyPr/>
          <a:lstStyle/>
          <a:p>
            <a:r>
              <a:rPr lang="en-US" b="1" dirty="0"/>
              <a:t>HARDWARE REQUIREMENTS:</a:t>
            </a:r>
            <a:endParaRPr lang="en-IN" dirty="0"/>
          </a:p>
        </p:txBody>
      </p:sp>
      <p:sp>
        <p:nvSpPr>
          <p:cNvPr id="3" name="Content Placeholder 2">
            <a:extLst>
              <a:ext uri="{FF2B5EF4-FFF2-40B4-BE49-F238E27FC236}">
                <a16:creationId xmlns:a16="http://schemas.microsoft.com/office/drawing/2014/main" id="{6FEE79F8-A29F-45A4-3185-34E44C423902}"/>
              </a:ext>
            </a:extLst>
          </p:cNvPr>
          <p:cNvSpPr>
            <a:spLocks noGrp="1"/>
          </p:cNvSpPr>
          <p:nvPr>
            <p:ph idx="4294967295"/>
          </p:nvPr>
        </p:nvSpPr>
        <p:spPr>
          <a:xfrm>
            <a:off x="730828" y="1337108"/>
            <a:ext cx="10058400" cy="4022725"/>
          </a:xfrm>
        </p:spPr>
        <p:txBody>
          <a:bodyPr/>
          <a:lstStyle/>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Keyboard</a:t>
            </a:r>
          </a:p>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Mouse </a:t>
            </a:r>
          </a:p>
          <a:p>
            <a:pPr algn="just">
              <a:lnSpc>
                <a:spcPct val="150000"/>
              </a:lnSpc>
              <a:buFont typeface="Arial" panose="020B0604020202020204" pitchFamily="34" charset="0"/>
              <a:buChar char="•"/>
            </a:pPr>
            <a:r>
              <a:rPr lang="en-US" sz="2000" dirty="0" err="1">
                <a:latin typeface="Times New Roman" pitchFamily="18" charset="0"/>
                <a:cs typeface="Times New Roman" pitchFamily="18" charset="0"/>
              </a:rPr>
              <a:t>Harddisk</a:t>
            </a:r>
            <a:r>
              <a:rPr lang="en-US" sz="2000" dirty="0">
                <a:latin typeface="Times New Roman" pitchFamily="18" charset="0"/>
                <a:cs typeface="Times New Roman" pitchFamily="18" charset="0"/>
              </a:rPr>
              <a:t>	</a:t>
            </a:r>
          </a:p>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Ram	</a:t>
            </a:r>
          </a:p>
          <a:p>
            <a:endParaRPr lang="en-IN" dirty="0"/>
          </a:p>
        </p:txBody>
      </p:sp>
    </p:spTree>
    <p:extLst>
      <p:ext uri="{BB962C8B-B14F-4D97-AF65-F5344CB8AC3E}">
        <p14:creationId xmlns:p14="http://schemas.microsoft.com/office/powerpoint/2010/main" val="366236078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88174B-C331-F2D3-2E37-09D8F152E1D3}"/>
              </a:ext>
            </a:extLst>
          </p:cNvPr>
          <p:cNvSpPr>
            <a:spLocks noGrp="1"/>
          </p:cNvSpPr>
          <p:nvPr>
            <p:ph type="title" idx="4294967295"/>
          </p:nvPr>
        </p:nvSpPr>
        <p:spPr>
          <a:xfrm>
            <a:off x="221672" y="-367290"/>
            <a:ext cx="10058400" cy="1449387"/>
          </a:xfrm>
        </p:spPr>
        <p:txBody>
          <a:bodyPr/>
          <a:lstStyle/>
          <a:p>
            <a:r>
              <a:rPr lang="en-US" b="1" dirty="0"/>
              <a:t>CONCLUSION</a:t>
            </a:r>
            <a:endParaRPr lang="en-IN" b="1" dirty="0"/>
          </a:p>
        </p:txBody>
      </p:sp>
      <p:sp>
        <p:nvSpPr>
          <p:cNvPr id="3" name="Content Placeholder 2">
            <a:extLst>
              <a:ext uri="{FF2B5EF4-FFF2-40B4-BE49-F238E27FC236}">
                <a16:creationId xmlns:a16="http://schemas.microsoft.com/office/drawing/2014/main" id="{56A1C95F-8AF7-85B6-45F2-BE20F0CE3C9C}"/>
              </a:ext>
            </a:extLst>
          </p:cNvPr>
          <p:cNvSpPr>
            <a:spLocks noGrp="1"/>
          </p:cNvSpPr>
          <p:nvPr>
            <p:ph idx="4294967295"/>
          </p:nvPr>
        </p:nvSpPr>
        <p:spPr>
          <a:xfrm>
            <a:off x="888422" y="1414606"/>
            <a:ext cx="8724900" cy="4435476"/>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main objectives of the project were to develop an algorithm that will be identify the answers associated with user submitted queries. A database is developed to store all related data's and to develop an internet interface.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web interface developed had one parts, and that is for the administrator. A background research happened, including a summary of the conversation procedure and any relevant chat bots available.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system was designed, that stores information regarding questions, answers, keywords, logs and feedback message.</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5021079"/>
      </p:ext>
    </p:extLst>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docProps/app.xml><?xml version="1.0" encoding="utf-8"?>
<Properties xmlns="http://schemas.openxmlformats.org/officeDocument/2006/extended-properties" xmlns:vt="http://schemas.openxmlformats.org/officeDocument/2006/docPropsVTypes">
  <Template>Retrospect</Template>
  <TotalTime>41</TotalTime>
  <Words>2024</Words>
  <Application>Microsoft Office PowerPoint</Application>
  <PresentationFormat>Widescreen</PresentationFormat>
  <Paragraphs>88</Paragraphs>
  <Slides>21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21</vt:i4>
      </vt:variant>
    </vt:vector>
  </HeadingPairs>
  <TitlesOfParts>
    <vt:vector size="26" baseType="lpstr">
      <vt:lpstr>Arial</vt:lpstr>
      <vt:lpstr>Calibri</vt:lpstr>
      <vt:lpstr>Calibri Light</vt:lpstr>
      <vt:lpstr>Times New Roman</vt:lpstr>
      <vt:lpstr>Retrospect</vt:lpstr>
      <vt:lpstr>PowerPoint Presentation</vt:lpstr>
      <vt:lpstr>Abstract</vt:lpstr>
      <vt:lpstr>Objective</vt:lpstr>
      <vt:lpstr>Existing System</vt:lpstr>
      <vt:lpstr>Disadvantage</vt:lpstr>
      <vt:lpstr>PROPOSED SYSTEM :</vt:lpstr>
      <vt:lpstr>Advantage</vt:lpstr>
      <vt:lpstr>Introduction</vt:lpstr>
      <vt:lpstr>PowerPoint Presentation</vt:lpstr>
      <vt:lpstr>MODULES</vt:lpstr>
      <vt:lpstr>User Interface (UI) Module </vt:lpstr>
      <vt:lpstr>Natural Language Processing (NLP) Module </vt:lpstr>
      <vt:lpstr>Knowledge Base Module </vt:lpstr>
      <vt:lpstr>User Management Module </vt:lpstr>
      <vt:lpstr>Software Details</vt:lpstr>
      <vt:lpstr>Front End</vt:lpstr>
      <vt:lpstr>Database</vt:lpstr>
      <vt:lpstr>Cloud Web Server</vt:lpstr>
      <vt:lpstr>SOFTWARE REQUIREMENTS:</vt:lpstr>
      <vt:lpstr>HARDWARE REQUIREMENTS:</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1</cp:revision>
  <dcterms:created xsi:type="dcterms:W3CDTF">2024-08-10T12:51:08Z</dcterms:created>
  <dcterms:modified xsi:type="dcterms:W3CDTF">2024-08-10T13:33:07Z</dcterms:modified>
</cp:coreProperties>
</file>