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3" r:id="rId1"/>
  </p:sldMasterIdLst>
  <p:sldIdLst>
    <p:sldId id="266" r:id="rId2"/>
    <p:sldId id="256" r:id="rId3"/>
    <p:sldId id="283" r:id="rId4"/>
    <p:sldId id="282" r:id="rId5"/>
    <p:sldId id="258" r:id="rId6"/>
    <p:sldId id="277" r:id="rId7"/>
    <p:sldId id="278" r:id="rId8"/>
    <p:sldId id="259" r:id="rId9"/>
    <p:sldId id="260" r:id="rId10"/>
    <p:sldId id="279" r:id="rId11"/>
    <p:sldId id="284" r:id="rId12"/>
    <p:sldId id="261" r:id="rId13"/>
    <p:sldId id="262" r:id="rId14"/>
    <p:sldId id="285" r:id="rId15"/>
    <p:sldId id="270" r:id="rId16"/>
    <p:sldId id="274" r:id="rId17"/>
    <p:sldId id="275" r:id="rId18"/>
    <p:sldId id="276" r:id="rId19"/>
    <p:sldId id="280" r:id="rId20"/>
    <p:sldId id="281"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1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12201452"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914400" y="1752602"/>
            <a:ext cx="103632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914400" y="3611607"/>
            <a:ext cx="103632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5019" y="4953000"/>
            <a:ext cx="12197020"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ABEC06C0-6547-44D8-9755-3A7516621F32}" type="datetimeFigureOut">
              <a:rPr lang="en-IN" smtClean="0"/>
              <a:t>06-08-2024</a:t>
            </a:fld>
            <a:endParaRPr lang="en-IN"/>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IN"/>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C2C3CD49-CA82-41EA-AEC3-2262B028FAD2}" type="slidenum">
              <a:rPr lang="en-IN" smtClean="0"/>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BEC06C0-6547-44D8-9755-3A7516621F32}" type="datetimeFigureOut">
              <a:rPr lang="en-IN" smtClean="0"/>
              <a:t>06-08-2024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C2C3CD49-CA82-41EA-AEC3-2262B028FAD2}" type="slidenum">
              <a:rPr lang="en-IN" smtClean="0"/>
              <a:t>‹#›</a:t>
            </a:fld>
            <a:endParaRPr lang="en-IN"/>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63168" y="1059712"/>
            <a:ext cx="103632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5230284" y="2931712"/>
            <a:ext cx="6096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ABEC06C0-6547-44D8-9755-3A7516621F32}" type="datetimeFigureOut">
              <a:rPr lang="en-IN" smtClean="0"/>
              <a:t>06-08-2024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C2C3CD49-CA82-41EA-AEC3-2262B028FAD2}" type="slidenum">
              <a:rPr lang="en-IN" smtClean="0"/>
              <a:t>‹#›</a:t>
            </a:fld>
            <a:endParaRPr lang="en-IN"/>
          </a:p>
        </p:txBody>
      </p:sp>
      <p:sp>
        <p:nvSpPr>
          <p:cNvPr id="7" name="Chevron 6"/>
          <p:cNvSpPr/>
          <p:nvPr/>
        </p:nvSpPr>
        <p:spPr>
          <a:xfrm>
            <a:off x="4848907"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4600352"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BEC06C0-6547-44D8-9755-3A7516621F32}" type="datetimeFigureOut">
              <a:rPr lang="en-IN" smtClean="0"/>
              <a:t>06-08-2024</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C2C3CD49-CA82-41EA-AEC3-2262B028FAD2}" type="slidenum">
              <a:rPr lang="en-IN" smtClean="0"/>
              <a:t>‹#›</a:t>
            </a:fld>
            <a:endParaRPr lang="en-IN"/>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5410200"/>
            <a:ext cx="5386917"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69" y="5410200"/>
            <a:ext cx="5389033"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1444295"/>
            <a:ext cx="5386917"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68" y="1444295"/>
            <a:ext cx="5389033"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ABEC06C0-6547-44D8-9755-3A7516621F32}" type="datetimeFigureOut">
              <a:rPr lang="en-IN" smtClean="0"/>
              <a:t>06-08-2024</a:t>
            </a:fld>
            <a:endParaRPr lang="en-IN"/>
          </a:p>
        </p:txBody>
      </p:sp>
      <p:sp>
        <p:nvSpPr>
          <p:cNvPr id="8" name="Footer Placeholder 7"/>
          <p:cNvSpPr>
            <a:spLocks noGrp="1"/>
          </p:cNvSpPr>
          <p:nvPr>
            <p:ph type="ftr" sz="quarter" idx="11"/>
          </p:nvPr>
        </p:nvSpPr>
        <p:spPr/>
        <p:txBody>
          <a:bodyPr/>
          <a:lstStyle>
            <a:extLst/>
          </a:lstStyle>
          <a:p>
            <a:endParaRPr lang="en-IN"/>
          </a:p>
        </p:txBody>
      </p:sp>
      <p:sp>
        <p:nvSpPr>
          <p:cNvPr id="9" name="Slide Number Placeholder 8"/>
          <p:cNvSpPr>
            <a:spLocks noGrp="1"/>
          </p:cNvSpPr>
          <p:nvPr>
            <p:ph type="sldNum" sz="quarter" idx="12"/>
          </p:nvPr>
        </p:nvSpPr>
        <p:spPr/>
        <p:txBody>
          <a:bodyPr/>
          <a:lstStyle>
            <a:extLst/>
          </a:lstStyle>
          <a:p>
            <a:fld id="{C2C3CD49-CA82-41EA-AEC3-2262B028FAD2}"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ABEC06C0-6547-44D8-9755-3A7516621F32}" type="datetimeFigureOut">
              <a:rPr lang="en-IN" smtClean="0"/>
              <a:t>06-08-2024</a:t>
            </a:fld>
            <a:endParaRPr lang="en-IN"/>
          </a:p>
        </p:txBody>
      </p:sp>
      <p:sp>
        <p:nvSpPr>
          <p:cNvPr id="4" name="Footer Placeholder 3"/>
          <p:cNvSpPr>
            <a:spLocks noGrp="1"/>
          </p:cNvSpPr>
          <p:nvPr>
            <p:ph type="ftr" sz="quarter" idx="11"/>
          </p:nvPr>
        </p:nvSpPr>
        <p:spPr/>
        <p:txBody>
          <a:bodyPr/>
          <a:lstStyle>
            <a:extLst/>
          </a:lstStyle>
          <a:p>
            <a:endParaRPr lang="en-IN"/>
          </a:p>
        </p:txBody>
      </p:sp>
      <p:sp>
        <p:nvSpPr>
          <p:cNvPr id="5" name="Slide Number Placeholder 4"/>
          <p:cNvSpPr>
            <a:spLocks noGrp="1"/>
          </p:cNvSpPr>
          <p:nvPr>
            <p:ph type="sldNum" sz="quarter" idx="12"/>
          </p:nvPr>
        </p:nvSpPr>
        <p:spPr/>
        <p:txBody>
          <a:bodyPr/>
          <a:lstStyle>
            <a:extLst/>
          </a:lstStyle>
          <a:p>
            <a:fld id="{C2C3CD49-CA82-41EA-AEC3-2262B028FAD2}" type="slidenum">
              <a:rPr lang="en-IN" smtClean="0"/>
              <a:t>‹#›</a:t>
            </a:fld>
            <a:endParaRPr lang="en-IN"/>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ABEC06C0-6547-44D8-9755-3A7516621F32}" type="datetimeFigureOut">
              <a:rPr lang="en-IN" smtClean="0"/>
              <a:t>06-08-2024</a:t>
            </a:fld>
            <a:endParaRPr lang="en-IN"/>
          </a:p>
        </p:txBody>
      </p:sp>
      <p:sp>
        <p:nvSpPr>
          <p:cNvPr id="3" name="Footer Placeholder 2"/>
          <p:cNvSpPr>
            <a:spLocks noGrp="1"/>
          </p:cNvSpPr>
          <p:nvPr>
            <p:ph type="ftr" sz="quarter" idx="11"/>
          </p:nvPr>
        </p:nvSpPr>
        <p:spPr/>
        <p:txBody>
          <a:bodyPr/>
          <a:lstStyle>
            <a:extLst/>
          </a:lstStyle>
          <a:p>
            <a:endParaRPr lang="en-IN"/>
          </a:p>
        </p:txBody>
      </p:sp>
      <p:sp>
        <p:nvSpPr>
          <p:cNvPr id="4" name="Slide Number Placeholder 3"/>
          <p:cNvSpPr>
            <a:spLocks noGrp="1"/>
          </p:cNvSpPr>
          <p:nvPr>
            <p:ph type="sldNum" sz="quarter" idx="12"/>
          </p:nvPr>
        </p:nvSpPr>
        <p:spPr/>
        <p:txBody>
          <a:bodyPr/>
          <a:lstStyle>
            <a:extLst/>
          </a:lstStyle>
          <a:p>
            <a:fld id="{C2C3CD49-CA82-41EA-AEC3-2262B028FAD2}"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4876800"/>
            <a:ext cx="9975701"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892800" y="5355102"/>
            <a:ext cx="5299456"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219200" y="274320"/>
            <a:ext cx="9973056"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8969376" y="6407944"/>
            <a:ext cx="2560320" cy="365760"/>
          </a:xfrm>
        </p:spPr>
        <p:txBody>
          <a:bodyPr/>
          <a:lstStyle>
            <a:extLst/>
          </a:lstStyle>
          <a:p>
            <a:fld id="{ABEC06C0-6547-44D8-9755-3A7516621F32}" type="datetimeFigureOut">
              <a:rPr lang="en-IN" smtClean="0"/>
              <a:t>06-08-2024</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C2C3CD49-CA82-41EA-AEC3-2262B028FAD2}"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521643" y="5443402"/>
            <a:ext cx="95504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304800" y="189968"/>
            <a:ext cx="115824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ABEC06C0-6547-44D8-9755-3A7516621F32}" type="datetimeFigureOut">
              <a:rPr lang="en-IN" smtClean="0"/>
              <a:t>06-08-2024</a:t>
            </a:fld>
            <a:endParaRPr lang="en-IN"/>
          </a:p>
        </p:txBody>
      </p:sp>
      <p:sp>
        <p:nvSpPr>
          <p:cNvPr id="6" name="Footer Placeholder 5"/>
          <p:cNvSpPr>
            <a:spLocks noGrp="1"/>
          </p:cNvSpPr>
          <p:nvPr>
            <p:ph type="ftr" sz="quarter" idx="11"/>
          </p:nvPr>
        </p:nvSpPr>
        <p:spPr>
          <a:xfrm>
            <a:off x="5840097" y="6407945"/>
            <a:ext cx="3134241" cy="365125"/>
          </a:xfrm>
        </p:spPr>
        <p:txBody>
          <a:bodyPr/>
          <a:lstStyle>
            <a:lvl1pPr>
              <a:defRPr>
                <a:solidFill>
                  <a:schemeClr val="tx1"/>
                </a:solidFill>
              </a:defRPr>
            </a:lvl1pPr>
            <a:extLst/>
          </a:lstStyle>
          <a:p>
            <a:endParaRPr lang="en-IN"/>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C2C3CD49-CA82-41EA-AEC3-2262B028FAD2}" type="slidenum">
              <a:rPr lang="en-IN" smtClean="0"/>
              <a:t>‹#›</a:t>
            </a:fld>
            <a:endParaRPr lang="en-IN"/>
          </a:p>
        </p:txBody>
      </p:sp>
      <p:sp>
        <p:nvSpPr>
          <p:cNvPr id="2" name="Title 1"/>
          <p:cNvSpPr>
            <a:spLocks noGrp="1"/>
          </p:cNvSpPr>
          <p:nvPr>
            <p:ph type="title"/>
          </p:nvPr>
        </p:nvSpPr>
        <p:spPr>
          <a:xfrm>
            <a:off x="304800" y="4865122"/>
            <a:ext cx="1076724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8056" y="5791253"/>
            <a:ext cx="4536419"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11552149"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11303595"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1481330"/>
            <a:ext cx="109728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BEC06C0-6547-44D8-9755-3A7516621F32}" type="datetimeFigureOut">
              <a:rPr lang="en-IN" smtClean="0"/>
              <a:t>06-08-2024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C2C3CD49-CA82-41EA-AEC3-2262B028FAD2}"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5351" y="274641"/>
            <a:ext cx="236996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41"/>
            <a:ext cx="84328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BEC06C0-6547-44D8-9755-3A7516621F32}" type="datetimeFigureOut">
              <a:rPr lang="en-IN" smtClean="0"/>
              <a:t>06-08-2024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C2C3CD49-CA82-41EA-AEC3-2262B028FAD2}"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8056" y="5791253"/>
            <a:ext cx="4536419"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609600" y="1481329"/>
            <a:ext cx="109728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8969376" y="6407944"/>
            <a:ext cx="2560320" cy="365760"/>
          </a:xfrm>
          <a:prstGeom prst="rect">
            <a:avLst/>
          </a:prstGeom>
        </p:spPr>
        <p:txBody>
          <a:bodyPr vert="horz" anchor="b"/>
          <a:lstStyle>
            <a:lvl1pPr algn="l" eaLnBrk="1" latinLnBrk="0" hangingPunct="1">
              <a:defRPr kumimoji="0" sz="1000">
                <a:solidFill>
                  <a:schemeClr val="tx1"/>
                </a:solidFill>
              </a:defRPr>
            </a:lvl1pPr>
            <a:extLst/>
          </a:lstStyle>
          <a:p>
            <a:fld id="{ABEC06C0-6547-44D8-9755-3A7516621F32}" type="datetimeFigureOut">
              <a:rPr lang="en-IN" smtClean="0"/>
              <a:t>06-08-2024</a:t>
            </a:fld>
            <a:endParaRPr lang="en-IN"/>
          </a:p>
        </p:txBody>
      </p:sp>
      <p:sp>
        <p:nvSpPr>
          <p:cNvPr id="22" name="Footer Placeholder 21"/>
          <p:cNvSpPr>
            <a:spLocks noGrp="1"/>
          </p:cNvSpPr>
          <p:nvPr>
            <p:ph type="ftr" sz="quarter" idx="3"/>
          </p:nvPr>
        </p:nvSpPr>
        <p:spPr>
          <a:xfrm>
            <a:off x="5840097" y="6407945"/>
            <a:ext cx="3134241" cy="365125"/>
          </a:xfrm>
          <a:prstGeom prst="rect">
            <a:avLst/>
          </a:prstGeom>
        </p:spPr>
        <p:txBody>
          <a:bodyPr vert="horz" anchor="b"/>
          <a:lstStyle>
            <a:lvl1pPr algn="r" eaLnBrk="1" latinLnBrk="0" hangingPunct="1">
              <a:defRPr kumimoji="0" sz="1000">
                <a:solidFill>
                  <a:schemeClr val="tx1"/>
                </a:solidFill>
              </a:defRPr>
            </a:lvl1pPr>
            <a:extLst/>
          </a:lstStyle>
          <a:p>
            <a:endParaRPr lang="en-IN"/>
          </a:p>
        </p:txBody>
      </p:sp>
      <p:sp>
        <p:nvSpPr>
          <p:cNvPr id="18" name="Slide Number Placeholder 17"/>
          <p:cNvSpPr>
            <a:spLocks noGrp="1"/>
          </p:cNvSpPr>
          <p:nvPr>
            <p:ph type="sldNum" sz="quarter" idx="4"/>
          </p:nvPr>
        </p:nvSpPr>
        <p:spPr>
          <a:xfrm>
            <a:off x="11529696" y="6407945"/>
            <a:ext cx="487680" cy="365125"/>
          </a:xfrm>
          <a:prstGeom prst="rect">
            <a:avLst/>
          </a:prstGeom>
        </p:spPr>
        <p:txBody>
          <a:bodyPr vert="horz" anchor="b"/>
          <a:lstStyle>
            <a:lvl1pPr algn="r" eaLnBrk="1" latinLnBrk="0" hangingPunct="1">
              <a:defRPr kumimoji="0" sz="1000" b="0">
                <a:solidFill>
                  <a:schemeClr val="tx1"/>
                </a:solidFill>
              </a:defRPr>
            </a:lvl1pPr>
            <a:extLst/>
          </a:lstStyle>
          <a:p>
            <a:fld id="{C2C3CD49-CA82-41EA-AEC3-2262B028FAD2}" type="slidenum">
              <a:rPr lang="en-IN" smtClean="0"/>
              <a:t>‹#›</a:t>
            </a:fld>
            <a:endParaRPr lang="en-IN"/>
          </a:p>
        </p:txBody>
      </p:sp>
    </p:spTree>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8F333548-8BDB-6C27-F10F-04D88A8B23BF}"/>
              </a:ext>
            </a:extLst>
          </p:cNvPr>
          <p:cNvSpPr txBox="1"/>
          <p:nvPr/>
        </p:nvSpPr>
        <p:spPr>
          <a:xfrm>
            <a:off x="2880880" y="2833068"/>
            <a:ext cx="6094268" cy="2554545"/>
          </a:xfrm>
          <a:prstGeom prst="rect">
            <a:avLst/>
          </a:prstGeom>
          <a:noFill/>
        </p:spPr>
        <p:txBody>
          <a:bodyPr wrap="square">
            <a:spAutoFit/>
          </a:bodyPr>
          <a:lstStyle/>
          <a:p>
            <a:r>
              <a:rPr lang="en-US" sz="3200" b="1" dirty="0"/>
              <a:t>Approximate Pruned and Truncated </a:t>
            </a:r>
            <a:r>
              <a:rPr lang="en-US" sz="3200" b="1" dirty="0" err="1"/>
              <a:t>Haar</a:t>
            </a:r>
            <a:r>
              <a:rPr lang="en-US" sz="3200" b="1"/>
              <a:t> Discrete Wavelet Transform VLSI Hardware for Energy-Efficient ECG Signal Processing</a:t>
            </a:r>
            <a:endParaRPr lang="en-IN" sz="3200"/>
          </a:p>
        </p:txBody>
      </p:sp>
    </p:spTree>
    <p:extLst>
      <p:ext uri="{BB962C8B-B14F-4D97-AF65-F5344CB8AC3E}">
        <p14:creationId xmlns:p14="http://schemas.microsoft.com/office/powerpoint/2010/main" val="2719736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1941F759-8605-53B2-4467-A3F4B827BD99}"/>
              </a:ext>
            </a:extLst>
          </p:cNvPr>
          <p:cNvSpPr>
            <a:spLocks noGrp="1"/>
          </p:cNvSpPr>
          <p:nvPr>
            <p:ph type="title" idx="4294967295"/>
          </p:nvPr>
        </p:nvSpPr>
        <p:spPr>
          <a:xfrm>
            <a:off x="0" y="132080"/>
            <a:ext cx="10058400" cy="856932"/>
          </a:xfrm>
        </p:spPr>
        <p:txBody>
          <a:bodyPr/>
          <a:lstStyle/>
          <a:p>
            <a:r>
              <a:rPr lang="en-US" b="1" dirty="0"/>
              <a:t>Abstract</a:t>
            </a:r>
            <a:endParaRPr lang="en-IN" dirty="0"/>
          </a:p>
        </p:txBody>
      </p:sp>
      <p:sp>
        <p:nvSpPr>
          <p:cNvPr id="7" name="TextBox 6">
            <a:extLst>
              <a:ext uri="{FF2B5EF4-FFF2-40B4-BE49-F238E27FC236}">
                <a16:creationId xmlns="" xmlns:a16="http://schemas.microsoft.com/office/drawing/2014/main" id="{E13FB3F3-8CAA-B7D8-5173-2AB5DDA30147}"/>
              </a:ext>
            </a:extLst>
          </p:cNvPr>
          <p:cNvSpPr txBox="1"/>
          <p:nvPr/>
        </p:nvSpPr>
        <p:spPr>
          <a:xfrm>
            <a:off x="914399" y="989012"/>
            <a:ext cx="10255828" cy="590931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approximate computing paradigm emerged as a key alternative for trading off accuracy and energy efficiency. Error-tolerant applications, such as multimedia and signal processing, can process the information with lower-than-standard accuracy at the circuit level while still fulfilling a good and acceptable service quality at the application level.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automatic detection of R-peaks in an electrocardiogram (ECG) signal is the essential step preceding ECG processing and analysis. The </a:t>
            </a:r>
            <a:r>
              <a:rPr lang="en-US" dirty="0" err="1"/>
              <a:t>Haar</a:t>
            </a:r>
            <a:r>
              <a:rPr lang="en-US" dirty="0"/>
              <a:t> discrete wavelet transform (HDWT) is a low-complexity pre-processing filter suitable to detect ECG R-peaks in embedded systems like wearable devices, which are incredibly energy constrained. </a:t>
            </a:r>
            <a:endParaRPr lang="en-US" dirty="0" smtClean="0"/>
          </a:p>
          <a:p>
            <a:pPr marL="285750" indent="-285750" algn="just">
              <a:lnSpc>
                <a:spcPct val="150000"/>
              </a:lnSpc>
              <a:buFont typeface="Arial" panose="020B0604020202020204" pitchFamily="34" charset="0"/>
              <a:buChar char="•"/>
            </a:pPr>
            <a:r>
              <a:rPr lang="en-US" dirty="0" smtClean="0"/>
              <a:t>This </a:t>
            </a:r>
            <a:r>
              <a:rPr lang="en-US" dirty="0"/>
              <a:t>work presents an approximate HDWT hardware architecture for ECG processing at very high energy efficiency. Our best-proposal employing pruning within the approximate HDWT hardware architecture requires just seven additions. </a:t>
            </a:r>
            <a:endParaRPr lang="en-IN" dirty="0"/>
          </a:p>
        </p:txBody>
      </p:sp>
    </p:spTree>
    <p:extLst>
      <p:ext uri="{BB962C8B-B14F-4D97-AF65-F5344CB8AC3E}">
        <p14:creationId xmlns:p14="http://schemas.microsoft.com/office/powerpoint/2010/main" val="37762211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1941F759-8605-53B2-4467-A3F4B827BD99}"/>
              </a:ext>
            </a:extLst>
          </p:cNvPr>
          <p:cNvSpPr>
            <a:spLocks noGrp="1"/>
          </p:cNvSpPr>
          <p:nvPr>
            <p:ph type="title" idx="4294967295"/>
          </p:nvPr>
        </p:nvSpPr>
        <p:spPr>
          <a:xfrm>
            <a:off x="0" y="132080"/>
            <a:ext cx="10058400" cy="856932"/>
          </a:xfrm>
        </p:spPr>
        <p:txBody>
          <a:bodyPr/>
          <a:lstStyle/>
          <a:p>
            <a:endParaRPr lang="en-IN" dirty="0"/>
          </a:p>
        </p:txBody>
      </p:sp>
      <p:sp>
        <p:nvSpPr>
          <p:cNvPr id="7" name="TextBox 6">
            <a:extLst>
              <a:ext uri="{FF2B5EF4-FFF2-40B4-BE49-F238E27FC236}">
                <a16:creationId xmlns="" xmlns:a16="http://schemas.microsoft.com/office/drawing/2014/main" id="{E13FB3F3-8CAA-B7D8-5173-2AB5DDA30147}"/>
              </a:ext>
            </a:extLst>
          </p:cNvPr>
          <p:cNvSpPr txBox="1"/>
          <p:nvPr/>
        </p:nvSpPr>
        <p:spPr>
          <a:xfrm>
            <a:off x="914399" y="989012"/>
            <a:ext cx="10255828"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use of a truncation technique to improve energy efficiency is also investigated herein by observing the evolution of the signal-to-noise ratio and the ultimate impact in the ECG peak-detection application. This research finds that our HDWT approximate hardware architecture proposal accepts higher truncation levels than the original HDWT</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In summary: Our results show about 9 times energy reduction when combining our HDWT matrix approximation proposal with the pruning and the highest acceptable level of truncation while still maintaining the R-peak detection performance accuracy of 99.68% on average.</a:t>
            </a:r>
            <a:endParaRPr lang="en-IN" dirty="0"/>
          </a:p>
        </p:txBody>
      </p:sp>
    </p:spTree>
    <p:extLst>
      <p:ext uri="{BB962C8B-B14F-4D97-AF65-F5344CB8AC3E}">
        <p14:creationId xmlns:p14="http://schemas.microsoft.com/office/powerpoint/2010/main" val="9964058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1941F759-8605-53B2-4467-A3F4B827BD99}"/>
              </a:ext>
            </a:extLst>
          </p:cNvPr>
          <p:cNvSpPr>
            <a:spLocks noGrp="1"/>
          </p:cNvSpPr>
          <p:nvPr>
            <p:ph type="title" idx="4294967295"/>
          </p:nvPr>
        </p:nvSpPr>
        <p:spPr>
          <a:xfrm>
            <a:off x="0" y="132080"/>
            <a:ext cx="10058400" cy="856932"/>
          </a:xfrm>
        </p:spPr>
        <p:txBody>
          <a:bodyPr/>
          <a:lstStyle/>
          <a:p>
            <a:r>
              <a:rPr lang="en-US" sz="4400" dirty="0"/>
              <a:t>Existing System</a:t>
            </a:r>
            <a:endParaRPr lang="en-IN" dirty="0"/>
          </a:p>
        </p:txBody>
      </p:sp>
      <p:sp>
        <p:nvSpPr>
          <p:cNvPr id="7" name="TextBox 6">
            <a:extLst>
              <a:ext uri="{FF2B5EF4-FFF2-40B4-BE49-F238E27FC236}">
                <a16:creationId xmlns="" xmlns:a16="http://schemas.microsoft.com/office/drawing/2014/main" id="{E13FB3F3-8CAA-B7D8-5173-2AB5DDA30147}"/>
              </a:ext>
            </a:extLst>
          </p:cNvPr>
          <p:cNvSpPr txBox="1"/>
          <p:nvPr/>
        </p:nvSpPr>
        <p:spPr>
          <a:xfrm>
            <a:off x="914399" y="989012"/>
            <a:ext cx="10255828"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NEW and significant challenges driven by the energy efficiency concerns have been emerging across most internet of things applications. Edge computing overcomes or reduces the necessity of transmitting data to produce results, thus saving communication energy and reducing the dependence on data centers by sending compact data or just decisions taken at the edge. Batteries combined with energy-harvested systems generally sustain biomedical wearable and implantable devices that are extremely energy-constrained.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Notably</a:t>
            </a:r>
            <a:r>
              <a:rPr lang="en-US" dirty="0"/>
              <a:t>, medical wearable devices have to guarantee a significant accuracy of electrocardiogram (ECG) processing. Therefore, biomedical algorithm kernels processing at the edge must be carefully implemented within dedicated hardware architectures, preferably using ultra-low-power VLSI design techniques to ensure its sustainability</a:t>
            </a:r>
            <a:endParaRPr lang="en-IN" dirty="0"/>
          </a:p>
        </p:txBody>
      </p:sp>
    </p:spTree>
    <p:extLst>
      <p:ext uri="{BB962C8B-B14F-4D97-AF65-F5344CB8AC3E}">
        <p14:creationId xmlns:p14="http://schemas.microsoft.com/office/powerpoint/2010/main" val="18865275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B1648E9-B808-39F9-55DD-D7055793BB51}"/>
              </a:ext>
            </a:extLst>
          </p:cNvPr>
          <p:cNvSpPr>
            <a:spLocks noGrp="1"/>
          </p:cNvSpPr>
          <p:nvPr>
            <p:ph type="title" idx="4294967295"/>
          </p:nvPr>
        </p:nvSpPr>
        <p:spPr>
          <a:xfrm>
            <a:off x="0" y="-596900"/>
            <a:ext cx="10058400" cy="1450975"/>
          </a:xfrm>
        </p:spPr>
        <p:txBody>
          <a:bodyPr>
            <a:normAutofit/>
          </a:bodyPr>
          <a:lstStyle/>
          <a:p>
            <a:endParaRPr lang="en-IN" sz="4600" b="1" dirty="0"/>
          </a:p>
        </p:txBody>
      </p:sp>
      <p:sp>
        <p:nvSpPr>
          <p:cNvPr id="5" name="TextBox 4">
            <a:extLst>
              <a:ext uri="{FF2B5EF4-FFF2-40B4-BE49-F238E27FC236}">
                <a16:creationId xmlns="" xmlns:a16="http://schemas.microsoft.com/office/drawing/2014/main" id="{61AB7E09-98E5-290A-9890-3D2B375FD819}"/>
              </a:ext>
            </a:extLst>
          </p:cNvPr>
          <p:cNvSpPr txBox="1"/>
          <p:nvPr/>
        </p:nvSpPr>
        <p:spPr>
          <a:xfrm>
            <a:off x="1085850" y="946856"/>
            <a:ext cx="9544050" cy="6186309"/>
          </a:xfrm>
          <a:prstGeom prst="rect">
            <a:avLst/>
          </a:prstGeom>
          <a:noFill/>
        </p:spPr>
        <p:txBody>
          <a:bodyPr wrap="square">
            <a:spAutoFit/>
          </a:bodyPr>
          <a:lstStyle/>
          <a:p>
            <a:pPr marL="285750" indent="-285750" algn="just">
              <a:buFont typeface="Arial" pitchFamily="34" charset="0"/>
              <a:buChar char="•"/>
            </a:pPr>
            <a:r>
              <a:rPr lang="en-US" dirty="0"/>
              <a:t>Automatic detection of the R-peaks in the ECG signal is the essential step preceding ECG processing and analysis in industrial-strength biomedical applications. R-peak detection task is an intrinsically approximate operation with a binary result (i.e., true/false). Therefore, there is an ample design space for exploring different approximate computing techniques.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The </a:t>
            </a:r>
            <a:r>
              <a:rPr lang="en-US" dirty="0" err="1"/>
              <a:t>Haar</a:t>
            </a:r>
            <a:r>
              <a:rPr lang="en-US" dirty="0"/>
              <a:t> discrete wavelet transform (HDWT) is a low-complexity pre-processing algorithm suitable to detect ECG R-peaks in low-power embedded systems. Therefore, the critical challenge addressed in this work is how to reduce power dissipation in the HDWT hardware design.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Approximate </a:t>
            </a:r>
            <a:r>
              <a:rPr lang="en-US" dirty="0"/>
              <a:t>computing has emerged as a key alternative for leveraging energy efficiency for most applications capable of tolerating errors from hardware, as if they were just another noise source. Error-tolerant applications such as video and signal processing, can process the information with lower-than-standard accuracy at the circuit-level while still performing, within the overall application, at an acceptable quality for the user.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Recently</a:t>
            </a:r>
            <a:r>
              <a:rPr lang="en-US" dirty="0"/>
              <a:t>, approximate transforms have been emerging as an alternative to reduce the complexity of its hardware. However, most of the literature’s transform approximations have been proposed for multimedia processing, lacking ECG processing solutions.</a:t>
            </a:r>
            <a:endParaRPr lang="en-IN" dirty="0"/>
          </a:p>
        </p:txBody>
      </p:sp>
    </p:spTree>
    <p:extLst>
      <p:ext uri="{BB962C8B-B14F-4D97-AF65-F5344CB8AC3E}">
        <p14:creationId xmlns:p14="http://schemas.microsoft.com/office/powerpoint/2010/main" val="33078097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61AB7E09-98E5-290A-9890-3D2B375FD819}"/>
              </a:ext>
            </a:extLst>
          </p:cNvPr>
          <p:cNvSpPr txBox="1"/>
          <p:nvPr/>
        </p:nvSpPr>
        <p:spPr>
          <a:xfrm>
            <a:off x="1085850" y="946856"/>
            <a:ext cx="9544050" cy="3139321"/>
          </a:xfrm>
          <a:prstGeom prst="rect">
            <a:avLst/>
          </a:prstGeom>
          <a:noFill/>
        </p:spPr>
        <p:txBody>
          <a:bodyPr wrap="square">
            <a:spAutoFit/>
          </a:bodyPr>
          <a:lstStyle/>
          <a:p>
            <a:pPr marL="285750" indent="-285750">
              <a:buFont typeface="Arial" pitchFamily="34" charset="0"/>
              <a:buChar char="•"/>
            </a:pPr>
            <a:r>
              <a:rPr lang="en-US" dirty="0"/>
              <a:t>In this work, we present the first approximate HDWT VLSI hardware architectures which combine coefficient approximation, pruning, and truncation. We investigate at design-time the approximate HDWT demonstrating the reduction in circuit area and power dissipation with a consequent trade-off in signal-to-noise-ratio (SNR). </a:t>
            </a:r>
            <a:endParaRPr lang="en-US" dirty="0" smtClean="0"/>
          </a:p>
          <a:p>
            <a:pPr marL="285750" indent="-285750">
              <a:buFont typeface="Arial" pitchFamily="34" charset="0"/>
              <a:buChar char="•"/>
            </a:pPr>
            <a:endParaRPr lang="en-US" dirty="0"/>
          </a:p>
          <a:p>
            <a:pPr marL="285750" indent="-285750">
              <a:buFont typeface="Arial" pitchFamily="34" charset="0"/>
              <a:buChar char="•"/>
            </a:pPr>
            <a:r>
              <a:rPr lang="en-US" dirty="0" smtClean="0"/>
              <a:t>Despite </a:t>
            </a:r>
            <a:r>
              <a:rPr lang="en-US" dirty="0"/>
              <a:t>the lower SNR, our proposal fulfills the ultimate quality performance at the application-level with a slight improvement in the accuracy of the R-peak detection performance while providing a reduction of about 9 times in the energy required to process ECG signals. Our contributions presented in this paper are as follows: </a:t>
            </a:r>
            <a:endParaRPr lang="en-IN" dirty="0"/>
          </a:p>
        </p:txBody>
      </p:sp>
    </p:spTree>
    <p:extLst>
      <p:ext uri="{BB962C8B-B14F-4D97-AF65-F5344CB8AC3E}">
        <p14:creationId xmlns:p14="http://schemas.microsoft.com/office/powerpoint/2010/main" val="4270638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61AB7E09-98E5-290A-9890-3D2B375FD819}"/>
              </a:ext>
            </a:extLst>
          </p:cNvPr>
          <p:cNvSpPr txBox="1"/>
          <p:nvPr/>
        </p:nvSpPr>
        <p:spPr>
          <a:xfrm>
            <a:off x="1085850" y="946856"/>
            <a:ext cx="9544050" cy="2031325"/>
          </a:xfrm>
          <a:prstGeom prst="rect">
            <a:avLst/>
          </a:prstGeom>
          <a:noFill/>
        </p:spPr>
        <p:txBody>
          <a:bodyPr wrap="square">
            <a:spAutoFit/>
          </a:bodyPr>
          <a:lstStyle/>
          <a:p>
            <a:pPr marL="285750" indent="-285750">
              <a:buFont typeface="Arial" pitchFamily="34" charset="0"/>
              <a:buChar char="•"/>
            </a:pPr>
            <a:r>
              <a:rPr lang="en-US" dirty="0"/>
              <a:t>1) An HDWT matrix approximation capable of fulfilling the service quality in the application and of producing a </a:t>
            </a:r>
            <a:r>
              <a:rPr lang="en-US" dirty="0" err="1"/>
              <a:t>multiplierless</a:t>
            </a:r>
            <a:r>
              <a:rPr lang="en-US" dirty="0"/>
              <a:t> hardware architecture. </a:t>
            </a:r>
            <a:endParaRPr lang="en-IN" dirty="0"/>
          </a:p>
          <a:p>
            <a:pPr marL="285750" indent="-285750">
              <a:buFont typeface="Arial" pitchFamily="34" charset="0"/>
              <a:buChar char="•"/>
            </a:pPr>
            <a:r>
              <a:rPr lang="en-US" dirty="0"/>
              <a:t>2) A pruning in the approximate HDWT matrix, reducing the HDWT hardware architecture to just seven parallel additions. </a:t>
            </a:r>
            <a:endParaRPr lang="en-IN" dirty="0"/>
          </a:p>
          <a:p>
            <a:pPr marL="285750" indent="-285750">
              <a:buFont typeface="Arial" pitchFamily="34" charset="0"/>
              <a:buChar char="•"/>
            </a:pPr>
            <a:r>
              <a:rPr lang="en-US" dirty="0"/>
              <a:t>3) We demonstrate that our approximate HDWT proposal can sustain a higher level of truncation than the original HDWT (i.e., efficiently processing an input signal with a lower quantization level). </a:t>
            </a:r>
            <a:endParaRPr lang="en-IN" dirty="0"/>
          </a:p>
        </p:txBody>
      </p:sp>
    </p:spTree>
    <p:extLst>
      <p:ext uri="{BB962C8B-B14F-4D97-AF65-F5344CB8AC3E}">
        <p14:creationId xmlns:p14="http://schemas.microsoft.com/office/powerpoint/2010/main" val="1005248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2373C73-5379-1CCF-BDBB-E07CE7466FCF}"/>
              </a:ext>
            </a:extLst>
          </p:cNvPr>
          <p:cNvSpPr>
            <a:spLocks noGrp="1"/>
          </p:cNvSpPr>
          <p:nvPr>
            <p:ph type="title" idx="4294967295"/>
          </p:nvPr>
        </p:nvSpPr>
        <p:spPr>
          <a:xfrm>
            <a:off x="0" y="0"/>
            <a:ext cx="10058400" cy="1003434"/>
          </a:xfrm>
        </p:spPr>
        <p:txBody>
          <a:bodyPr>
            <a:normAutofit/>
          </a:bodyPr>
          <a:lstStyle/>
          <a:p>
            <a:r>
              <a:rPr lang="en-US" sz="4600" b="1" dirty="0"/>
              <a:t>Disadvantage</a:t>
            </a:r>
            <a:endParaRPr lang="en-IN" sz="4600" b="1" dirty="0"/>
          </a:p>
        </p:txBody>
      </p:sp>
      <p:sp>
        <p:nvSpPr>
          <p:cNvPr id="5" name="TextBox 4">
            <a:extLst>
              <a:ext uri="{FF2B5EF4-FFF2-40B4-BE49-F238E27FC236}">
                <a16:creationId xmlns="" xmlns:a16="http://schemas.microsoft.com/office/drawing/2014/main" id="{CADED3D7-3561-970F-3A6E-4AE9809F5C72}"/>
              </a:ext>
            </a:extLst>
          </p:cNvPr>
          <p:cNvSpPr txBox="1"/>
          <p:nvPr/>
        </p:nvSpPr>
        <p:spPr>
          <a:xfrm>
            <a:off x="403512" y="1003434"/>
            <a:ext cx="11622234" cy="923330"/>
          </a:xfrm>
          <a:prstGeom prst="rect">
            <a:avLst/>
          </a:prstGeom>
          <a:noFill/>
        </p:spPr>
        <p:txBody>
          <a:bodyPr wrap="square">
            <a:spAutoFit/>
          </a:bodyPr>
          <a:lstStyle/>
          <a:p>
            <a:pPr marL="285750" lvl="0" indent="-285750">
              <a:buFont typeface="Arial" pitchFamily="34" charset="0"/>
              <a:buChar char="•"/>
            </a:pPr>
            <a:r>
              <a:rPr lang="en-US" dirty="0"/>
              <a:t>Overcome the necessity of transmitting data to produces results. </a:t>
            </a:r>
            <a:endParaRPr lang="en-IN" dirty="0"/>
          </a:p>
          <a:p>
            <a:pPr marL="285750" lvl="0" indent="-285750">
              <a:buFont typeface="Arial" pitchFamily="34" charset="0"/>
              <a:buChar char="•"/>
            </a:pPr>
            <a:r>
              <a:rPr lang="en-US" dirty="0"/>
              <a:t>More energy constrained.</a:t>
            </a:r>
            <a:endParaRPr lang="en-IN" dirty="0"/>
          </a:p>
          <a:p>
            <a:pPr marL="285750" indent="-285750">
              <a:buFont typeface="Arial" pitchFamily="34" charset="0"/>
              <a:buChar char="•"/>
            </a:pPr>
            <a:r>
              <a:rPr lang="en-US" dirty="0"/>
              <a:t>More logic sizes.</a:t>
            </a:r>
            <a:endParaRPr lang="en-IN" dirty="0"/>
          </a:p>
        </p:txBody>
      </p:sp>
    </p:spTree>
    <p:extLst>
      <p:ext uri="{BB962C8B-B14F-4D97-AF65-F5344CB8AC3E}">
        <p14:creationId xmlns:p14="http://schemas.microsoft.com/office/powerpoint/2010/main" val="14280512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43F09D4-3C6E-2A35-CFA3-428259F84AE5}"/>
              </a:ext>
            </a:extLst>
          </p:cNvPr>
          <p:cNvSpPr>
            <a:spLocks noGrp="1"/>
          </p:cNvSpPr>
          <p:nvPr>
            <p:ph type="title" idx="4294967295"/>
          </p:nvPr>
        </p:nvSpPr>
        <p:spPr>
          <a:xfrm>
            <a:off x="0" y="0"/>
            <a:ext cx="10058400" cy="1053906"/>
          </a:xfrm>
        </p:spPr>
        <p:txBody>
          <a:bodyPr>
            <a:normAutofit/>
          </a:bodyPr>
          <a:lstStyle/>
          <a:p>
            <a:r>
              <a:rPr lang="en-US" sz="4000" dirty="0"/>
              <a:t>PROPOSED SYSTEM :</a:t>
            </a:r>
            <a:endParaRPr lang="en-IN" sz="4000" dirty="0"/>
          </a:p>
        </p:txBody>
      </p:sp>
      <p:sp>
        <p:nvSpPr>
          <p:cNvPr id="7" name="TextBox 6">
            <a:extLst>
              <a:ext uri="{FF2B5EF4-FFF2-40B4-BE49-F238E27FC236}">
                <a16:creationId xmlns="" xmlns:a16="http://schemas.microsoft.com/office/drawing/2014/main" id="{B6E39298-AF3A-BC24-8CAF-104C445C8788}"/>
              </a:ext>
            </a:extLst>
          </p:cNvPr>
          <p:cNvSpPr txBox="1"/>
          <p:nvPr/>
        </p:nvSpPr>
        <p:spPr>
          <a:xfrm>
            <a:off x="1137804" y="1053906"/>
            <a:ext cx="9875635" cy="4524315"/>
          </a:xfrm>
          <a:prstGeom prst="rect">
            <a:avLst/>
          </a:prstGeom>
          <a:noFill/>
        </p:spPr>
        <p:txBody>
          <a:bodyPr wrap="square">
            <a:spAutoFit/>
          </a:bodyPr>
          <a:lstStyle/>
          <a:p>
            <a:pPr marL="285750" indent="-285750" algn="just">
              <a:buFont typeface="Arial" pitchFamily="34" charset="0"/>
              <a:buChar char="•"/>
            </a:pPr>
            <a:r>
              <a:rPr lang="en-US" dirty="0"/>
              <a:t>The methodology of approximation computing emerged as an ideal approach that allowed for the transfer of accuracy and energy efficiency. Error-tolerant </a:t>
            </a:r>
            <a:r>
              <a:rPr lang="en-US" dirty="0" err="1"/>
              <a:t>programmes</a:t>
            </a:r>
            <a:r>
              <a:rPr lang="en-US" dirty="0"/>
              <a:t>, which include signal processing and multimedia processing, are able to process the information with an accuracy that is lower than the norm while still satisfying a high and appropriate service quality at the application level</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r>
              <a:rPr lang="en-US" dirty="0" smtClean="0"/>
              <a:t> </a:t>
            </a:r>
            <a:r>
              <a:rPr lang="en-US" dirty="0"/>
              <a:t>The important phase that comes just before the processing and analysis of an electrocardiogram (ECG) data is the automated recognition of R-peaks within the ECG signal. The </a:t>
            </a:r>
            <a:r>
              <a:rPr lang="en-US" dirty="0" err="1"/>
              <a:t>Haar</a:t>
            </a:r>
            <a:r>
              <a:rPr lang="en-US" dirty="0"/>
              <a:t> discrete wavelet transform (HDWT) is a low-complexity pre-processing filter that is appropriate for detecting ECG R-peaks in embedded systems such as wearable devices, which are subject to very stringent energy constraints</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r>
              <a:rPr lang="en-US" dirty="0" smtClean="0"/>
              <a:t> </a:t>
            </a:r>
            <a:r>
              <a:rPr lang="en-US" dirty="0"/>
              <a:t>In this study, an approximate HDWT hardware architecture for ECG processing is presented with MIT-BIH Database. The energy efficiency of this design is quite good.</a:t>
            </a:r>
            <a:endParaRPr lang="en-IN" dirty="0"/>
          </a:p>
        </p:txBody>
      </p:sp>
    </p:spTree>
    <p:extLst>
      <p:ext uri="{BB962C8B-B14F-4D97-AF65-F5344CB8AC3E}">
        <p14:creationId xmlns:p14="http://schemas.microsoft.com/office/powerpoint/2010/main" val="19267192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43F09D4-3C6E-2A35-CFA3-428259F84AE5}"/>
              </a:ext>
            </a:extLst>
          </p:cNvPr>
          <p:cNvSpPr>
            <a:spLocks noGrp="1"/>
          </p:cNvSpPr>
          <p:nvPr>
            <p:ph type="title" idx="4294967295"/>
          </p:nvPr>
        </p:nvSpPr>
        <p:spPr>
          <a:xfrm>
            <a:off x="0" y="0"/>
            <a:ext cx="10058400" cy="1053906"/>
          </a:xfrm>
        </p:spPr>
        <p:txBody>
          <a:bodyPr>
            <a:normAutofit/>
          </a:bodyPr>
          <a:lstStyle/>
          <a:p>
            <a:endParaRPr lang="en-IN" sz="4000" dirty="0"/>
          </a:p>
        </p:txBody>
      </p:sp>
      <p:sp>
        <p:nvSpPr>
          <p:cNvPr id="7" name="TextBox 6">
            <a:extLst>
              <a:ext uri="{FF2B5EF4-FFF2-40B4-BE49-F238E27FC236}">
                <a16:creationId xmlns="" xmlns:a16="http://schemas.microsoft.com/office/drawing/2014/main" id="{B6E39298-AF3A-BC24-8CAF-104C445C8788}"/>
              </a:ext>
            </a:extLst>
          </p:cNvPr>
          <p:cNvSpPr txBox="1"/>
          <p:nvPr/>
        </p:nvSpPr>
        <p:spPr>
          <a:xfrm>
            <a:off x="1137804" y="1053906"/>
            <a:ext cx="9875635" cy="4524315"/>
          </a:xfrm>
          <a:prstGeom prst="rect">
            <a:avLst/>
          </a:prstGeom>
          <a:noFill/>
        </p:spPr>
        <p:txBody>
          <a:bodyPr wrap="square">
            <a:spAutoFit/>
          </a:bodyPr>
          <a:lstStyle/>
          <a:p>
            <a:pPr marL="285750" indent="-285750" algn="just">
              <a:buFont typeface="Arial" pitchFamily="34" charset="0"/>
              <a:buChar char="•"/>
            </a:pPr>
            <a:r>
              <a:rPr lang="en-US" dirty="0"/>
              <a:t>Only 7 improvements are necessary for our top suggestion, which involves doing pruning inside the basic concept of the HDWT hardware design. The use of a truncation technique to improve energy efficiency is also investigated in this article by observing the development of the signal-to-noise ratio and the ultimate impact in the ECG peak-detection application.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The </a:t>
            </a:r>
            <a:r>
              <a:rPr lang="en-US" dirty="0"/>
              <a:t>proposed approach of this work gather about the effectiveness of the technique based on HDWT approximation hardware design approach using XOR MUX Full adder design instead of Conventional Full Adder design, and also design with higher levels of truncation than the normal HDWT.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When </a:t>
            </a:r>
            <a:r>
              <a:rPr lang="en-US" dirty="0"/>
              <a:t>we combined our HDWT matrix approximation proposal with the pruning and the highest acceptable level of truncation, our results showed a reduction in energy consumption that was approximately nine times greater than the previous level. Finally this work developed in Verilog HDL, and Synthesized on Xilinx Vertex-5 FPGA and compared all the parameters in terms of area, delay and power. </a:t>
            </a:r>
            <a:endParaRPr lang="en-IN" dirty="0"/>
          </a:p>
        </p:txBody>
      </p:sp>
    </p:spTree>
    <p:extLst>
      <p:ext uri="{BB962C8B-B14F-4D97-AF65-F5344CB8AC3E}">
        <p14:creationId xmlns:p14="http://schemas.microsoft.com/office/powerpoint/2010/main" val="3556994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43F09D4-3C6E-2A35-CFA3-428259F84AE5}"/>
              </a:ext>
            </a:extLst>
          </p:cNvPr>
          <p:cNvSpPr>
            <a:spLocks noGrp="1"/>
          </p:cNvSpPr>
          <p:nvPr>
            <p:ph type="title" idx="4294967295"/>
          </p:nvPr>
        </p:nvSpPr>
        <p:spPr>
          <a:xfrm>
            <a:off x="0" y="0"/>
            <a:ext cx="10058400" cy="1053906"/>
          </a:xfrm>
        </p:spPr>
        <p:txBody>
          <a:bodyPr>
            <a:normAutofit/>
          </a:bodyPr>
          <a:lstStyle/>
          <a:p>
            <a:endParaRPr lang="en-IN" sz="4000" dirty="0"/>
          </a:p>
        </p:txBody>
      </p:sp>
      <p:sp>
        <p:nvSpPr>
          <p:cNvPr id="7" name="TextBox 6">
            <a:extLst>
              <a:ext uri="{FF2B5EF4-FFF2-40B4-BE49-F238E27FC236}">
                <a16:creationId xmlns="" xmlns:a16="http://schemas.microsoft.com/office/drawing/2014/main" id="{B6E39298-AF3A-BC24-8CAF-104C445C8788}"/>
              </a:ext>
            </a:extLst>
          </p:cNvPr>
          <p:cNvSpPr txBox="1"/>
          <p:nvPr/>
        </p:nvSpPr>
        <p:spPr>
          <a:xfrm>
            <a:off x="1137804" y="1053906"/>
            <a:ext cx="9875635" cy="3693319"/>
          </a:xfrm>
          <a:prstGeom prst="rect">
            <a:avLst/>
          </a:prstGeom>
          <a:noFill/>
        </p:spPr>
        <p:txBody>
          <a:bodyPr wrap="square">
            <a:spAutoFit/>
          </a:bodyPr>
          <a:lstStyle/>
          <a:p>
            <a:pPr marL="285750" indent="-285750" algn="just">
              <a:buFont typeface="Arial" pitchFamily="34" charset="0"/>
              <a:buChar char="•"/>
            </a:pPr>
            <a:r>
              <a:rPr lang="en-US" dirty="0"/>
              <a:t>In a conventional digital circuit design, one usually assumes that the system will provide accurate results, even under fixed bit-width arithmetic operations. However, in practice, the operations with a high level of accuracy are not always necessary, as even the analog-to-digital conversion at the start already computes approximate data </a:t>
            </a:r>
            <a:r>
              <a:rPr lang="en-US" dirty="0" err="1"/>
              <a:t>wrt</a:t>
            </a:r>
            <a:r>
              <a:rPr lang="en-US" dirty="0"/>
              <a:t> the physical phenomenon.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In </a:t>
            </a:r>
            <a:r>
              <a:rPr lang="en-US" dirty="0"/>
              <a:t>many applications, digital circuits can generate good enough results, instead of the most accurate results, without compromising the functioning of the application in the system as a whole.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The </a:t>
            </a:r>
            <a:r>
              <a:rPr lang="en-US" dirty="0"/>
              <a:t>approximate computing paradigm emerges as a solution to exchange precision, or quality of results, for a reduction in power dissipation, energy consumption, and area in the VLSI circuit.</a:t>
            </a:r>
            <a:endParaRPr lang="en-IN" dirty="0"/>
          </a:p>
        </p:txBody>
      </p:sp>
    </p:spTree>
    <p:extLst>
      <p:ext uri="{BB962C8B-B14F-4D97-AF65-F5344CB8AC3E}">
        <p14:creationId xmlns:p14="http://schemas.microsoft.com/office/powerpoint/2010/main" val="16636799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619BE4B-87EB-E072-5A1F-291125DC1CF3}"/>
              </a:ext>
            </a:extLst>
          </p:cNvPr>
          <p:cNvSpPr>
            <a:spLocks noGrp="1"/>
          </p:cNvSpPr>
          <p:nvPr>
            <p:ph type="title" idx="4294967295"/>
          </p:nvPr>
        </p:nvSpPr>
        <p:spPr>
          <a:xfrm>
            <a:off x="0" y="254000"/>
            <a:ext cx="10058400" cy="647700"/>
          </a:xfrm>
        </p:spPr>
        <p:txBody>
          <a:bodyPr>
            <a:normAutofit fontScale="90000"/>
          </a:bodyPr>
          <a:lstStyle/>
          <a:p>
            <a:r>
              <a:rPr lang="en-US" sz="4400" dirty="0"/>
              <a:t>Advantage</a:t>
            </a:r>
            <a:endParaRPr lang="en-IN" sz="4400" dirty="0"/>
          </a:p>
        </p:txBody>
      </p:sp>
      <p:sp>
        <p:nvSpPr>
          <p:cNvPr id="7" name="TextBox 6">
            <a:extLst>
              <a:ext uri="{FF2B5EF4-FFF2-40B4-BE49-F238E27FC236}">
                <a16:creationId xmlns="" xmlns:a16="http://schemas.microsoft.com/office/drawing/2014/main" id="{5A65AE0F-AC9E-80BD-C34A-A29E506BD0B9}"/>
              </a:ext>
            </a:extLst>
          </p:cNvPr>
          <p:cNvSpPr txBox="1"/>
          <p:nvPr/>
        </p:nvSpPr>
        <p:spPr>
          <a:xfrm>
            <a:off x="176645" y="1134659"/>
            <a:ext cx="11575473" cy="923330"/>
          </a:xfrm>
          <a:prstGeom prst="rect">
            <a:avLst/>
          </a:prstGeom>
          <a:noFill/>
        </p:spPr>
        <p:txBody>
          <a:bodyPr wrap="square">
            <a:spAutoFit/>
          </a:bodyPr>
          <a:lstStyle/>
          <a:p>
            <a:pPr marL="285750" lvl="0" indent="-285750">
              <a:buFont typeface="Arial" pitchFamily="34" charset="0"/>
              <a:buChar char="•"/>
            </a:pPr>
            <a:r>
              <a:rPr lang="en-US" dirty="0"/>
              <a:t>Increases the necessity of transmitting data to produces results. </a:t>
            </a:r>
            <a:endParaRPr lang="en-IN" dirty="0"/>
          </a:p>
          <a:p>
            <a:pPr marL="285750" lvl="0" indent="-285750">
              <a:buFont typeface="Arial" pitchFamily="34" charset="0"/>
              <a:buChar char="•"/>
            </a:pPr>
            <a:r>
              <a:rPr lang="en-US" dirty="0"/>
              <a:t>less energy constrained.</a:t>
            </a:r>
            <a:endParaRPr lang="en-IN" dirty="0"/>
          </a:p>
          <a:p>
            <a:pPr marL="285750" lvl="0" indent="-285750">
              <a:buFont typeface="Arial" pitchFamily="34" charset="0"/>
              <a:buChar char="•"/>
            </a:pPr>
            <a:r>
              <a:rPr lang="en-US" dirty="0"/>
              <a:t>Reduced logic sizes using XOR-MUX Full Adder.</a:t>
            </a:r>
            <a:endParaRPr lang="en-IN" dirty="0"/>
          </a:p>
        </p:txBody>
      </p:sp>
    </p:spTree>
    <p:extLst>
      <p:ext uri="{BB962C8B-B14F-4D97-AF65-F5344CB8AC3E}">
        <p14:creationId xmlns:p14="http://schemas.microsoft.com/office/powerpoint/2010/main" val="13997979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5778FF8-6E4D-7071-ACCA-26D9FBF24D48}"/>
              </a:ext>
            </a:extLst>
          </p:cNvPr>
          <p:cNvSpPr>
            <a:spLocks noGrp="1"/>
          </p:cNvSpPr>
          <p:nvPr>
            <p:ph type="title" idx="4294967295"/>
          </p:nvPr>
        </p:nvSpPr>
        <p:spPr>
          <a:xfrm>
            <a:off x="0" y="75305"/>
            <a:ext cx="10058400" cy="898208"/>
          </a:xfrm>
        </p:spPr>
        <p:txBody>
          <a:bodyPr>
            <a:normAutofit/>
          </a:bodyPr>
          <a:lstStyle/>
          <a:p>
            <a:r>
              <a:rPr lang="en-US" sz="4600" dirty="0"/>
              <a:t>Introduction</a:t>
            </a:r>
            <a:endParaRPr lang="en-IN" sz="4600" dirty="0"/>
          </a:p>
        </p:txBody>
      </p:sp>
      <p:sp>
        <p:nvSpPr>
          <p:cNvPr id="5" name="TextBox 4">
            <a:extLst>
              <a:ext uri="{FF2B5EF4-FFF2-40B4-BE49-F238E27FC236}">
                <a16:creationId xmlns="" xmlns:a16="http://schemas.microsoft.com/office/drawing/2014/main" id="{73CD420F-944A-BB4C-E847-7D217C1E4273}"/>
              </a:ext>
            </a:extLst>
          </p:cNvPr>
          <p:cNvSpPr txBox="1"/>
          <p:nvPr/>
        </p:nvSpPr>
        <p:spPr>
          <a:xfrm>
            <a:off x="685800" y="973513"/>
            <a:ext cx="10916920" cy="4247317"/>
          </a:xfrm>
          <a:prstGeom prst="rect">
            <a:avLst/>
          </a:prstGeom>
          <a:noFill/>
        </p:spPr>
        <p:txBody>
          <a:bodyPr wrap="square">
            <a:spAutoFit/>
          </a:bodyPr>
          <a:lstStyle/>
          <a:p>
            <a:pPr marL="285750" indent="-285750">
              <a:buFont typeface="Arial" pitchFamily="34" charset="0"/>
              <a:buChar char="•"/>
            </a:pPr>
            <a:r>
              <a:rPr lang="en-US" dirty="0"/>
              <a:t>The most inherently adopted approximation in practice for significant savings in power is the reduction of bit-widths by truncation. This strategy proposes reducing the bit width of architecture to obtain a more energy-efficient circuit without reducing the information quality. In general, we can apply this approach to some arithmetic blocks in the circuit, where the resulting values may be less than expected. </a:t>
            </a:r>
            <a:endParaRPr lang="en-US" dirty="0" smtClean="0"/>
          </a:p>
          <a:p>
            <a:pPr marL="285750" indent="-285750">
              <a:buFont typeface="Arial" pitchFamily="34" charset="0"/>
              <a:buChar char="•"/>
            </a:pPr>
            <a:endParaRPr lang="en-US" dirty="0"/>
          </a:p>
          <a:p>
            <a:pPr marL="285750" indent="-285750">
              <a:buFont typeface="Arial" pitchFamily="34" charset="0"/>
              <a:buChar char="•"/>
            </a:pPr>
            <a:r>
              <a:rPr lang="en-US" dirty="0" smtClean="0"/>
              <a:t>We </a:t>
            </a:r>
            <a:r>
              <a:rPr lang="en-US" dirty="0"/>
              <a:t>can also use this strategy in the entire circuit, so that designing it to operate with a certain width works appropriately for a specific application, even with the introduction of errors in the magnitude of the processed results. </a:t>
            </a:r>
            <a:endParaRPr lang="en-US" dirty="0" smtClean="0"/>
          </a:p>
          <a:p>
            <a:pPr marL="285750" indent="-285750">
              <a:buFont typeface="Arial" pitchFamily="34" charset="0"/>
              <a:buChar char="•"/>
            </a:pPr>
            <a:endParaRPr lang="en-US" dirty="0"/>
          </a:p>
          <a:p>
            <a:pPr marL="285750" indent="-285750">
              <a:buFont typeface="Arial" pitchFamily="34" charset="0"/>
              <a:buChar char="•"/>
            </a:pPr>
            <a:r>
              <a:rPr lang="en-US" dirty="0" smtClean="0"/>
              <a:t>Another </a:t>
            </a:r>
            <a:r>
              <a:rPr lang="en-US" dirty="0"/>
              <a:t>strategy related to approximate computing, which has shown significant results in the design of low power digital circuits, is pruning. According to circuit pruning is a design technique that consists of removing logic circuit blocks and their associated wires. The strategy aims at establishing a relationship between the computation accuracy, the power dissipated, the area, and the delay of the circuit. </a:t>
            </a:r>
            <a:endParaRPr lang="en-IN" dirty="0"/>
          </a:p>
        </p:txBody>
      </p:sp>
    </p:spTree>
    <p:extLst>
      <p:ext uri="{BB962C8B-B14F-4D97-AF65-F5344CB8AC3E}">
        <p14:creationId xmlns:p14="http://schemas.microsoft.com/office/powerpoint/2010/main" val="22511047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5778FF8-6E4D-7071-ACCA-26D9FBF24D48}"/>
              </a:ext>
            </a:extLst>
          </p:cNvPr>
          <p:cNvSpPr>
            <a:spLocks noGrp="1"/>
          </p:cNvSpPr>
          <p:nvPr>
            <p:ph type="title" idx="4294967295"/>
          </p:nvPr>
        </p:nvSpPr>
        <p:spPr>
          <a:xfrm>
            <a:off x="0" y="75305"/>
            <a:ext cx="10058400" cy="898208"/>
          </a:xfrm>
        </p:spPr>
        <p:txBody>
          <a:bodyPr>
            <a:normAutofit/>
          </a:bodyPr>
          <a:lstStyle/>
          <a:p>
            <a:endParaRPr lang="en-IN" sz="4600" dirty="0"/>
          </a:p>
        </p:txBody>
      </p:sp>
      <p:sp>
        <p:nvSpPr>
          <p:cNvPr id="5" name="TextBox 4">
            <a:extLst>
              <a:ext uri="{FF2B5EF4-FFF2-40B4-BE49-F238E27FC236}">
                <a16:creationId xmlns="" xmlns:a16="http://schemas.microsoft.com/office/drawing/2014/main" id="{73CD420F-944A-BB4C-E847-7D217C1E4273}"/>
              </a:ext>
            </a:extLst>
          </p:cNvPr>
          <p:cNvSpPr txBox="1"/>
          <p:nvPr/>
        </p:nvSpPr>
        <p:spPr>
          <a:xfrm>
            <a:off x="685800" y="973513"/>
            <a:ext cx="10916920" cy="2308324"/>
          </a:xfrm>
          <a:prstGeom prst="rect">
            <a:avLst/>
          </a:prstGeom>
          <a:noFill/>
        </p:spPr>
        <p:txBody>
          <a:bodyPr wrap="square">
            <a:spAutoFit/>
          </a:bodyPr>
          <a:lstStyle/>
          <a:p>
            <a:pPr marL="285750" indent="-285750" algn="just">
              <a:buFont typeface="Arial" pitchFamily="34" charset="0"/>
              <a:buChar char="•"/>
            </a:pPr>
            <a:r>
              <a:rPr lang="en-US" dirty="0" smtClean="0"/>
              <a:t>The amount of pruning to be applied depends on the target application’s error tolerance. According, for a computing unit, the pruning of a node reduces the switching activities of the circuit. It omits some of the cells that produce the node logic, resulting in reduced energy consumption. </a:t>
            </a:r>
          </a:p>
          <a:p>
            <a:pPr marL="285750" indent="-285750" algn="just">
              <a:buFont typeface="Arial" pitchFamily="34" charset="0"/>
              <a:buChar char="•"/>
            </a:pPr>
            <a:endParaRPr lang="en-US" dirty="0"/>
          </a:p>
          <a:p>
            <a:pPr marL="285750" indent="-285750" algn="just">
              <a:buFont typeface="Arial" pitchFamily="34" charset="0"/>
              <a:buChar char="•"/>
            </a:pPr>
            <a:r>
              <a:rPr lang="en-US" dirty="0" smtClean="0"/>
              <a:t>If the node is in the critical path of the circuit, there will naturally be an increase in operating speed. The price to be paid in this case is the increased inaccuracy of the results at the circuit-level which must be evaluated in the application.</a:t>
            </a:r>
            <a:endParaRPr lang="en-IN" dirty="0"/>
          </a:p>
        </p:txBody>
      </p:sp>
    </p:spTree>
    <p:extLst>
      <p:ext uri="{BB962C8B-B14F-4D97-AF65-F5344CB8AC3E}">
        <p14:creationId xmlns:p14="http://schemas.microsoft.com/office/powerpoint/2010/main" val="7158607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F6CD51CB-4C84-8530-7293-18B0D530F8F5}"/>
              </a:ext>
            </a:extLst>
          </p:cNvPr>
          <p:cNvSpPr>
            <a:spLocks noGrp="1"/>
          </p:cNvSpPr>
          <p:nvPr>
            <p:ph type="title" idx="4294967295"/>
          </p:nvPr>
        </p:nvSpPr>
        <p:spPr>
          <a:xfrm>
            <a:off x="0" y="-320358"/>
            <a:ext cx="10058400" cy="1122998"/>
          </a:xfrm>
        </p:spPr>
        <p:txBody>
          <a:bodyPr>
            <a:normAutofit/>
          </a:bodyPr>
          <a:lstStyle/>
          <a:p>
            <a:r>
              <a:rPr lang="en-IN" sz="3600" dirty="0"/>
              <a:t>Software Details</a:t>
            </a:r>
          </a:p>
        </p:txBody>
      </p:sp>
      <p:sp>
        <p:nvSpPr>
          <p:cNvPr id="9" name="TextBox 8">
            <a:extLst>
              <a:ext uri="{FF2B5EF4-FFF2-40B4-BE49-F238E27FC236}">
                <a16:creationId xmlns="" xmlns:a16="http://schemas.microsoft.com/office/drawing/2014/main" id="{AE208B65-58E8-7E83-E8DA-6E04CCE8F5E6}"/>
              </a:ext>
            </a:extLst>
          </p:cNvPr>
          <p:cNvSpPr txBox="1"/>
          <p:nvPr/>
        </p:nvSpPr>
        <p:spPr>
          <a:xfrm>
            <a:off x="1049482" y="1205345"/>
            <a:ext cx="10136678" cy="5078313"/>
          </a:xfrm>
          <a:prstGeom prst="rect">
            <a:avLst/>
          </a:prstGeom>
          <a:noFill/>
        </p:spPr>
        <p:txBody>
          <a:bodyPr wrap="square">
            <a:spAutoFit/>
          </a:bodyPr>
          <a:lstStyle/>
          <a:p>
            <a:r>
              <a:rPr lang="en-IN" dirty="0"/>
              <a:t>An introduction to the integrated components of the T- Spice Pro circuit analysis suite:</a:t>
            </a:r>
          </a:p>
          <a:p>
            <a:r>
              <a:rPr lang="en-IN" dirty="0"/>
              <a:t> Schematic data files </a:t>
            </a:r>
            <a:r>
              <a:rPr lang="en-IN" b="1" dirty="0"/>
              <a:t>(.</a:t>
            </a:r>
            <a:r>
              <a:rPr lang="en-IN" b="1" dirty="0" err="1"/>
              <a:t>sdb</a:t>
            </a:r>
            <a:r>
              <a:rPr lang="en-IN" b="1" dirty="0"/>
              <a:t>)</a:t>
            </a:r>
            <a:r>
              <a:rPr lang="en-IN" dirty="0"/>
              <a:t>: describes the circuits to be </a:t>
            </a:r>
            <a:r>
              <a:rPr lang="en-IN" dirty="0" err="1"/>
              <a:t>analyzed</a:t>
            </a:r>
            <a:r>
              <a:rPr lang="en-IN" dirty="0"/>
              <a:t> in graphical form, for display and editing by S- Edit" Schematic Editor.</a:t>
            </a:r>
          </a:p>
          <a:p>
            <a:endParaRPr lang="en-IN" dirty="0" smtClean="0"/>
          </a:p>
          <a:p>
            <a:r>
              <a:rPr lang="en-IN" dirty="0" smtClean="0"/>
              <a:t>Simulation </a:t>
            </a:r>
            <a:r>
              <a:rPr lang="en-IN" dirty="0"/>
              <a:t>input files </a:t>
            </a:r>
            <a:r>
              <a:rPr lang="en-IN" b="1" dirty="0"/>
              <a:t>(.</a:t>
            </a:r>
            <a:r>
              <a:rPr lang="en-IN" b="1" dirty="0" err="1"/>
              <a:t>sp</a:t>
            </a:r>
            <a:r>
              <a:rPr lang="en-IN" b="1" dirty="0"/>
              <a:t>):</a:t>
            </a:r>
            <a:r>
              <a:rPr lang="en-IN" dirty="0"/>
              <a:t>describes the circuits to be </a:t>
            </a:r>
            <a:r>
              <a:rPr lang="en-IN" dirty="0" err="1"/>
              <a:t>analyzed</a:t>
            </a:r>
            <a:r>
              <a:rPr lang="en-IN" dirty="0"/>
              <a:t> in textual form, for editing and simulation by T- Spice" Circuit Simulator.</a:t>
            </a:r>
          </a:p>
          <a:p>
            <a:r>
              <a:rPr lang="en-IN" dirty="0"/>
              <a:t>Simulation output files </a:t>
            </a:r>
            <a:r>
              <a:rPr lang="en-IN" b="1" dirty="0"/>
              <a:t>(.out): </a:t>
            </a:r>
            <a:r>
              <a:rPr lang="en-IN" dirty="0"/>
              <a:t>containing the numerical results of the circuit analyses, form manipulation and display by W- Edit" Waveform Viewer.</a:t>
            </a:r>
          </a:p>
          <a:p>
            <a:r>
              <a:rPr lang="en-IN" dirty="0"/>
              <a:t> </a:t>
            </a:r>
            <a:endParaRPr lang="en-IN" dirty="0" smtClean="0"/>
          </a:p>
          <a:p>
            <a:r>
              <a:rPr lang="en-IN" b="1" dirty="0" smtClean="0"/>
              <a:t>Circuit </a:t>
            </a:r>
            <a:r>
              <a:rPr lang="en-IN" b="1" dirty="0"/>
              <a:t>simulator (t-spice)</a:t>
            </a:r>
            <a:endParaRPr lang="en-IN" dirty="0"/>
          </a:p>
          <a:p>
            <a:r>
              <a:rPr lang="en-IN" dirty="0"/>
              <a:t>T-Spice Pro’s waveform probing feature integrates S- Edit, T- Spice, and W- Edit to allow individual points in a circuit to be specified and </a:t>
            </a:r>
            <a:r>
              <a:rPr lang="en-IN" dirty="0" err="1"/>
              <a:t>analyzed</a:t>
            </a:r>
            <a:r>
              <a:rPr lang="en-IN" dirty="0"/>
              <a:t>. A few analysis is described below: The heart of T-Spice operation is the input file (also known as the circuit description, the net list &amp;the input deck). This is a plain text file that contains the device statement &amp; simulation commands, drawn from the SPICE circuit description language with which T-Spice constructs a model of the circuit to be simulated. Input files can be created and modified with any text editor. T-Spice is a tool used for simulation of the circuit. It provides the facility of </a:t>
            </a:r>
          </a:p>
        </p:txBody>
      </p:sp>
    </p:spTree>
    <p:extLst>
      <p:ext uri="{BB962C8B-B14F-4D97-AF65-F5344CB8AC3E}">
        <p14:creationId xmlns:p14="http://schemas.microsoft.com/office/powerpoint/2010/main" val="26568795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70C9C6F-A47D-680E-3643-9F1FD26D0E7B}"/>
              </a:ext>
            </a:extLst>
          </p:cNvPr>
          <p:cNvSpPr>
            <a:spLocks noGrp="1"/>
          </p:cNvSpPr>
          <p:nvPr>
            <p:ph type="title" idx="4294967295"/>
          </p:nvPr>
        </p:nvSpPr>
        <p:spPr>
          <a:xfrm>
            <a:off x="0" y="101599"/>
            <a:ext cx="10058400" cy="792481"/>
          </a:xfrm>
        </p:spPr>
        <p:txBody>
          <a:bodyPr>
            <a:normAutofit/>
          </a:bodyPr>
          <a:lstStyle/>
          <a:p>
            <a:r>
              <a:rPr lang="en-US" sz="4200" b="1" dirty="0"/>
              <a:t>SOFTWARE REQUIREMENTS:</a:t>
            </a:r>
            <a:endParaRPr lang="en-IN" sz="4200" dirty="0"/>
          </a:p>
        </p:txBody>
      </p:sp>
      <p:sp>
        <p:nvSpPr>
          <p:cNvPr id="3" name="Content Placeholder 2">
            <a:extLst>
              <a:ext uri="{FF2B5EF4-FFF2-40B4-BE49-F238E27FC236}">
                <a16:creationId xmlns="" xmlns:a16="http://schemas.microsoft.com/office/drawing/2014/main" id="{F799D9D2-C840-B726-2D82-D79E5ED0C78F}"/>
              </a:ext>
            </a:extLst>
          </p:cNvPr>
          <p:cNvSpPr>
            <a:spLocks noGrp="1"/>
          </p:cNvSpPr>
          <p:nvPr>
            <p:ph idx="4294967295"/>
          </p:nvPr>
        </p:nvSpPr>
        <p:spPr>
          <a:xfrm>
            <a:off x="0" y="1417638"/>
            <a:ext cx="10058400" cy="4022725"/>
          </a:xfrm>
        </p:spPr>
        <p:txBody>
          <a:bodyPr/>
          <a:lstStyle/>
          <a:p>
            <a:pPr lvl="0" algn="just">
              <a:lnSpc>
                <a:spcPct val="150000"/>
              </a:lnSpc>
            </a:pPr>
            <a:r>
              <a:rPr lang="en-US" sz="2000" dirty="0">
                <a:latin typeface="Times New Roman" pitchFamily="18" charset="0"/>
                <a:cs typeface="Times New Roman" pitchFamily="18" charset="0"/>
              </a:rPr>
              <a:t>Operating System	: Windows 10</a:t>
            </a:r>
          </a:p>
          <a:p>
            <a:pPr lvl="0" algn="just">
              <a:lnSpc>
                <a:spcPct val="150000"/>
              </a:lnSpc>
            </a:pPr>
            <a:r>
              <a:rPr lang="en-US" sz="2000" dirty="0">
                <a:latin typeface="Times New Roman" pitchFamily="18" charset="0"/>
                <a:cs typeface="Times New Roman" pitchFamily="18" charset="0"/>
              </a:rPr>
              <a:t>Language	               :</a:t>
            </a:r>
            <a:r>
              <a:rPr lang="en-US" sz="2000" dirty="0" err="1">
                <a:latin typeface="Times New Roman" pitchFamily="18" charset="0"/>
                <a:cs typeface="Times New Roman" pitchFamily="18" charset="0"/>
              </a:rPr>
              <a:t>xilinx</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vivado</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38100372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49D6C60-BF6A-F0E0-9B76-BBA0C3A5A36E}"/>
              </a:ext>
            </a:extLst>
          </p:cNvPr>
          <p:cNvSpPr>
            <a:spLocks noGrp="1"/>
          </p:cNvSpPr>
          <p:nvPr>
            <p:ph type="title" idx="4294967295"/>
          </p:nvPr>
        </p:nvSpPr>
        <p:spPr>
          <a:xfrm>
            <a:off x="0" y="-461963"/>
            <a:ext cx="10058400" cy="1450976"/>
          </a:xfrm>
        </p:spPr>
        <p:txBody>
          <a:bodyPr>
            <a:normAutofit/>
          </a:bodyPr>
          <a:lstStyle/>
          <a:p>
            <a:r>
              <a:rPr lang="en-US" sz="4200" b="1" dirty="0"/>
              <a:t>HARDWARE REQUIREMENTS:</a:t>
            </a:r>
            <a:endParaRPr lang="en-IN" sz="4200" dirty="0"/>
          </a:p>
        </p:txBody>
      </p:sp>
      <p:sp>
        <p:nvSpPr>
          <p:cNvPr id="3" name="Content Placeholder 2">
            <a:extLst>
              <a:ext uri="{FF2B5EF4-FFF2-40B4-BE49-F238E27FC236}">
                <a16:creationId xmlns="" xmlns:a16="http://schemas.microsoft.com/office/drawing/2014/main" id="{3453A27C-42EA-6F5C-F3B2-A03F535D54BA}"/>
              </a:ext>
            </a:extLst>
          </p:cNvPr>
          <p:cNvSpPr>
            <a:spLocks noGrp="1"/>
          </p:cNvSpPr>
          <p:nvPr>
            <p:ph idx="4294967295"/>
          </p:nvPr>
        </p:nvSpPr>
        <p:spPr>
          <a:xfrm>
            <a:off x="0" y="1263650"/>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8904408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A7041B0-D42C-D18D-E4AC-B6AF165728CE}"/>
              </a:ext>
            </a:extLst>
          </p:cNvPr>
          <p:cNvSpPr>
            <a:spLocks noGrp="1"/>
          </p:cNvSpPr>
          <p:nvPr>
            <p:ph type="title" idx="4294967295"/>
          </p:nvPr>
        </p:nvSpPr>
        <p:spPr>
          <a:xfrm>
            <a:off x="0" y="-81281"/>
            <a:ext cx="10058400" cy="1070293"/>
          </a:xfrm>
        </p:spPr>
        <p:txBody>
          <a:bodyPr>
            <a:normAutofit/>
          </a:bodyPr>
          <a:lstStyle/>
          <a:p>
            <a:r>
              <a:rPr lang="en-US" sz="4200" dirty="0"/>
              <a:t>CONCLUSION</a:t>
            </a:r>
            <a:endParaRPr lang="en-IN" sz="4200" dirty="0"/>
          </a:p>
        </p:txBody>
      </p:sp>
      <p:sp>
        <p:nvSpPr>
          <p:cNvPr id="3" name="Content Placeholder 2">
            <a:extLst>
              <a:ext uri="{FF2B5EF4-FFF2-40B4-BE49-F238E27FC236}">
                <a16:creationId xmlns="" xmlns:a16="http://schemas.microsoft.com/office/drawing/2014/main" id="{98429748-1026-8DAB-2AF0-1FFA582602CD}"/>
              </a:ext>
            </a:extLst>
          </p:cNvPr>
          <p:cNvSpPr>
            <a:spLocks noGrp="1"/>
          </p:cNvSpPr>
          <p:nvPr>
            <p:ph idx="4294967295"/>
          </p:nvPr>
        </p:nvSpPr>
        <p:spPr>
          <a:xfrm>
            <a:off x="0" y="1133475"/>
            <a:ext cx="10058400" cy="4570413"/>
          </a:xfrm>
        </p:spPr>
        <p:txBody>
          <a:bodyPr>
            <a:normAutofit fontScale="70000" lnSpcReduction="20000"/>
          </a:bodyPr>
          <a:lstStyle/>
          <a:p>
            <a:r>
              <a:rPr lang="en-US" b="1" dirty="0"/>
              <a:t>Energy Efficiency</a:t>
            </a:r>
            <a:r>
              <a:rPr lang="en-US" dirty="0"/>
              <a:t>: The primary goal of pruned and truncated </a:t>
            </a:r>
            <a:r>
              <a:rPr lang="en-US" dirty="0" err="1"/>
              <a:t>Haar</a:t>
            </a:r>
            <a:r>
              <a:rPr lang="en-US" dirty="0"/>
              <a:t> DWT is to achieve energy efficiency. By approximating and simplifying the </a:t>
            </a:r>
            <a:r>
              <a:rPr lang="en-US" dirty="0" err="1"/>
              <a:t>Haar</a:t>
            </a:r>
            <a:r>
              <a:rPr lang="en-US" dirty="0"/>
              <a:t> wavelet transform, the VLSI hardware reduces the computational complexity and power consumption, which is crucial for battery-operated medical devices and </a:t>
            </a:r>
            <a:r>
              <a:rPr lang="en-US" dirty="0" err="1"/>
              <a:t>wearables</a:t>
            </a:r>
            <a:r>
              <a:rPr lang="en-US" dirty="0" smtClean="0"/>
              <a:t>.</a:t>
            </a:r>
          </a:p>
          <a:p>
            <a:endParaRPr lang="en-US" dirty="0"/>
          </a:p>
          <a:p>
            <a:r>
              <a:rPr lang="en-US" b="1" dirty="0"/>
              <a:t>Approximate Computing</a:t>
            </a:r>
            <a:r>
              <a:rPr lang="en-US" dirty="0"/>
              <a:t>: The use of approximation in the </a:t>
            </a:r>
            <a:r>
              <a:rPr lang="en-US" dirty="0" err="1"/>
              <a:t>Haar</a:t>
            </a:r>
            <a:r>
              <a:rPr lang="en-US" dirty="0"/>
              <a:t> DWT helps in reducing the hardware complexity and computational overhead. This approximation is particularly beneficial in applications like ECG signal processing, where exact precision can be relaxed without significantly impacting diagnostic accuracy</a:t>
            </a:r>
            <a:r>
              <a:rPr lang="en-US" dirty="0" smtClean="0"/>
              <a:t>.</a:t>
            </a:r>
          </a:p>
          <a:p>
            <a:endParaRPr lang="en-US" dirty="0"/>
          </a:p>
          <a:p>
            <a:r>
              <a:rPr lang="en-US" b="1" dirty="0"/>
              <a:t>Pruning and Truncation</a:t>
            </a:r>
            <a:r>
              <a:rPr lang="en-US" dirty="0"/>
              <a:t>: Pruning (removing redundant components) and truncation (cutting off less significant parts of the transform) simplify the DWT algorithm, leading to a more compact hardware implementation. These techniques help in achieving a trade-off between performance and resource usage.</a:t>
            </a:r>
          </a:p>
        </p:txBody>
      </p:sp>
    </p:spTree>
    <p:extLst>
      <p:ext uri="{BB962C8B-B14F-4D97-AF65-F5344CB8AC3E}">
        <p14:creationId xmlns:p14="http://schemas.microsoft.com/office/powerpoint/2010/main" val="36661304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A7041B0-D42C-D18D-E4AC-B6AF165728CE}"/>
              </a:ext>
            </a:extLst>
          </p:cNvPr>
          <p:cNvSpPr>
            <a:spLocks noGrp="1"/>
          </p:cNvSpPr>
          <p:nvPr>
            <p:ph type="title" idx="4294967295"/>
          </p:nvPr>
        </p:nvSpPr>
        <p:spPr>
          <a:xfrm>
            <a:off x="0" y="-81281"/>
            <a:ext cx="10058400" cy="1070293"/>
          </a:xfrm>
        </p:spPr>
        <p:txBody>
          <a:bodyPr>
            <a:normAutofit/>
          </a:bodyPr>
          <a:lstStyle/>
          <a:p>
            <a:r>
              <a:rPr lang="en-US" sz="4400" dirty="0">
                <a:effectLst/>
              </a:rPr>
              <a:t>References </a:t>
            </a:r>
            <a:endParaRPr lang="en-IN" sz="4200" dirty="0"/>
          </a:p>
        </p:txBody>
      </p:sp>
      <p:sp>
        <p:nvSpPr>
          <p:cNvPr id="3" name="Content Placeholder 2">
            <a:extLst>
              <a:ext uri="{FF2B5EF4-FFF2-40B4-BE49-F238E27FC236}">
                <a16:creationId xmlns="" xmlns:a16="http://schemas.microsoft.com/office/drawing/2014/main" id="{98429748-1026-8DAB-2AF0-1FFA582602CD}"/>
              </a:ext>
            </a:extLst>
          </p:cNvPr>
          <p:cNvSpPr>
            <a:spLocks noGrp="1"/>
          </p:cNvSpPr>
          <p:nvPr>
            <p:ph idx="4294967295"/>
          </p:nvPr>
        </p:nvSpPr>
        <p:spPr>
          <a:xfrm>
            <a:off x="0" y="1133475"/>
            <a:ext cx="10058400" cy="4570413"/>
          </a:xfrm>
        </p:spPr>
        <p:txBody>
          <a:bodyPr>
            <a:normAutofit fontScale="55000" lnSpcReduction="20000"/>
          </a:bodyPr>
          <a:lstStyle/>
          <a:p>
            <a:r>
              <a:rPr lang="en-US" dirty="0"/>
              <a:t>[1] K. </a:t>
            </a:r>
            <a:r>
              <a:rPr lang="en-US" dirty="0" err="1"/>
              <a:t>Otseidu</a:t>
            </a:r>
            <a:r>
              <a:rPr lang="en-US" dirty="0"/>
              <a:t>, T. </a:t>
            </a:r>
            <a:r>
              <a:rPr lang="en-US" dirty="0" err="1"/>
              <a:t>Jia</a:t>
            </a:r>
            <a:r>
              <a:rPr lang="en-US" dirty="0"/>
              <a:t>, J. </a:t>
            </a:r>
            <a:r>
              <a:rPr lang="en-US" dirty="0" err="1"/>
              <a:t>Bryne</a:t>
            </a:r>
            <a:r>
              <a:rPr lang="en-US" dirty="0"/>
              <a:t>, L. Hargrove, and J. </a:t>
            </a:r>
            <a:r>
              <a:rPr lang="en-US" dirty="0" err="1"/>
              <a:t>Gu</a:t>
            </a:r>
            <a:r>
              <a:rPr lang="en-US" dirty="0"/>
              <a:t>, “Design and optimization of edge computing distributed neural processor for biomedical rehabilitation with sensor fusion,” in Proc. Int. Conf. </a:t>
            </a:r>
            <a:r>
              <a:rPr lang="en-US" dirty="0" err="1"/>
              <a:t>Comput</a:t>
            </a:r>
            <a:r>
              <a:rPr lang="en-US" dirty="0"/>
              <a:t>.-Aided Design, Nov. 2018, pp. 1–8. </a:t>
            </a:r>
            <a:endParaRPr lang="en-IN" dirty="0"/>
          </a:p>
          <a:p>
            <a:r>
              <a:rPr lang="en-US" dirty="0"/>
              <a:t>[2] S. K. </a:t>
            </a:r>
            <a:r>
              <a:rPr lang="en-US" dirty="0" err="1"/>
              <a:t>Cherupally</a:t>
            </a:r>
            <a:r>
              <a:rPr lang="en-US" dirty="0"/>
              <a:t> et al., “ECG authentication hardware design with low-power signal processing and neural network optimization with low precision and structured compression,” IEEE Trans. Biomed. Circuits Syst., vol. 14, no. 2, pp. 198–208, Apr. 2020. </a:t>
            </a:r>
            <a:endParaRPr lang="en-IN" dirty="0"/>
          </a:p>
          <a:p>
            <a:r>
              <a:rPr lang="en-US" dirty="0"/>
              <a:t>[3] G. </a:t>
            </a:r>
            <a:r>
              <a:rPr lang="en-US" dirty="0" err="1"/>
              <a:t>Paim</a:t>
            </a:r>
            <a:r>
              <a:rPr lang="en-US" dirty="0"/>
              <a:t>, L. M. G. Rocha, H. </a:t>
            </a:r>
            <a:r>
              <a:rPr lang="en-US" dirty="0" err="1"/>
              <a:t>Amrouch</a:t>
            </a:r>
            <a:r>
              <a:rPr lang="en-US" dirty="0"/>
              <a:t>, E. A. C. da Costa, S. </a:t>
            </a:r>
            <a:r>
              <a:rPr lang="en-US" dirty="0" err="1"/>
              <a:t>Bampi</a:t>
            </a:r>
            <a:r>
              <a:rPr lang="en-US" dirty="0"/>
              <a:t>, and J. Henkel, “A cross-layer gate-level-to-application co-simulation for design space exploration of approximate circuits in HEVC video encoders,” IEEE Trans. Circuits Syst. Video Technol., vol. 30, no. 10, pp. 3814–3828, Oct. 2020. </a:t>
            </a:r>
            <a:endParaRPr lang="en-IN" dirty="0"/>
          </a:p>
          <a:p>
            <a:r>
              <a:rPr lang="en-US" dirty="0"/>
              <a:t>[4] L. B. </a:t>
            </a:r>
            <a:r>
              <a:rPr lang="en-US" dirty="0" err="1"/>
              <a:t>Soares</a:t>
            </a:r>
            <a:r>
              <a:rPr lang="en-US" dirty="0"/>
              <a:t>, M. M. A. da Rosa, C. M. </a:t>
            </a:r>
            <a:r>
              <a:rPr lang="en-US" dirty="0" err="1"/>
              <a:t>Diniz</a:t>
            </a:r>
            <a:r>
              <a:rPr lang="en-US" dirty="0"/>
              <a:t>, E. A. C. da Costa, and S. </a:t>
            </a:r>
            <a:r>
              <a:rPr lang="en-US" dirty="0" err="1"/>
              <a:t>Bampi</a:t>
            </a:r>
            <a:r>
              <a:rPr lang="en-US" dirty="0"/>
              <a:t>, “Design methodology to explore hybrid approximate adders for energy-efficient image and video processing accelerators,” IEEE Trans. Circuits Syst. I, Reg. Papers, vol. 66, no. 6, pp. 2137–2150, Jun. 2019. </a:t>
            </a:r>
            <a:endParaRPr lang="en-IN" dirty="0"/>
          </a:p>
          <a:p>
            <a:r>
              <a:rPr lang="en-US" dirty="0"/>
              <a:t>[5] S.-F. Hsiao, Y. Hen Hu, T.-B. </a:t>
            </a:r>
            <a:r>
              <a:rPr lang="en-US" dirty="0" err="1"/>
              <a:t>Juang</a:t>
            </a:r>
            <a:r>
              <a:rPr lang="en-US" dirty="0"/>
              <a:t>, and C.-H. Lee, “Efficient VLSI implementations of fast </a:t>
            </a:r>
            <a:r>
              <a:rPr lang="en-US" dirty="0" err="1"/>
              <a:t>multiplierless</a:t>
            </a:r>
            <a:r>
              <a:rPr lang="en-US" dirty="0"/>
              <a:t> approximated DCT using parameterized hardware modules for silicon intellectual property design,” IEEE Trans. Circuits Syst. I, Reg. Papers, vol. 52, no. 8, pp. 1568–1579, Aug. 2005. </a:t>
            </a:r>
            <a:endParaRPr lang="en-IN" dirty="0"/>
          </a:p>
          <a:p>
            <a:r>
              <a:rPr lang="en-US" dirty="0"/>
              <a:t>[6] U. S. </a:t>
            </a:r>
            <a:r>
              <a:rPr lang="en-US" dirty="0" err="1"/>
              <a:t>Potluri</a:t>
            </a:r>
            <a:r>
              <a:rPr lang="en-US" dirty="0"/>
              <a:t>, A. </a:t>
            </a:r>
            <a:r>
              <a:rPr lang="en-US" dirty="0" err="1"/>
              <a:t>Madanayake</a:t>
            </a:r>
            <a:r>
              <a:rPr lang="en-US" dirty="0"/>
              <a:t>, R. J. </a:t>
            </a:r>
            <a:r>
              <a:rPr lang="en-US" dirty="0" err="1"/>
              <a:t>Cintra</a:t>
            </a:r>
            <a:r>
              <a:rPr lang="en-US" dirty="0"/>
              <a:t>, F. M. Bayer, S. </a:t>
            </a:r>
            <a:r>
              <a:rPr lang="en-US" dirty="0" err="1"/>
              <a:t>Kulasekera</a:t>
            </a:r>
            <a:r>
              <a:rPr lang="en-US" dirty="0"/>
              <a:t>, and A. </a:t>
            </a:r>
            <a:r>
              <a:rPr lang="en-US" dirty="0" err="1"/>
              <a:t>Edirisuriya</a:t>
            </a:r>
            <a:r>
              <a:rPr lang="en-US" dirty="0"/>
              <a:t>, “Improved 8-point approximate DCT for image and video compression requiring only 14 additions,” IEEE Trans. Circuits Syst. I, Reg. Papers, vol. 61, no. 6, pp. 1727–1740, Jun. 2014. </a:t>
            </a:r>
            <a:endParaRPr lang="en-IN" dirty="0"/>
          </a:p>
        </p:txBody>
      </p:sp>
    </p:spTree>
    <p:extLst>
      <p:ext uri="{BB962C8B-B14F-4D97-AF65-F5344CB8AC3E}">
        <p14:creationId xmlns:p14="http://schemas.microsoft.com/office/powerpoint/2010/main" val="3554555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A7041B0-D42C-D18D-E4AC-B6AF165728CE}"/>
              </a:ext>
            </a:extLst>
          </p:cNvPr>
          <p:cNvSpPr>
            <a:spLocks noGrp="1"/>
          </p:cNvSpPr>
          <p:nvPr>
            <p:ph type="title" idx="4294967295"/>
          </p:nvPr>
        </p:nvSpPr>
        <p:spPr>
          <a:xfrm>
            <a:off x="0" y="-81281"/>
            <a:ext cx="10058400" cy="1070293"/>
          </a:xfrm>
        </p:spPr>
        <p:txBody>
          <a:bodyPr>
            <a:normAutofit/>
          </a:bodyPr>
          <a:lstStyle/>
          <a:p>
            <a:endParaRPr lang="en-IN" sz="4200" dirty="0"/>
          </a:p>
        </p:txBody>
      </p:sp>
      <p:sp>
        <p:nvSpPr>
          <p:cNvPr id="3" name="Content Placeholder 2">
            <a:extLst>
              <a:ext uri="{FF2B5EF4-FFF2-40B4-BE49-F238E27FC236}">
                <a16:creationId xmlns="" xmlns:a16="http://schemas.microsoft.com/office/drawing/2014/main" id="{98429748-1026-8DAB-2AF0-1FFA582602CD}"/>
              </a:ext>
            </a:extLst>
          </p:cNvPr>
          <p:cNvSpPr>
            <a:spLocks noGrp="1"/>
          </p:cNvSpPr>
          <p:nvPr>
            <p:ph idx="4294967295"/>
          </p:nvPr>
        </p:nvSpPr>
        <p:spPr>
          <a:xfrm>
            <a:off x="0" y="1133475"/>
            <a:ext cx="10058400" cy="4570413"/>
          </a:xfrm>
        </p:spPr>
        <p:txBody>
          <a:bodyPr>
            <a:normAutofit fontScale="47500" lnSpcReduction="20000"/>
          </a:bodyPr>
          <a:lstStyle/>
          <a:p>
            <a:r>
              <a:rPr lang="en-US" dirty="0"/>
              <a:t>[7] G. </a:t>
            </a:r>
            <a:r>
              <a:rPr lang="en-US" dirty="0" err="1"/>
              <a:t>Paim</a:t>
            </a:r>
            <a:r>
              <a:rPr lang="en-US" dirty="0"/>
              <a:t>, L. M. G. Rocha, G. M. Santana, L. B. </a:t>
            </a:r>
            <a:r>
              <a:rPr lang="en-US" dirty="0" err="1"/>
              <a:t>Soares</a:t>
            </a:r>
            <a:r>
              <a:rPr lang="en-US" dirty="0"/>
              <a:t>, E. A. C. da Costa, and S. </a:t>
            </a:r>
            <a:r>
              <a:rPr lang="en-US" dirty="0" err="1"/>
              <a:t>Bampi</a:t>
            </a:r>
            <a:r>
              <a:rPr lang="en-US" dirty="0"/>
              <a:t>, “Power-, area-, and </a:t>
            </a:r>
            <a:r>
              <a:rPr lang="en-US" dirty="0" err="1"/>
              <a:t>compressionefficient</a:t>
            </a:r>
            <a:r>
              <a:rPr lang="en-US" dirty="0"/>
              <a:t> eight-point approximate 2-D discrete </a:t>
            </a:r>
            <a:r>
              <a:rPr lang="en-US" dirty="0" err="1"/>
              <a:t>Tchebichef</a:t>
            </a:r>
            <a:r>
              <a:rPr lang="en-US" dirty="0"/>
              <a:t> transform hardware design combining truncation pruning and efficient transposition buffers,” IEEE Trans. Circuits Syst. I, Reg. Papers, vol. 66, no. 2, pp. 680–693, Feb. 2019.</a:t>
            </a:r>
            <a:endParaRPr lang="en-IN" dirty="0"/>
          </a:p>
          <a:p>
            <a:r>
              <a:rPr lang="en-US" dirty="0"/>
              <a:t>[8] M. </a:t>
            </a:r>
            <a:r>
              <a:rPr lang="en-US" dirty="0" err="1"/>
              <a:t>Jridi</a:t>
            </a:r>
            <a:r>
              <a:rPr lang="en-US" dirty="0"/>
              <a:t>, A. </a:t>
            </a:r>
            <a:r>
              <a:rPr lang="en-US" dirty="0" err="1"/>
              <a:t>Alfalou</a:t>
            </a:r>
            <a:r>
              <a:rPr lang="en-US" dirty="0"/>
              <a:t>, and P. K. </a:t>
            </a:r>
            <a:r>
              <a:rPr lang="en-US" dirty="0" err="1"/>
              <a:t>Meher</a:t>
            </a:r>
            <a:r>
              <a:rPr lang="en-US" dirty="0"/>
              <a:t>, “A generalized algorithm and reconfigurable architecture for efficient and scalable orthogonal approximation of DCT,” IEEE Trans. Circuits Syst. I, Reg. Papers, vol. 62, no. 2, pp. 449–457, Feb. 2015. </a:t>
            </a:r>
            <a:endParaRPr lang="en-IN" dirty="0"/>
          </a:p>
          <a:p>
            <a:r>
              <a:rPr lang="en-US" dirty="0"/>
              <a:t>[9] P. </a:t>
            </a:r>
            <a:r>
              <a:rPr lang="en-US" dirty="0" err="1"/>
              <a:t>Kathirvel</a:t>
            </a:r>
            <a:r>
              <a:rPr lang="en-US" dirty="0"/>
              <a:t>, M. </a:t>
            </a:r>
            <a:r>
              <a:rPr lang="en-US" dirty="0" err="1"/>
              <a:t>Sabarimalai</a:t>
            </a:r>
            <a:r>
              <a:rPr lang="en-US" dirty="0"/>
              <a:t> </a:t>
            </a:r>
            <a:r>
              <a:rPr lang="en-US" dirty="0" err="1"/>
              <a:t>Manikandan</a:t>
            </a:r>
            <a:r>
              <a:rPr lang="en-US" dirty="0"/>
              <a:t>, S. R. M. </a:t>
            </a:r>
            <a:r>
              <a:rPr lang="en-US" dirty="0" err="1"/>
              <a:t>Prasanna</a:t>
            </a:r>
            <a:r>
              <a:rPr lang="en-US" dirty="0"/>
              <a:t>, and K. P. </a:t>
            </a:r>
            <a:r>
              <a:rPr lang="en-US" dirty="0" err="1"/>
              <a:t>Soman</a:t>
            </a:r>
            <a:r>
              <a:rPr lang="en-US" dirty="0"/>
              <a:t>, “An efficient R-peak detection based on new nonlinear transformation and first-order Gaussian differentiator,” Cardiovascular Eng. Technol., vol. 2, no. 4, pp. 408–425, Dec. 2011. </a:t>
            </a:r>
            <a:endParaRPr lang="en-IN" dirty="0"/>
          </a:p>
          <a:p>
            <a:r>
              <a:rPr lang="en-US" dirty="0"/>
              <a:t>[10] H. </a:t>
            </a:r>
            <a:r>
              <a:rPr lang="en-US" dirty="0" err="1"/>
              <a:t>Rabbani</a:t>
            </a:r>
            <a:r>
              <a:rPr lang="en-US" dirty="0"/>
              <a:t>, M. </a:t>
            </a:r>
            <a:r>
              <a:rPr lang="en-US" dirty="0" err="1"/>
              <a:t>Mahjoob</a:t>
            </a:r>
            <a:r>
              <a:rPr lang="en-US" dirty="0"/>
              <a:t>, E. </a:t>
            </a:r>
            <a:r>
              <a:rPr lang="en-US" dirty="0" err="1"/>
              <a:t>Farahabadi</a:t>
            </a:r>
            <a:r>
              <a:rPr lang="en-US" dirty="0"/>
              <a:t>, and A. </a:t>
            </a:r>
            <a:r>
              <a:rPr lang="en-US" dirty="0" err="1"/>
              <a:t>Farahabadi</a:t>
            </a:r>
            <a:r>
              <a:rPr lang="en-US" dirty="0"/>
              <a:t>, “R peak detection in electrocardiogram signal based on an optimal combination of wavelet transform, Hilbert transform, and adaptive </a:t>
            </a:r>
            <a:r>
              <a:rPr lang="en-US" dirty="0" err="1"/>
              <a:t>thresholding</a:t>
            </a:r>
            <a:r>
              <a:rPr lang="en-US" dirty="0"/>
              <a:t>,” J. Med. Signals Sensors, vol. 1, no. 2, p. 91, 2011. </a:t>
            </a:r>
            <a:endParaRPr lang="en-IN" dirty="0"/>
          </a:p>
          <a:p>
            <a:r>
              <a:rPr lang="en-US" dirty="0"/>
              <a:t>[11] Z. </a:t>
            </a:r>
            <a:r>
              <a:rPr lang="en-US" dirty="0" err="1"/>
              <a:t>Dokur</a:t>
            </a:r>
            <a:r>
              <a:rPr lang="en-US" dirty="0"/>
              <a:t>, T. </a:t>
            </a:r>
            <a:r>
              <a:rPr lang="en-US" dirty="0" err="1"/>
              <a:t>Ölmez</a:t>
            </a:r>
            <a:r>
              <a:rPr lang="en-US" dirty="0"/>
              <a:t>, E. </a:t>
            </a:r>
            <a:r>
              <a:rPr lang="en-US" dirty="0" err="1"/>
              <a:t>Yazgan</a:t>
            </a:r>
            <a:r>
              <a:rPr lang="en-US" dirty="0"/>
              <a:t>, and O. K. </a:t>
            </a:r>
            <a:r>
              <a:rPr lang="en-US" dirty="0" err="1"/>
              <a:t>Ersoy</a:t>
            </a:r>
            <a:r>
              <a:rPr lang="en-US" dirty="0"/>
              <a:t>, “Detection of ECG waveforms by neural networks,” Med. Eng. Phys., vol. 19, no. 8, pp. 738–741, Oct. 1997. </a:t>
            </a:r>
            <a:endParaRPr lang="en-IN" dirty="0"/>
          </a:p>
          <a:p>
            <a:r>
              <a:rPr lang="en-US" dirty="0"/>
              <a:t>[12] D. A. Coast, R. M. Stern, G. G. Cano, and S. A. </a:t>
            </a:r>
            <a:r>
              <a:rPr lang="en-US" dirty="0" err="1"/>
              <a:t>Briller</a:t>
            </a:r>
            <a:r>
              <a:rPr lang="en-US" dirty="0"/>
              <a:t>, “An approach to cardiac arrhythmia analysis using hidden Markov models,” IEEE Trans. Biomed. Eng., vol. 37, no. 9, pp. 826–836, Sep. 1990. </a:t>
            </a:r>
            <a:endParaRPr lang="en-IN" dirty="0"/>
          </a:p>
          <a:p>
            <a:r>
              <a:rPr lang="en-US" dirty="0"/>
              <a:t>[13] V. X. </a:t>
            </a:r>
            <a:r>
              <a:rPr lang="en-US" dirty="0" err="1"/>
              <a:t>Afonso</a:t>
            </a:r>
            <a:r>
              <a:rPr lang="en-US" dirty="0"/>
              <a:t>, W. J. Tompkins, T. Q. Nguyen, and S. </a:t>
            </a:r>
            <a:r>
              <a:rPr lang="en-US" dirty="0" err="1"/>
              <a:t>Luo</a:t>
            </a:r>
            <a:r>
              <a:rPr lang="en-US" dirty="0"/>
              <a:t>, “ECG beat detection using filter banks,” IEEE Trans. Biomed. Eng., vol. 46, no. 2, pp. 192–202, Feb. 1999. </a:t>
            </a:r>
            <a:endParaRPr lang="en-IN" dirty="0"/>
          </a:p>
          <a:p>
            <a:r>
              <a:rPr lang="en-US" dirty="0"/>
              <a:t>[14] D. S. Benitez, P. A. </a:t>
            </a:r>
            <a:r>
              <a:rPr lang="en-US" dirty="0" err="1"/>
              <a:t>Gaydecki</a:t>
            </a:r>
            <a:r>
              <a:rPr lang="en-US" dirty="0"/>
              <a:t>, A. </a:t>
            </a:r>
            <a:r>
              <a:rPr lang="en-US" dirty="0" err="1"/>
              <a:t>Zaidi</a:t>
            </a:r>
            <a:r>
              <a:rPr lang="en-US" dirty="0"/>
              <a:t>, and A. P. Fitzpatrick, “A new QRS detection algorithm based on the Hilbert transform,” in Proc. </a:t>
            </a:r>
            <a:r>
              <a:rPr lang="en-US" dirty="0" err="1"/>
              <a:t>Comput</a:t>
            </a:r>
            <a:r>
              <a:rPr lang="en-US" dirty="0"/>
              <a:t>. </a:t>
            </a:r>
            <a:r>
              <a:rPr lang="en-US" dirty="0" err="1"/>
              <a:t>Cardiol</a:t>
            </a:r>
            <a:r>
              <a:rPr lang="en-US" dirty="0"/>
              <a:t>., 2000, pp. 379–382. </a:t>
            </a:r>
            <a:endParaRPr lang="en-IN" dirty="0"/>
          </a:p>
          <a:p>
            <a:r>
              <a:rPr lang="en-US" dirty="0"/>
              <a:t>[15] Z. Yong, H. </a:t>
            </a:r>
            <a:r>
              <a:rPr lang="en-US" dirty="0" err="1"/>
              <a:t>Wenxue</a:t>
            </a:r>
            <a:r>
              <a:rPr lang="en-US" dirty="0"/>
              <a:t>, X. </a:t>
            </a:r>
            <a:r>
              <a:rPr lang="en-US" dirty="0" err="1"/>
              <a:t>Yonghong</a:t>
            </a:r>
            <a:r>
              <a:rPr lang="en-US" dirty="0"/>
              <a:t>, and C. </a:t>
            </a:r>
            <a:r>
              <a:rPr lang="en-US" dirty="0" err="1"/>
              <a:t>Jianxin</a:t>
            </a:r>
            <a:r>
              <a:rPr lang="en-US" dirty="0"/>
              <a:t>, “ECG beats classification based on ensemble feature composed of independent components and QRS complex width,” in Proc. Int. Conf. </a:t>
            </a:r>
            <a:r>
              <a:rPr lang="en-US" dirty="0" err="1"/>
              <a:t>Comput</a:t>
            </a:r>
            <a:r>
              <a:rPr lang="en-US" dirty="0"/>
              <a:t>. Sci. </a:t>
            </a:r>
            <a:r>
              <a:rPr lang="en-US" dirty="0" err="1"/>
              <a:t>Softw</a:t>
            </a:r>
            <a:r>
              <a:rPr lang="en-US" dirty="0"/>
              <a:t>. Eng., 2008, pp. 868–871.</a:t>
            </a:r>
            <a:endParaRPr lang="en-IN" dirty="0"/>
          </a:p>
          <a:p>
            <a:r>
              <a:rPr lang="en-US"/>
              <a:t> </a:t>
            </a:r>
            <a:endParaRPr lang="en-IN"/>
          </a:p>
        </p:txBody>
      </p:sp>
    </p:spTree>
    <p:extLst>
      <p:ext uri="{BB962C8B-B14F-4D97-AF65-F5344CB8AC3E}">
        <p14:creationId xmlns:p14="http://schemas.microsoft.com/office/powerpoint/2010/main" val="21579412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96</TotalTime>
  <Words>2695</Words>
  <Application>Microsoft Office PowerPoint</Application>
  <PresentationFormat>Custom</PresentationFormat>
  <Paragraphs>99</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Concourse</vt:lpstr>
      <vt:lpstr>PowerPoint Presentation</vt:lpstr>
      <vt:lpstr>Abstract</vt:lpstr>
      <vt:lpstr>PowerPoint Presentation</vt:lpstr>
      <vt:lpstr>Existing System</vt:lpstr>
      <vt:lpstr>PowerPoint Presentation</vt:lpstr>
      <vt:lpstr>PowerPoint Presentation</vt:lpstr>
      <vt:lpstr>PowerPoint Presentation</vt:lpstr>
      <vt:lpstr>Disadvantage</vt:lpstr>
      <vt:lpstr>PROPOSED SYSTEM :</vt:lpstr>
      <vt:lpstr>PowerPoint Presentation</vt:lpstr>
      <vt:lpstr>PowerPoint Presentation</vt:lpstr>
      <vt:lpstr>Advantage</vt:lpstr>
      <vt:lpstr>Introduction</vt:lpstr>
      <vt:lpstr>PowerPoint Presentation</vt:lpstr>
      <vt:lpstr>Software Details</vt:lpstr>
      <vt:lpstr>SOFTWARE REQUIREMENTS:</vt:lpstr>
      <vt:lpstr>HARDWARE REQUIREMENTS:</vt:lpstr>
      <vt:lpstr>CONCLUSION</vt:lpstr>
      <vt:lpstr>References </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USER</cp:lastModifiedBy>
  <cp:revision>41</cp:revision>
  <dcterms:created xsi:type="dcterms:W3CDTF">2024-07-26T11:51:30Z</dcterms:created>
  <dcterms:modified xsi:type="dcterms:W3CDTF">2024-08-06T05:20:02Z</dcterms:modified>
</cp:coreProperties>
</file>