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3" r:id="rId1"/>
  </p:sldMasterIdLst>
  <p:sldIdLst>
    <p:sldId id="266" r:id="rId2"/>
    <p:sldId id="256" r:id="rId3"/>
    <p:sldId id="258" r:id="rId4"/>
    <p:sldId id="277" r:id="rId5"/>
    <p:sldId id="278" r:id="rId6"/>
    <p:sldId id="259" r:id="rId7"/>
    <p:sldId id="260" r:id="rId8"/>
    <p:sldId id="279" r:id="rId9"/>
    <p:sldId id="261" r:id="rId10"/>
    <p:sldId id="262" r:id="rId11"/>
    <p:sldId id="264" r:id="rId12"/>
    <p:sldId id="265" r:id="rId13"/>
    <p:sldId id="267" r:id="rId14"/>
    <p:sldId id="268" r:id="rId15"/>
    <p:sldId id="270" r:id="rId16"/>
    <p:sldId id="274" r:id="rId17"/>
    <p:sldId id="275" r:id="rId18"/>
    <p:sldId id="276" r:id="rId19"/>
    <p:sldId id="280" r:id="rId20"/>
    <p:sldId id="281"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1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12201452"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914400" y="1752602"/>
            <a:ext cx="103632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5019" y="4953000"/>
            <a:ext cx="12197020"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ABEC06C0-6547-44D8-9755-3A7516621F32}" type="datetimeFigureOut">
              <a:rPr lang="en-IN" smtClean="0"/>
              <a:t>06-08-2024</a:t>
            </a:fld>
            <a:endParaRPr lang="en-IN"/>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IN"/>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C2C3CD49-CA82-41EA-AEC3-2262B028FAD2}" type="slidenum">
              <a:rPr lang="en-IN" smtClean="0"/>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BEC06C0-6547-44D8-9755-3A7516621F32}" type="datetimeFigureOut">
              <a:rPr lang="en-IN" smtClean="0"/>
              <a:t>06-08-2024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C2C3CD49-CA82-41EA-AEC3-2262B028FAD2}" type="slidenum">
              <a:rPr lang="en-IN" smtClean="0"/>
              <a:t>‹#›</a:t>
            </a:fld>
            <a:endParaRPr lang="en-IN"/>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63168" y="1059712"/>
            <a:ext cx="103632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5230284" y="2931712"/>
            <a:ext cx="6096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BEC06C0-6547-44D8-9755-3A7516621F32}" type="datetimeFigureOut">
              <a:rPr lang="en-IN" smtClean="0"/>
              <a:t>06-08-2024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C2C3CD49-CA82-41EA-AEC3-2262B028FAD2}" type="slidenum">
              <a:rPr lang="en-IN" smtClean="0"/>
              <a:t>‹#›</a:t>
            </a:fld>
            <a:endParaRPr lang="en-IN"/>
          </a:p>
        </p:txBody>
      </p:sp>
      <p:sp>
        <p:nvSpPr>
          <p:cNvPr id="7" name="Chevron 6"/>
          <p:cNvSpPr/>
          <p:nvPr/>
        </p:nvSpPr>
        <p:spPr>
          <a:xfrm>
            <a:off x="4848907"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4600352"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BEC06C0-6547-44D8-9755-3A7516621F32}" type="datetimeFigureOut">
              <a:rPr lang="en-IN" smtClean="0"/>
              <a:t>06-08-2024</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C2C3CD49-CA82-41EA-AEC3-2262B028FAD2}" type="slidenum">
              <a:rPr lang="en-IN" smtClean="0"/>
              <a:t>‹#›</a:t>
            </a:fld>
            <a:endParaRPr lang="en-IN"/>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9"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1444295"/>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1444295"/>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ABEC06C0-6547-44D8-9755-3A7516621F32}" type="datetimeFigureOut">
              <a:rPr lang="en-IN" smtClean="0"/>
              <a:t>06-08-2024</a:t>
            </a:fld>
            <a:endParaRPr lang="en-IN"/>
          </a:p>
        </p:txBody>
      </p:sp>
      <p:sp>
        <p:nvSpPr>
          <p:cNvPr id="8" name="Footer Placeholder 7"/>
          <p:cNvSpPr>
            <a:spLocks noGrp="1"/>
          </p:cNvSpPr>
          <p:nvPr>
            <p:ph type="ftr" sz="quarter" idx="11"/>
          </p:nvPr>
        </p:nvSpPr>
        <p:spPr/>
        <p:txBody>
          <a:bodyPr/>
          <a:lstStyle>
            <a:extLst/>
          </a:lstStyle>
          <a:p>
            <a:endParaRPr lang="en-IN"/>
          </a:p>
        </p:txBody>
      </p:sp>
      <p:sp>
        <p:nvSpPr>
          <p:cNvPr id="9" name="Slide Number Placeholder 8"/>
          <p:cNvSpPr>
            <a:spLocks noGrp="1"/>
          </p:cNvSpPr>
          <p:nvPr>
            <p:ph type="sldNum" sz="quarter" idx="12"/>
          </p:nvPr>
        </p:nvSpPr>
        <p:spPr/>
        <p:txBody>
          <a:bodyPr/>
          <a:lstStyle>
            <a:extLst/>
          </a:lstStyle>
          <a:p>
            <a:fld id="{C2C3CD49-CA82-41EA-AEC3-2262B028FAD2}"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ABEC06C0-6547-44D8-9755-3A7516621F32}" type="datetimeFigureOut">
              <a:rPr lang="en-IN" smtClean="0"/>
              <a:t>06-08-2024</a:t>
            </a:fld>
            <a:endParaRPr lang="en-IN"/>
          </a:p>
        </p:txBody>
      </p:sp>
      <p:sp>
        <p:nvSpPr>
          <p:cNvPr id="4" name="Footer Placeholder 3"/>
          <p:cNvSpPr>
            <a:spLocks noGrp="1"/>
          </p:cNvSpPr>
          <p:nvPr>
            <p:ph type="ftr" sz="quarter" idx="11"/>
          </p:nvPr>
        </p:nvSpPr>
        <p:spPr/>
        <p:txBody>
          <a:bodyPr/>
          <a:lstStyle>
            <a:extLst/>
          </a:lstStyle>
          <a:p>
            <a:endParaRPr lang="en-IN"/>
          </a:p>
        </p:txBody>
      </p:sp>
      <p:sp>
        <p:nvSpPr>
          <p:cNvPr id="5" name="Slide Number Placeholder 4"/>
          <p:cNvSpPr>
            <a:spLocks noGrp="1"/>
          </p:cNvSpPr>
          <p:nvPr>
            <p:ph type="sldNum" sz="quarter" idx="12"/>
          </p:nvPr>
        </p:nvSpPr>
        <p:spPr/>
        <p:txBody>
          <a:bodyPr/>
          <a:lstStyle>
            <a:extLst/>
          </a:lstStyle>
          <a:p>
            <a:fld id="{C2C3CD49-CA82-41EA-AEC3-2262B028FAD2}" type="slidenum">
              <a:rPr lang="en-IN" smtClean="0"/>
              <a:t>‹#›</a:t>
            </a:fld>
            <a:endParaRPr lang="en-IN"/>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ABEC06C0-6547-44D8-9755-3A7516621F32}" type="datetimeFigureOut">
              <a:rPr lang="en-IN" smtClean="0"/>
              <a:t>06-08-2024</a:t>
            </a:fld>
            <a:endParaRPr lang="en-IN"/>
          </a:p>
        </p:txBody>
      </p:sp>
      <p:sp>
        <p:nvSpPr>
          <p:cNvPr id="3" name="Footer Placeholder 2"/>
          <p:cNvSpPr>
            <a:spLocks noGrp="1"/>
          </p:cNvSpPr>
          <p:nvPr>
            <p:ph type="ftr" sz="quarter" idx="11"/>
          </p:nvPr>
        </p:nvSpPr>
        <p:spPr/>
        <p:txBody>
          <a:bodyPr/>
          <a:lstStyle>
            <a:extLst/>
          </a:lstStyle>
          <a:p>
            <a:endParaRPr lang="en-IN"/>
          </a:p>
        </p:txBody>
      </p:sp>
      <p:sp>
        <p:nvSpPr>
          <p:cNvPr id="4" name="Slide Number Placeholder 3"/>
          <p:cNvSpPr>
            <a:spLocks noGrp="1"/>
          </p:cNvSpPr>
          <p:nvPr>
            <p:ph type="sldNum" sz="quarter" idx="12"/>
          </p:nvPr>
        </p:nvSpPr>
        <p:spPr/>
        <p:txBody>
          <a:bodyPr/>
          <a:lstStyle>
            <a:extLst/>
          </a:lstStyle>
          <a:p>
            <a:fld id="{C2C3CD49-CA82-41EA-AEC3-2262B028FAD2}"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4876800"/>
            <a:ext cx="9975701"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8969376" y="6407944"/>
            <a:ext cx="2560320" cy="365760"/>
          </a:xfrm>
        </p:spPr>
        <p:txBody>
          <a:bodyPr/>
          <a:lstStyle>
            <a:extLst/>
          </a:lstStyle>
          <a:p>
            <a:fld id="{ABEC06C0-6547-44D8-9755-3A7516621F32}" type="datetimeFigureOut">
              <a:rPr lang="en-IN" smtClean="0"/>
              <a:t>06-08-2024</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C2C3CD49-CA82-41EA-AEC3-2262B028FAD2}"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521643" y="5443402"/>
            <a:ext cx="95504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ABEC06C0-6547-44D8-9755-3A7516621F32}" type="datetimeFigureOut">
              <a:rPr lang="en-IN" smtClean="0"/>
              <a:t>06-08-2024</a:t>
            </a:fld>
            <a:endParaRPr lang="en-IN"/>
          </a:p>
        </p:txBody>
      </p:sp>
      <p:sp>
        <p:nvSpPr>
          <p:cNvPr id="6" name="Footer Placeholder 5"/>
          <p:cNvSpPr>
            <a:spLocks noGrp="1"/>
          </p:cNvSpPr>
          <p:nvPr>
            <p:ph type="ftr" sz="quarter" idx="11"/>
          </p:nvPr>
        </p:nvSpPr>
        <p:spPr>
          <a:xfrm>
            <a:off x="5840097" y="6407945"/>
            <a:ext cx="3134241" cy="365125"/>
          </a:xfrm>
        </p:spPr>
        <p:txBody>
          <a:bodyPr/>
          <a:lstStyle>
            <a:lvl1pPr>
              <a:defRPr>
                <a:solidFill>
                  <a:schemeClr val="tx1"/>
                </a:solidFill>
              </a:defRPr>
            </a:lvl1pPr>
            <a:extLst/>
          </a:lstStyle>
          <a:p>
            <a:endParaRPr lang="en-IN"/>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C2C3CD49-CA82-41EA-AEC3-2262B028FAD2}" type="slidenum">
              <a:rPr lang="en-IN" smtClean="0"/>
              <a:t>‹#›</a:t>
            </a:fld>
            <a:endParaRPr lang="en-IN"/>
          </a:p>
        </p:txBody>
      </p:sp>
      <p:sp>
        <p:nvSpPr>
          <p:cNvPr id="2" name="Title 1"/>
          <p:cNvSpPr>
            <a:spLocks noGrp="1"/>
          </p:cNvSpPr>
          <p:nvPr>
            <p:ph type="title"/>
          </p:nvPr>
        </p:nvSpPr>
        <p:spPr>
          <a:xfrm>
            <a:off x="304800"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8056" y="5791253"/>
            <a:ext cx="4536419"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11552149"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11303595"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1481330"/>
            <a:ext cx="109728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BEC06C0-6547-44D8-9755-3A7516621F32}" type="datetimeFigureOut">
              <a:rPr lang="en-IN" smtClean="0"/>
              <a:t>06-08-2024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C2C3CD49-CA82-41EA-AEC3-2262B028FAD2}"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5351" y="274641"/>
            <a:ext cx="236996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41"/>
            <a:ext cx="84328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BEC06C0-6547-44D8-9755-3A7516621F32}" type="datetimeFigureOut">
              <a:rPr lang="en-IN" smtClean="0"/>
              <a:t>06-08-2024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C2C3CD49-CA82-41EA-AEC3-2262B028FAD2}"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8056" y="5791253"/>
            <a:ext cx="4536419"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609600" y="1481329"/>
            <a:ext cx="109728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8969376" y="6407944"/>
            <a:ext cx="2560320" cy="365760"/>
          </a:xfrm>
          <a:prstGeom prst="rect">
            <a:avLst/>
          </a:prstGeom>
        </p:spPr>
        <p:txBody>
          <a:bodyPr vert="horz" anchor="b"/>
          <a:lstStyle>
            <a:lvl1pPr algn="l" eaLnBrk="1" latinLnBrk="0" hangingPunct="1">
              <a:defRPr kumimoji="0" sz="1000">
                <a:solidFill>
                  <a:schemeClr val="tx1"/>
                </a:solidFill>
              </a:defRPr>
            </a:lvl1pPr>
            <a:extLst/>
          </a:lstStyle>
          <a:p>
            <a:fld id="{ABEC06C0-6547-44D8-9755-3A7516621F32}" type="datetimeFigureOut">
              <a:rPr lang="en-IN" smtClean="0"/>
              <a:t>06-08-2024</a:t>
            </a:fld>
            <a:endParaRPr lang="en-IN"/>
          </a:p>
        </p:txBody>
      </p:sp>
      <p:sp>
        <p:nvSpPr>
          <p:cNvPr id="22" name="Footer Placeholder 21"/>
          <p:cNvSpPr>
            <a:spLocks noGrp="1"/>
          </p:cNvSpPr>
          <p:nvPr>
            <p:ph type="ftr" sz="quarter" idx="3"/>
          </p:nvPr>
        </p:nvSpPr>
        <p:spPr>
          <a:xfrm>
            <a:off x="5840097" y="6407945"/>
            <a:ext cx="3134241" cy="365125"/>
          </a:xfrm>
          <a:prstGeom prst="rect">
            <a:avLst/>
          </a:prstGeom>
        </p:spPr>
        <p:txBody>
          <a:bodyPr vert="horz" anchor="b"/>
          <a:lstStyle>
            <a:lvl1pPr algn="r" eaLnBrk="1" latinLnBrk="0" hangingPunct="1">
              <a:defRPr kumimoji="0" sz="1000">
                <a:solidFill>
                  <a:schemeClr val="tx1"/>
                </a:solidFill>
              </a:defRPr>
            </a:lvl1pPr>
            <a:extLst/>
          </a:lstStyle>
          <a:p>
            <a:endParaRPr lang="en-IN"/>
          </a:p>
        </p:txBody>
      </p:sp>
      <p:sp>
        <p:nvSpPr>
          <p:cNvPr id="18" name="Slide Number Placeholder 17"/>
          <p:cNvSpPr>
            <a:spLocks noGrp="1"/>
          </p:cNvSpPr>
          <p:nvPr>
            <p:ph type="sldNum" sz="quarter" idx="4"/>
          </p:nvPr>
        </p:nvSpPr>
        <p:spPr>
          <a:xfrm>
            <a:off x="11529696" y="6407945"/>
            <a:ext cx="487680" cy="365125"/>
          </a:xfrm>
          <a:prstGeom prst="rect">
            <a:avLst/>
          </a:prstGeom>
        </p:spPr>
        <p:txBody>
          <a:bodyPr vert="horz" anchor="b"/>
          <a:lstStyle>
            <a:lvl1pPr algn="r" eaLnBrk="1" latinLnBrk="0" hangingPunct="1">
              <a:defRPr kumimoji="0" sz="1000" b="0">
                <a:solidFill>
                  <a:schemeClr val="tx1"/>
                </a:solidFill>
              </a:defRPr>
            </a:lvl1pPr>
            <a:extLst/>
          </a:lstStyle>
          <a:p>
            <a:fld id="{C2C3CD49-CA82-41EA-AEC3-2262B028FAD2}"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8F333548-8BDB-6C27-F10F-04D88A8B23BF}"/>
              </a:ext>
            </a:extLst>
          </p:cNvPr>
          <p:cNvSpPr txBox="1"/>
          <p:nvPr/>
        </p:nvSpPr>
        <p:spPr>
          <a:xfrm>
            <a:off x="2880880" y="2833068"/>
            <a:ext cx="6094268" cy="1122871"/>
          </a:xfrm>
          <a:prstGeom prst="rect">
            <a:avLst/>
          </a:prstGeom>
          <a:noFill/>
        </p:spPr>
        <p:txBody>
          <a:bodyPr wrap="square">
            <a:spAutoFit/>
          </a:bodyPr>
          <a:lstStyle/>
          <a:p>
            <a:pPr lvl="0">
              <a:lnSpc>
                <a:spcPct val="107000"/>
              </a:lnSpc>
              <a:spcAft>
                <a:spcPts val="800"/>
              </a:spcAft>
            </a:pPr>
            <a:r>
              <a:rPr lang="en-US" sz="3200" kern="100" dirty="0">
                <a:latin typeface="Calibri" panose="020F0502020204030204" pitchFamily="34" charset="0"/>
                <a:ea typeface="Calibri" panose="020F0502020204030204" pitchFamily="34" charset="0"/>
                <a:cs typeface="Times New Roman" panose="02020603050405020304" pitchFamily="18" charset="0"/>
              </a:rPr>
              <a:t>A Compact 0.3V Class AB Bulk Driven </a:t>
            </a:r>
            <a:r>
              <a:rPr lang="en-US" sz="3200" kern="100" dirty="0" smtClean="0">
                <a:latin typeface="Calibri" panose="020F0502020204030204" pitchFamily="34" charset="0"/>
                <a:ea typeface="Calibri" panose="020F0502020204030204" pitchFamily="34" charset="0"/>
                <a:cs typeface="Times New Roman" panose="02020603050405020304" pitchFamily="18" charset="0"/>
              </a:rPr>
              <a:t>OTA</a:t>
            </a:r>
            <a:endParaRPr lang="en-IN" sz="3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19736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1941F759-8605-53B2-4467-A3F4B827BD99}"/>
              </a:ext>
            </a:extLst>
          </p:cNvPr>
          <p:cNvSpPr>
            <a:spLocks noGrp="1"/>
          </p:cNvSpPr>
          <p:nvPr>
            <p:ph type="title" idx="4294967295"/>
          </p:nvPr>
        </p:nvSpPr>
        <p:spPr>
          <a:xfrm>
            <a:off x="0" y="-461963"/>
            <a:ext cx="10058400" cy="1450976"/>
          </a:xfrm>
        </p:spPr>
        <p:txBody>
          <a:bodyPr/>
          <a:lstStyle/>
          <a:p>
            <a:r>
              <a:rPr lang="en-US" b="1" dirty="0"/>
              <a:t>Abstract</a:t>
            </a:r>
            <a:endParaRPr lang="en-IN" dirty="0"/>
          </a:p>
        </p:txBody>
      </p:sp>
      <p:sp>
        <p:nvSpPr>
          <p:cNvPr id="7" name="TextBox 6">
            <a:extLst>
              <a:ext uri="{FF2B5EF4-FFF2-40B4-BE49-F238E27FC236}">
                <a16:creationId xmlns="" xmlns:a16="http://schemas.microsoft.com/office/drawing/2014/main" id="{E13FB3F3-8CAA-B7D8-5173-2AB5DDA30147}"/>
              </a:ext>
            </a:extLst>
          </p:cNvPr>
          <p:cNvSpPr txBox="1"/>
          <p:nvPr/>
        </p:nvSpPr>
        <p:spPr>
          <a:xfrm>
            <a:off x="914399" y="989012"/>
            <a:ext cx="10255828"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In this article, a new solution for an ultralow-voltage (ULV) ultralow-power (ULP) operational </a:t>
            </a:r>
            <a:r>
              <a:rPr lang="en-US" dirty="0" err="1"/>
              <a:t>transconductance</a:t>
            </a:r>
            <a:r>
              <a:rPr lang="en-US" dirty="0"/>
              <a:t> amplifier (OTA) is presented. Thanks to the combination of a low-voltage bulk-driven </a:t>
            </a:r>
            <a:r>
              <a:rPr lang="en-US" dirty="0" err="1"/>
              <a:t>nontailed</a:t>
            </a:r>
            <a:r>
              <a:rPr lang="en-US" dirty="0"/>
              <a:t> differential stage with the multipath Miller zero compensation technique, a simple class AB power-efficient ULV structure has been obtained, which can operate from supply voltages less than the threshold voltages of the employed MOS transistors, while offering rail-to-rail input common-mode range at the same time</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The proposed OTA was fabricated using the 180-nm CMOS process from Taiwan Semiconductor Manufacturing Company (TSMC) and can operate from VDD ranging from 0.3 to 0.5 V. The 0.3-V version dissipates only 12.6 </a:t>
            </a:r>
            <a:r>
              <a:rPr lang="en-US" dirty="0" err="1"/>
              <a:t>nW</a:t>
            </a:r>
            <a:r>
              <a:rPr lang="en-US" dirty="0"/>
              <a:t> of power while showing a 64.7-dB voltage gain at 1-Hz, 2.96-kHz gain-bandwidth product, and a 4.15-V/</a:t>
            </a:r>
            <a:r>
              <a:rPr lang="en-US" dirty="0" err="1"/>
              <a:t>ms</a:t>
            </a:r>
            <a:r>
              <a:rPr lang="en-US" dirty="0"/>
              <a:t> average slew-rate at 30-pF load capacitance. The measured results agree well with simulations.</a:t>
            </a:r>
            <a:endParaRPr lang="en-IN" dirty="0"/>
          </a:p>
        </p:txBody>
      </p:sp>
    </p:spTree>
    <p:extLst>
      <p:ext uri="{BB962C8B-B14F-4D97-AF65-F5344CB8AC3E}">
        <p14:creationId xmlns:p14="http://schemas.microsoft.com/office/powerpoint/2010/main" val="37762211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B1648E9-B808-39F9-55DD-D7055793BB51}"/>
              </a:ext>
            </a:extLst>
          </p:cNvPr>
          <p:cNvSpPr>
            <a:spLocks noGrp="1"/>
          </p:cNvSpPr>
          <p:nvPr>
            <p:ph type="title" idx="4294967295"/>
          </p:nvPr>
        </p:nvSpPr>
        <p:spPr>
          <a:xfrm>
            <a:off x="0" y="-596900"/>
            <a:ext cx="10058400" cy="1450975"/>
          </a:xfrm>
        </p:spPr>
        <p:txBody>
          <a:bodyPr>
            <a:normAutofit/>
          </a:bodyPr>
          <a:lstStyle/>
          <a:p>
            <a:r>
              <a:rPr lang="en-US" sz="4600" b="1" dirty="0"/>
              <a:t>Existing System</a:t>
            </a:r>
            <a:endParaRPr lang="en-IN" sz="4600" b="1" dirty="0"/>
          </a:p>
        </p:txBody>
      </p:sp>
      <p:sp>
        <p:nvSpPr>
          <p:cNvPr id="5" name="TextBox 4">
            <a:extLst>
              <a:ext uri="{FF2B5EF4-FFF2-40B4-BE49-F238E27FC236}">
                <a16:creationId xmlns="" xmlns:a16="http://schemas.microsoft.com/office/drawing/2014/main" id="{61AB7E09-98E5-290A-9890-3D2B375FD819}"/>
              </a:ext>
            </a:extLst>
          </p:cNvPr>
          <p:cNvSpPr txBox="1"/>
          <p:nvPr/>
        </p:nvSpPr>
        <p:spPr>
          <a:xfrm>
            <a:off x="1085850" y="946856"/>
            <a:ext cx="9544050" cy="420288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In recent years, there has been an increased interest in the design of ultralow-voltage (ULV) and ultralow-power (ULP) analog circuits. This new trend is mainly motivated by the increased demand for power-efficient solutions used in medical implantable or wearable devices, wireless sensor nodes, and other similar applications.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Lower </a:t>
            </a:r>
            <a:r>
              <a:rPr lang="en-US" dirty="0"/>
              <a:t>supply voltage allows decreasing the dissipated power of both, analog as well as a digital portion of the above-mentioned systems. One of the most widely used analog building blocks in CMOS circuits is the operational trans conductance amplifier (OTA). A number of ULV OTAs have been proposed in the literature in recent years. It is worth noting that more and more of these circuits can operate even from deep sub0.5-V supply.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7809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61AB7E09-98E5-290A-9890-3D2B375FD819}"/>
              </a:ext>
            </a:extLst>
          </p:cNvPr>
          <p:cNvSpPr txBox="1"/>
          <p:nvPr/>
        </p:nvSpPr>
        <p:spPr>
          <a:xfrm>
            <a:off x="1085850" y="946856"/>
            <a:ext cx="9544050"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The </a:t>
            </a:r>
            <a:r>
              <a:rPr lang="en-US" dirty="0"/>
              <a:t>sub-0.5-V OTAs are generally based on sub threshold biased bulk-driven (BD) transistors. Even though the BD transistors show a number of disadvantages (lower trans-conductance, lower voltage gain, larger input noise, and offset), this technique seems to be still attractive in such cases when the supply voltage (VDD) is very low (comparable with the threshold voltage VTH of MOS transistors) and a rail-to-rail input common-mode range (ICMR) is required at the same time.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 </a:t>
            </a:r>
            <a:r>
              <a:rPr lang="en-US" dirty="0"/>
              <a:t>bulk of the conventional gate-driven (GD) MOS differential pair can also be used as a control terminal to lower the threshold voltage and provide common-mode control, ultimately removing the need for the tail current generator, and increasing the ICMR. Moreover, as shown recently, forward bulk biasing increases the intrinsic voltage gain of short-channel MOS transistors in the ULV environment.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0638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61AB7E09-98E5-290A-9890-3D2B375FD819}"/>
              </a:ext>
            </a:extLst>
          </p:cNvPr>
          <p:cNvSpPr txBox="1"/>
          <p:nvPr/>
        </p:nvSpPr>
        <p:spPr>
          <a:xfrm>
            <a:off x="1085850" y="946856"/>
            <a:ext cx="9544050" cy="674030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Several </a:t>
            </a:r>
            <a:r>
              <a:rPr lang="en-US" dirty="0"/>
              <a:t>interesting solutions for deep sub-0.5-V BD OTAs have recently been proposed in the literature. In, a 0.25-V OTA based on low-VTH transistors and a gain boosting circuit has been described. In, a sub-0.5-V three-stage OTA with pseudo differential input stage has been proposed. The circuit was implemented in a 65-nm process and showed a gain bandwidth product (GBW) in the megahertz range</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In, a family of class AB 0.3-V OTAs, fabricated using a 180-nm CMOS process, has been shown. Thanks to the application of non tailed differential input stages and a class AB output stage, the circuits can operate with very low relative (VDD/VTH) supply voltage while offering very competitive performance in terms of GBW and slew rate (SR). In this article, a new solution for a deep sub-0.5-V OTA is described. Thanks to the combination of the BD non tailed differential stage with the multipath Miller zero cancellation compensation (MMZCC) technique, a simple class AB power-efficient ULV structure has been obtained with rail-to rail ICMR. The resulting structure of OTA is compact, easy to design, and does not require any auxiliary circuits (like replica bias) while offering better power efficiency and common-mode rejection ratio (CMRR) than other sub-0.5-V OTAs in the literature.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52488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2373C73-5379-1CCF-BDBB-E07CE7466FCF}"/>
              </a:ext>
            </a:extLst>
          </p:cNvPr>
          <p:cNvSpPr>
            <a:spLocks noGrp="1"/>
          </p:cNvSpPr>
          <p:nvPr>
            <p:ph type="title" idx="4294967295"/>
          </p:nvPr>
        </p:nvSpPr>
        <p:spPr>
          <a:xfrm>
            <a:off x="0" y="-132080"/>
            <a:ext cx="10058400" cy="1135514"/>
          </a:xfrm>
        </p:spPr>
        <p:txBody>
          <a:bodyPr>
            <a:normAutofit/>
          </a:bodyPr>
          <a:lstStyle/>
          <a:p>
            <a:r>
              <a:rPr lang="en-US" sz="4600" b="1" dirty="0"/>
              <a:t>Disadvantage</a:t>
            </a:r>
            <a:endParaRPr lang="en-IN" sz="4600" b="1" dirty="0"/>
          </a:p>
        </p:txBody>
      </p:sp>
      <p:sp>
        <p:nvSpPr>
          <p:cNvPr id="5" name="TextBox 4">
            <a:extLst>
              <a:ext uri="{FF2B5EF4-FFF2-40B4-BE49-F238E27FC236}">
                <a16:creationId xmlns="" xmlns:a16="http://schemas.microsoft.com/office/drawing/2014/main" id="{CADED3D7-3561-970F-3A6E-4AE9809F5C72}"/>
              </a:ext>
            </a:extLst>
          </p:cNvPr>
          <p:cNvSpPr txBox="1"/>
          <p:nvPr/>
        </p:nvSpPr>
        <p:spPr>
          <a:xfrm>
            <a:off x="403512" y="1003434"/>
            <a:ext cx="11622234" cy="923330"/>
          </a:xfrm>
          <a:prstGeom prst="rect">
            <a:avLst/>
          </a:prstGeom>
          <a:noFill/>
        </p:spPr>
        <p:txBody>
          <a:bodyPr wrap="square">
            <a:spAutoFit/>
          </a:bodyPr>
          <a:lstStyle/>
          <a:p>
            <a:pPr lvl="0"/>
            <a:r>
              <a:rPr lang="en-US" dirty="0"/>
              <a:t>low trans conductance</a:t>
            </a:r>
            <a:endParaRPr lang="en-IN" dirty="0"/>
          </a:p>
          <a:p>
            <a:pPr lvl="0"/>
            <a:r>
              <a:rPr lang="en-US" dirty="0"/>
              <a:t>lower voltage gain</a:t>
            </a:r>
            <a:endParaRPr lang="en-IN" dirty="0"/>
          </a:p>
          <a:p>
            <a:pPr lvl="0"/>
            <a:r>
              <a:rPr lang="en-US" dirty="0"/>
              <a:t>larger input noise and offset</a:t>
            </a:r>
            <a:endParaRPr lang="en-IN" dirty="0"/>
          </a:p>
        </p:txBody>
      </p:sp>
    </p:spTree>
    <p:extLst>
      <p:ext uri="{BB962C8B-B14F-4D97-AF65-F5344CB8AC3E}">
        <p14:creationId xmlns:p14="http://schemas.microsoft.com/office/powerpoint/2010/main" val="14280512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43F09D4-3C6E-2A35-CFA3-428259F84AE5}"/>
              </a:ext>
            </a:extLst>
          </p:cNvPr>
          <p:cNvSpPr>
            <a:spLocks noGrp="1"/>
          </p:cNvSpPr>
          <p:nvPr>
            <p:ph type="title" idx="4294967295"/>
          </p:nvPr>
        </p:nvSpPr>
        <p:spPr>
          <a:xfrm>
            <a:off x="0" y="0"/>
            <a:ext cx="10058400" cy="1053906"/>
          </a:xfrm>
        </p:spPr>
        <p:txBody>
          <a:bodyPr>
            <a:normAutofit/>
          </a:bodyPr>
          <a:lstStyle/>
          <a:p>
            <a:r>
              <a:rPr lang="en-US" sz="4000" dirty="0"/>
              <a:t>PROPOSED SYSTEM :</a:t>
            </a:r>
            <a:endParaRPr lang="en-IN" sz="4000" dirty="0"/>
          </a:p>
        </p:txBody>
      </p:sp>
      <p:sp>
        <p:nvSpPr>
          <p:cNvPr id="7" name="TextBox 6">
            <a:extLst>
              <a:ext uri="{FF2B5EF4-FFF2-40B4-BE49-F238E27FC236}">
                <a16:creationId xmlns="" xmlns:a16="http://schemas.microsoft.com/office/drawing/2014/main" id="{B6E39298-AF3A-BC24-8CAF-104C445C8788}"/>
              </a:ext>
            </a:extLst>
          </p:cNvPr>
          <p:cNvSpPr txBox="1"/>
          <p:nvPr/>
        </p:nvSpPr>
        <p:spPr>
          <a:xfrm>
            <a:off x="1137804" y="1053906"/>
            <a:ext cx="9875635" cy="3970318"/>
          </a:xfrm>
          <a:prstGeom prst="rect">
            <a:avLst/>
          </a:prstGeom>
          <a:noFill/>
        </p:spPr>
        <p:txBody>
          <a:bodyPr wrap="square">
            <a:spAutoFit/>
          </a:bodyPr>
          <a:lstStyle/>
          <a:p>
            <a:pPr marL="285750" indent="-285750" algn="just">
              <a:buFont typeface="Arial" pitchFamily="34" charset="0"/>
              <a:buChar char="•"/>
            </a:pPr>
            <a:r>
              <a:rPr lang="en-US" dirty="0"/>
              <a:t>In this paper presents a operational trans-conductance amplifier (OTA) to provide a novelty for an ultralow voltage (ULV), ultralow power (ULP). In the Miller Zero compensation technique of multipath method will required low voltage driven with a combination of non-tailed differential bulk driven.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Thus</a:t>
            </a:r>
            <a:r>
              <a:rPr lang="en-US" dirty="0"/>
              <a:t>, a straightforward class of AB low power efficient ULV structure have been acquire, which can work on the supply voltages below the threshold of the MOS transistors used. While simultaneously providing the common more range of the input rail to rail. The existing method of OTA based architecture was developed at 180nm CMOS technology using 0.3V at 3.5 KHz frequency</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r>
              <a:rPr lang="en-US" dirty="0" smtClean="0"/>
              <a:t> </a:t>
            </a:r>
            <a:r>
              <a:rPr lang="en-US" dirty="0"/>
              <a:t>In the proposed method of OTA architecture was developed at 22nm CMOS technology using 0.2V at 100 KHz frequency, finally this work as developed in Tanner EDA tool, and proved the comparison of delay and power consumptions. </a:t>
            </a:r>
            <a:endParaRPr lang="en-IN" dirty="0"/>
          </a:p>
        </p:txBody>
      </p:sp>
    </p:spTree>
    <p:extLst>
      <p:ext uri="{BB962C8B-B14F-4D97-AF65-F5344CB8AC3E}">
        <p14:creationId xmlns:p14="http://schemas.microsoft.com/office/powerpoint/2010/main" val="19267192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43F09D4-3C6E-2A35-CFA3-428259F84AE5}"/>
              </a:ext>
            </a:extLst>
          </p:cNvPr>
          <p:cNvSpPr>
            <a:spLocks noGrp="1"/>
          </p:cNvSpPr>
          <p:nvPr>
            <p:ph type="title" idx="4294967295"/>
          </p:nvPr>
        </p:nvSpPr>
        <p:spPr>
          <a:xfrm>
            <a:off x="0" y="0"/>
            <a:ext cx="10058400" cy="1053906"/>
          </a:xfrm>
        </p:spPr>
        <p:txBody>
          <a:bodyPr>
            <a:normAutofit/>
          </a:bodyPr>
          <a:lstStyle/>
          <a:p>
            <a:endParaRPr lang="en-IN" sz="4000" dirty="0"/>
          </a:p>
        </p:txBody>
      </p:sp>
      <p:sp>
        <p:nvSpPr>
          <p:cNvPr id="7" name="TextBox 6">
            <a:extLst>
              <a:ext uri="{FF2B5EF4-FFF2-40B4-BE49-F238E27FC236}">
                <a16:creationId xmlns="" xmlns:a16="http://schemas.microsoft.com/office/drawing/2014/main" id="{B6E39298-AF3A-BC24-8CAF-104C445C8788}"/>
              </a:ext>
            </a:extLst>
          </p:cNvPr>
          <p:cNvSpPr txBox="1"/>
          <p:nvPr/>
        </p:nvSpPr>
        <p:spPr>
          <a:xfrm>
            <a:off x="1137804" y="1053906"/>
            <a:ext cx="9875635" cy="3693319"/>
          </a:xfrm>
          <a:prstGeom prst="rect">
            <a:avLst/>
          </a:prstGeom>
          <a:noFill/>
        </p:spPr>
        <p:txBody>
          <a:bodyPr wrap="square">
            <a:spAutoFit/>
          </a:bodyPr>
          <a:lstStyle/>
          <a:p>
            <a:pPr marL="285750" indent="-285750" algn="just">
              <a:buFont typeface="Arial" pitchFamily="34" charset="0"/>
              <a:buChar char="•"/>
            </a:pPr>
            <a:r>
              <a:rPr lang="en-US" dirty="0" smtClean="0"/>
              <a:t>The </a:t>
            </a:r>
            <a:r>
              <a:rPr lang="en-US" dirty="0"/>
              <a:t>schematic of the proposed amplifier is shown in Fig. 1. The circuit can be considered as a two-stage Miller OTA with an additional feed forward path (M5–M7) used to compensate for the right-half-plane (RHP) zero introduced by the compensation capacitance CC.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The </a:t>
            </a:r>
            <a:r>
              <a:rPr lang="en-US" dirty="0"/>
              <a:t>input stage (M1–M4) is based on the idea of a non tailed BD differential pair with gain boosting. The circuit can operate with very low supply voltage (</a:t>
            </a:r>
            <a:r>
              <a:rPr lang="en-US" dirty="0" err="1"/>
              <a:t>VDDmin</a:t>
            </a:r>
            <a:r>
              <a:rPr lang="en-US" dirty="0"/>
              <a:t> = 2 </a:t>
            </a:r>
            <a:r>
              <a:rPr lang="en-US" dirty="0" err="1"/>
              <a:t>VDSsat</a:t>
            </a:r>
            <a:r>
              <a:rPr lang="en-US" dirty="0"/>
              <a:t>) while offering good CMRR, power supply rejection ratio (PSRR), and rail-to-rail ICMR at the same time.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In </a:t>
            </a:r>
            <a:r>
              <a:rPr lang="en-US" dirty="0"/>
              <a:t>addition, the circuit operates in class AB, which increases its SR performance. It is worth noting that its noise properties and the input-referred offset are not worse than achieved for a conventional BD differential pair. </a:t>
            </a:r>
            <a:endParaRPr lang="en-IN" dirty="0"/>
          </a:p>
        </p:txBody>
      </p:sp>
    </p:spTree>
    <p:extLst>
      <p:ext uri="{BB962C8B-B14F-4D97-AF65-F5344CB8AC3E}">
        <p14:creationId xmlns:p14="http://schemas.microsoft.com/office/powerpoint/2010/main" val="3556994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619BE4B-87EB-E072-5A1F-291125DC1CF3}"/>
              </a:ext>
            </a:extLst>
          </p:cNvPr>
          <p:cNvSpPr>
            <a:spLocks noGrp="1"/>
          </p:cNvSpPr>
          <p:nvPr>
            <p:ph type="title" idx="4294967295"/>
          </p:nvPr>
        </p:nvSpPr>
        <p:spPr>
          <a:xfrm>
            <a:off x="0" y="254000"/>
            <a:ext cx="10058400" cy="647700"/>
          </a:xfrm>
        </p:spPr>
        <p:txBody>
          <a:bodyPr>
            <a:normAutofit fontScale="90000"/>
          </a:bodyPr>
          <a:lstStyle/>
          <a:p>
            <a:r>
              <a:rPr lang="en-US" sz="4400" dirty="0"/>
              <a:t>Advantage</a:t>
            </a:r>
            <a:endParaRPr lang="en-IN" sz="4400" dirty="0"/>
          </a:p>
        </p:txBody>
      </p:sp>
      <p:sp>
        <p:nvSpPr>
          <p:cNvPr id="7" name="TextBox 6">
            <a:extLst>
              <a:ext uri="{FF2B5EF4-FFF2-40B4-BE49-F238E27FC236}">
                <a16:creationId xmlns="" xmlns:a16="http://schemas.microsoft.com/office/drawing/2014/main" id="{5A65AE0F-AC9E-80BD-C34A-A29E506BD0B9}"/>
              </a:ext>
            </a:extLst>
          </p:cNvPr>
          <p:cNvSpPr txBox="1"/>
          <p:nvPr/>
        </p:nvSpPr>
        <p:spPr>
          <a:xfrm>
            <a:off x="176645" y="1134659"/>
            <a:ext cx="11575473" cy="3970318"/>
          </a:xfrm>
          <a:prstGeom prst="rect">
            <a:avLst/>
          </a:prstGeom>
          <a:noFill/>
        </p:spPr>
        <p:txBody>
          <a:bodyPr wrap="square">
            <a:spAutoFit/>
          </a:bodyPr>
          <a:lstStyle/>
          <a:p>
            <a:pPr marL="285750" lvl="0" indent="-285750" algn="just">
              <a:buFont typeface="Arial" pitchFamily="34" charset="0"/>
              <a:buChar char="•"/>
            </a:pPr>
            <a:r>
              <a:rPr lang="en-US" dirty="0"/>
              <a:t>Tight Integration with T-spice, Tanner EDA_s circuit level simulator. W-Edit can chart data generated by T spice directly, without modification of the output text data files. The data can also be charted dynamically as it is produced during the simulation.</a:t>
            </a:r>
            <a:endParaRPr lang="en-IN" dirty="0"/>
          </a:p>
          <a:p>
            <a:pPr marL="285750" lvl="0" indent="-285750" algn="just">
              <a:buFont typeface="Arial" pitchFamily="34" charset="0"/>
              <a:buChar char="•"/>
            </a:pPr>
            <a:endParaRPr lang="en-US" dirty="0" smtClean="0"/>
          </a:p>
          <a:p>
            <a:pPr marL="285750" lvl="0" indent="-285750" algn="just">
              <a:buFont typeface="Arial" pitchFamily="34" charset="0"/>
              <a:buChar char="•"/>
            </a:pPr>
            <a:endParaRPr lang="en-US" dirty="0"/>
          </a:p>
          <a:p>
            <a:pPr marL="285750" lvl="0" indent="-285750" algn="just">
              <a:buFont typeface="Arial" pitchFamily="34" charset="0"/>
              <a:buChar char="•"/>
            </a:pPr>
            <a:r>
              <a:rPr lang="en-US" dirty="0" smtClean="0"/>
              <a:t>Charts </a:t>
            </a:r>
            <a:r>
              <a:rPr lang="en-US" dirty="0"/>
              <a:t>can automatically configure for the type of data being presented.</a:t>
            </a:r>
            <a:endParaRPr lang="en-IN" dirty="0"/>
          </a:p>
          <a:p>
            <a:pPr marL="285750" lvl="0" indent="-285750" algn="just">
              <a:buFont typeface="Arial" pitchFamily="34" charset="0"/>
              <a:buChar char="•"/>
            </a:pPr>
            <a:endParaRPr lang="en-US" dirty="0" smtClean="0"/>
          </a:p>
          <a:p>
            <a:pPr marL="285750" lvl="0" indent="-285750" algn="just">
              <a:buFont typeface="Arial" pitchFamily="34" charset="0"/>
              <a:buChar char="•"/>
            </a:pPr>
            <a:endParaRPr lang="en-US" dirty="0"/>
          </a:p>
          <a:p>
            <a:pPr marL="285750" lvl="0" indent="-285750" algn="just">
              <a:buFont typeface="Arial" pitchFamily="34" charset="0"/>
              <a:buChar char="•"/>
            </a:pPr>
            <a:r>
              <a:rPr lang="en-US" dirty="0" smtClean="0"/>
              <a:t>A </a:t>
            </a:r>
            <a:r>
              <a:rPr lang="en-US" dirty="0"/>
              <a:t>data is treated by W-Edit as a unit called a trace. Multiple traces from different output file scan be viewed simultaneously in single or several windows; traces can be copied and moved between charts &amp; windows. Trace arithmetic can be performed on existed tracing to create new ones.</a:t>
            </a:r>
            <a:endParaRPr lang="en-IN" dirty="0"/>
          </a:p>
          <a:p>
            <a:pPr marL="285750" indent="-285750" algn="just">
              <a:buFont typeface="Arial" pitchFamily="34" charset="0"/>
              <a:buChar char="•"/>
            </a:pPr>
            <a:endParaRPr lang="en-US" dirty="0" smtClean="0"/>
          </a:p>
          <a:p>
            <a:pPr marL="285750" indent="-285750" algn="just">
              <a:buFont typeface="Arial" pitchFamily="34" charset="0"/>
              <a:buChar char="•"/>
            </a:pPr>
            <a:r>
              <a:rPr lang="en-US" dirty="0" smtClean="0"/>
              <a:t>Chart </a:t>
            </a:r>
            <a:r>
              <a:rPr lang="en-US" dirty="0"/>
              <a:t>views can be panned back &amp; forth and zoomed in &amp; out, including specifying the exact X-Y co-ordinate range.</a:t>
            </a:r>
          </a:p>
        </p:txBody>
      </p:sp>
    </p:spTree>
    <p:extLst>
      <p:ext uri="{BB962C8B-B14F-4D97-AF65-F5344CB8AC3E}">
        <p14:creationId xmlns:p14="http://schemas.microsoft.com/office/powerpoint/2010/main" val="13997979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5778FF8-6E4D-7071-ACCA-26D9FBF24D48}"/>
              </a:ext>
            </a:extLst>
          </p:cNvPr>
          <p:cNvSpPr>
            <a:spLocks noGrp="1"/>
          </p:cNvSpPr>
          <p:nvPr>
            <p:ph type="title" idx="4294967295"/>
          </p:nvPr>
        </p:nvSpPr>
        <p:spPr>
          <a:xfrm>
            <a:off x="0" y="75305"/>
            <a:ext cx="10058400" cy="898208"/>
          </a:xfrm>
        </p:spPr>
        <p:txBody>
          <a:bodyPr>
            <a:normAutofit/>
          </a:bodyPr>
          <a:lstStyle/>
          <a:p>
            <a:r>
              <a:rPr lang="en-US" sz="4600" dirty="0"/>
              <a:t>Introduction</a:t>
            </a:r>
            <a:endParaRPr lang="en-IN" sz="4600" dirty="0"/>
          </a:p>
        </p:txBody>
      </p:sp>
      <p:sp>
        <p:nvSpPr>
          <p:cNvPr id="5" name="TextBox 4">
            <a:extLst>
              <a:ext uri="{FF2B5EF4-FFF2-40B4-BE49-F238E27FC236}">
                <a16:creationId xmlns="" xmlns:a16="http://schemas.microsoft.com/office/drawing/2014/main" id="{73CD420F-944A-BB4C-E847-7D217C1E4273}"/>
              </a:ext>
            </a:extLst>
          </p:cNvPr>
          <p:cNvSpPr txBox="1"/>
          <p:nvPr/>
        </p:nvSpPr>
        <p:spPr>
          <a:xfrm>
            <a:off x="685800" y="973513"/>
            <a:ext cx="10916920" cy="6463308"/>
          </a:xfrm>
          <a:prstGeom prst="rect">
            <a:avLst/>
          </a:prstGeom>
          <a:noFill/>
        </p:spPr>
        <p:txBody>
          <a:bodyPr wrap="square">
            <a:spAutoFit/>
          </a:bodyPr>
          <a:lstStyle/>
          <a:p>
            <a:pPr marL="285750" indent="-285750" algn="just">
              <a:buFont typeface="Arial" pitchFamily="34" charset="0"/>
              <a:buChar char="•"/>
            </a:pPr>
            <a:r>
              <a:rPr lang="en-US" dirty="0" smtClean="0"/>
              <a:t>It is a tool that represents the masks that are used to fabricate an integrated circuit. It describes a layout design in terms of files, cells &amp; mask primitives. On the layout level, the component parameters are totally different from schematic level. So it provides the facility to the user to analyze the response of the circuit before forwarding it to the time consuming &amp; costly process of fabrication. There are rules for designing layout diagram of a schematic circuit using which user can compare the output response with the expected one.</a:t>
            </a:r>
          </a:p>
          <a:p>
            <a:pPr marL="285750" indent="-285750" algn="just">
              <a:buFont typeface="Arial" pitchFamily="34" charset="0"/>
              <a:buChar char="•"/>
            </a:pPr>
            <a:endParaRPr lang="en-US" dirty="0"/>
          </a:p>
          <a:p>
            <a:pPr marL="285750" indent="-285750" algn="just">
              <a:buFont typeface="Arial" pitchFamily="34" charset="0"/>
              <a:buChar char="•"/>
            </a:pPr>
            <a:r>
              <a:rPr lang="en-IN" dirty="0"/>
              <a:t>In L- Edit, layers are associated with masks used in the fabrication process. Different layers can be conveniently represented by different colours and patterns. L- Edit describes a layout design in terms of files, cells, instances, and mask primitives. You may load as many files as desired into memory. A file may be composed of any number of cells. A file may be composed of any number of cells. These cells may be hierarchically related, as in a typical design, or they may be independent, as in a library file. Cells may contain any number or combination of mask primitive sand instances of other cells.</a:t>
            </a:r>
          </a:p>
          <a:p>
            <a:pPr marL="285750" indent="-285750" algn="just">
              <a:buFont typeface="Arial" pitchFamily="34" charset="0"/>
              <a:buChar char="•"/>
            </a:pPr>
            <a:endParaRPr lang="en-IN" dirty="0" smtClean="0"/>
          </a:p>
          <a:p>
            <a:pPr marL="285750" indent="-285750" algn="just">
              <a:buFont typeface="Arial" pitchFamily="34" charset="0"/>
              <a:buChar char="•"/>
            </a:pPr>
            <a:r>
              <a:rPr lang="en-IN" dirty="0"/>
              <a:t>L- Edit supports fully hierarchical mask design. Cells may contain instances of other cells. An instance is a reference to a cell; should you edit the instanced cell, the change is reflected in all the instances of that cell. Instances simplify the process of updating a design, and also reduce data storage requirements, because an instance does not need to store all the data within the instanced cell instead, only a reference to the instanced cell is stored, along with information on the position of the instance and on how the instance may be rotated and mirrored. </a:t>
            </a:r>
          </a:p>
          <a:p>
            <a:pPr marL="285750" indent="-285750" algn="just">
              <a:buFont typeface="Arial" pitchFamily="34" charset="0"/>
              <a:buChar char="•"/>
            </a:pPr>
            <a:endParaRPr lang="en-IN" dirty="0"/>
          </a:p>
        </p:txBody>
      </p:sp>
    </p:spTree>
    <p:extLst>
      <p:ext uri="{BB962C8B-B14F-4D97-AF65-F5344CB8AC3E}">
        <p14:creationId xmlns:p14="http://schemas.microsoft.com/office/powerpoint/2010/main" val="22511047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FDC3D45-6E7F-7E0F-11CB-78AA20D44CE1}"/>
              </a:ext>
            </a:extLst>
          </p:cNvPr>
          <p:cNvSpPr>
            <a:spLocks noGrp="1"/>
          </p:cNvSpPr>
          <p:nvPr>
            <p:ph type="title" idx="4294967295"/>
          </p:nvPr>
        </p:nvSpPr>
        <p:spPr>
          <a:xfrm>
            <a:off x="0" y="-565150"/>
            <a:ext cx="10058400" cy="1450975"/>
          </a:xfrm>
        </p:spPr>
        <p:txBody>
          <a:bodyPr>
            <a:normAutofit/>
          </a:bodyPr>
          <a:lstStyle/>
          <a:p>
            <a:r>
              <a:rPr lang="en-IN" sz="4000" dirty="0"/>
              <a:t>MODULES</a:t>
            </a:r>
          </a:p>
        </p:txBody>
      </p:sp>
      <p:sp>
        <p:nvSpPr>
          <p:cNvPr id="7" name="TextBox 6">
            <a:extLst>
              <a:ext uri="{FF2B5EF4-FFF2-40B4-BE49-F238E27FC236}">
                <a16:creationId xmlns="" xmlns:a16="http://schemas.microsoft.com/office/drawing/2014/main" id="{19161EF0-A12D-7037-8611-1D21A6618EEA}"/>
              </a:ext>
            </a:extLst>
          </p:cNvPr>
          <p:cNvSpPr txBox="1"/>
          <p:nvPr/>
        </p:nvSpPr>
        <p:spPr>
          <a:xfrm>
            <a:off x="1096241" y="1114198"/>
            <a:ext cx="6203372" cy="2677656"/>
          </a:xfrm>
          <a:prstGeom prst="rect">
            <a:avLst/>
          </a:prstGeom>
          <a:noFill/>
        </p:spPr>
        <p:txBody>
          <a:bodyPr wrap="square">
            <a:spAutoFit/>
          </a:bodyPr>
          <a:lstStyle/>
          <a:p>
            <a:pPr lvl="0"/>
            <a:r>
              <a:rPr lang="en-IN" sz="2800" dirty="0"/>
              <a:t>L- Edit Modules</a:t>
            </a:r>
          </a:p>
          <a:p>
            <a:pPr lvl="0"/>
            <a:r>
              <a:rPr lang="en-IN" sz="2800" dirty="0"/>
              <a:t>L- Edit TM: a layout editor</a:t>
            </a:r>
          </a:p>
          <a:p>
            <a:pPr lvl="0"/>
            <a:r>
              <a:rPr lang="en-IN" sz="2800" dirty="0"/>
              <a:t>L- Edit ¤ Extract TM: a layout extractor</a:t>
            </a:r>
          </a:p>
          <a:p>
            <a:pPr lvl="0"/>
            <a:r>
              <a:rPr lang="en-IN" sz="2800" dirty="0"/>
              <a:t>L- Edit ¤ DRC TM: a design rule checker</a:t>
            </a:r>
          </a:p>
        </p:txBody>
      </p:sp>
    </p:spTree>
    <p:extLst>
      <p:ext uri="{BB962C8B-B14F-4D97-AF65-F5344CB8AC3E}">
        <p14:creationId xmlns:p14="http://schemas.microsoft.com/office/powerpoint/2010/main" val="9608546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F39640F-7450-7C54-D7FE-9CECC0AA37A4}"/>
              </a:ext>
            </a:extLst>
          </p:cNvPr>
          <p:cNvSpPr>
            <a:spLocks noGrp="1"/>
          </p:cNvSpPr>
          <p:nvPr>
            <p:ph type="title" idx="4294967295"/>
          </p:nvPr>
        </p:nvSpPr>
        <p:spPr>
          <a:xfrm>
            <a:off x="0" y="0"/>
            <a:ext cx="10058400" cy="1449388"/>
          </a:xfrm>
        </p:spPr>
        <p:txBody>
          <a:bodyPr/>
          <a:lstStyle/>
          <a:p>
            <a:r>
              <a:rPr lang="en-IN" sz="3200" dirty="0"/>
              <a:t>L- Edit</a:t>
            </a:r>
            <a:endParaRPr lang="en-IN" dirty="0"/>
          </a:p>
        </p:txBody>
      </p:sp>
      <p:sp>
        <p:nvSpPr>
          <p:cNvPr id="8" name="Rectangle 4">
            <a:extLst>
              <a:ext uri="{FF2B5EF4-FFF2-40B4-BE49-F238E27FC236}">
                <a16:creationId xmlns="" xmlns:a16="http://schemas.microsoft.com/office/drawing/2014/main" id="{BC10B064-E59E-B028-1923-6ABCA53D41EA}"/>
              </a:ext>
            </a:extLst>
          </p:cNvPr>
          <p:cNvSpPr>
            <a:spLocks noGrp="1" noChangeArrowheads="1"/>
          </p:cNvSpPr>
          <p:nvPr>
            <p:ph idx="4294967295"/>
          </p:nvPr>
        </p:nvSpPr>
        <p:spPr bwMode="auto">
          <a:xfrm>
            <a:off x="0" y="2097406"/>
            <a:ext cx="100584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IN" sz="1800" dirty="0"/>
              <a:t>L- Edit is a full- featured, high-performance, interactive, graphical mask layout editor. L- Edit generates layouts quickly and easily, supports fully hierarchical designs, and allows an unlimited number of layers, cells, and levels of hierarchy. It includes all major drawing primitives and supports 90°, 45°, and all- angle drawing modes.</a:t>
            </a:r>
          </a:p>
        </p:txBody>
      </p:sp>
    </p:spTree>
    <p:extLst>
      <p:ext uri="{BB962C8B-B14F-4D97-AF65-F5344CB8AC3E}">
        <p14:creationId xmlns:p14="http://schemas.microsoft.com/office/powerpoint/2010/main" val="32150871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A0F4590-D76F-ABE5-C33A-374B8F6E3198}"/>
              </a:ext>
            </a:extLst>
          </p:cNvPr>
          <p:cNvSpPr>
            <a:spLocks noGrp="1"/>
          </p:cNvSpPr>
          <p:nvPr>
            <p:ph type="title" idx="4294967295"/>
          </p:nvPr>
        </p:nvSpPr>
        <p:spPr>
          <a:xfrm>
            <a:off x="0" y="0"/>
            <a:ext cx="10058400" cy="1449388"/>
          </a:xfrm>
        </p:spPr>
        <p:txBody>
          <a:bodyPr/>
          <a:lstStyle/>
          <a:p>
            <a:r>
              <a:rPr lang="en-IN" sz="3600" dirty="0"/>
              <a:t> L- Edit ¤ Extract </a:t>
            </a:r>
            <a:endParaRPr lang="en-IN" dirty="0"/>
          </a:p>
        </p:txBody>
      </p:sp>
      <p:sp>
        <p:nvSpPr>
          <p:cNvPr id="4" name="Rectangle 1">
            <a:extLst>
              <a:ext uri="{FF2B5EF4-FFF2-40B4-BE49-F238E27FC236}">
                <a16:creationId xmlns="" xmlns:a16="http://schemas.microsoft.com/office/drawing/2014/main" id="{4897DA55-18E4-78DC-4EA3-04821155C91D}"/>
              </a:ext>
            </a:extLst>
          </p:cNvPr>
          <p:cNvSpPr>
            <a:spLocks noGrp="1" noChangeArrowheads="1"/>
          </p:cNvSpPr>
          <p:nvPr>
            <p:ph idx="4294967295"/>
          </p:nvPr>
        </p:nvSpPr>
        <p:spPr bwMode="auto">
          <a:xfrm>
            <a:off x="0" y="2143830"/>
            <a:ext cx="9148763"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IN" sz="1800" dirty="0"/>
              <a:t> L- Edit ¤ Extract creates SPICE </a:t>
            </a:r>
            <a:r>
              <a:rPr lang="en-IN" sz="1800" b="1" dirty="0"/>
              <a:t>- </a:t>
            </a:r>
            <a:r>
              <a:rPr lang="en-IN" sz="1800" dirty="0"/>
              <a:t>compatible circuit net lists from L- Edit layouts. It can recognize active and passive devices, sub circuits, and the most common device parameters, including resistance, capacitance, device length, width, and area, and device source and drain area.</a:t>
            </a:r>
          </a:p>
        </p:txBody>
      </p:sp>
    </p:spTree>
    <p:extLst>
      <p:ext uri="{BB962C8B-B14F-4D97-AF65-F5344CB8AC3E}">
        <p14:creationId xmlns:p14="http://schemas.microsoft.com/office/powerpoint/2010/main" val="23924707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C71F8A9E-4897-792A-7FCC-E197418B8085}"/>
              </a:ext>
            </a:extLst>
          </p:cNvPr>
          <p:cNvSpPr txBox="1"/>
          <p:nvPr/>
        </p:nvSpPr>
        <p:spPr>
          <a:xfrm>
            <a:off x="0" y="207818"/>
            <a:ext cx="10027227" cy="4062651"/>
          </a:xfrm>
          <a:prstGeom prst="rect">
            <a:avLst/>
          </a:prstGeom>
          <a:noFill/>
        </p:spPr>
        <p:txBody>
          <a:bodyPr wrap="square">
            <a:spAutoFit/>
          </a:bodyPr>
          <a:lstStyle/>
          <a:p>
            <a:endParaRPr lang="en-US" sz="6000" b="1" dirty="0"/>
          </a:p>
          <a:p>
            <a:r>
              <a:rPr lang="en-IN" sz="3600" dirty="0"/>
              <a:t> L- Edit ¤ DRC features </a:t>
            </a:r>
            <a:endParaRPr lang="en-IN" sz="3600" dirty="0" smtClean="0"/>
          </a:p>
          <a:p>
            <a:endParaRPr lang="en-IN" sz="3600" b="1" dirty="0"/>
          </a:p>
          <a:p>
            <a:endParaRPr lang="en-US" sz="3600" b="1" dirty="0" smtClean="0"/>
          </a:p>
          <a:p>
            <a:r>
              <a:rPr lang="en-IN" dirty="0"/>
              <a:t> L- Edit ¤ DRC features user</a:t>
            </a:r>
            <a:r>
              <a:rPr lang="en-IN" b="1" dirty="0"/>
              <a:t>- </a:t>
            </a:r>
            <a:r>
              <a:rPr lang="en-IN" dirty="0"/>
              <a:t>programmable rules and handles minimum width, exact width, minimum space, minimum surround, non- exist, overlap, and extension rules. It can handle full chip and region- only DRC. DRC offers Error Browser and Object Browser functions for quickly and easily cycling through rule- checking errors.</a:t>
            </a:r>
          </a:p>
          <a:p>
            <a:pPr marL="742950" lvl="1" indent="-285750">
              <a:buFont typeface="Arial" panose="020B0604020202020204" pitchFamily="34" charset="0"/>
              <a:buChar char="•"/>
            </a:pPr>
            <a:endParaRPr lang="en-US" dirty="0"/>
          </a:p>
        </p:txBody>
      </p:sp>
    </p:spTree>
    <p:extLst>
      <p:ext uri="{BB962C8B-B14F-4D97-AF65-F5344CB8AC3E}">
        <p14:creationId xmlns:p14="http://schemas.microsoft.com/office/powerpoint/2010/main" val="41848482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F6CD51CB-4C84-8530-7293-18B0D530F8F5}"/>
              </a:ext>
            </a:extLst>
          </p:cNvPr>
          <p:cNvSpPr>
            <a:spLocks noGrp="1"/>
          </p:cNvSpPr>
          <p:nvPr>
            <p:ph type="title" idx="4294967295"/>
          </p:nvPr>
        </p:nvSpPr>
        <p:spPr>
          <a:xfrm>
            <a:off x="0" y="-320358"/>
            <a:ext cx="10058400" cy="1122998"/>
          </a:xfrm>
        </p:spPr>
        <p:txBody>
          <a:bodyPr>
            <a:normAutofit/>
          </a:bodyPr>
          <a:lstStyle/>
          <a:p>
            <a:r>
              <a:rPr lang="en-IN" sz="3600" dirty="0"/>
              <a:t>Software Details</a:t>
            </a:r>
          </a:p>
        </p:txBody>
      </p:sp>
      <p:sp>
        <p:nvSpPr>
          <p:cNvPr id="9" name="TextBox 8">
            <a:extLst>
              <a:ext uri="{FF2B5EF4-FFF2-40B4-BE49-F238E27FC236}">
                <a16:creationId xmlns="" xmlns:a16="http://schemas.microsoft.com/office/drawing/2014/main" id="{AE208B65-58E8-7E83-E8DA-6E04CCE8F5E6}"/>
              </a:ext>
            </a:extLst>
          </p:cNvPr>
          <p:cNvSpPr txBox="1"/>
          <p:nvPr/>
        </p:nvSpPr>
        <p:spPr>
          <a:xfrm>
            <a:off x="1049482" y="1205345"/>
            <a:ext cx="10136678" cy="5078313"/>
          </a:xfrm>
          <a:prstGeom prst="rect">
            <a:avLst/>
          </a:prstGeom>
          <a:noFill/>
        </p:spPr>
        <p:txBody>
          <a:bodyPr wrap="square">
            <a:spAutoFit/>
          </a:bodyPr>
          <a:lstStyle/>
          <a:p>
            <a:r>
              <a:rPr lang="en-IN" dirty="0"/>
              <a:t>An introduction to the integrated components of the T- Spice Pro circuit analysis suite:</a:t>
            </a:r>
          </a:p>
          <a:p>
            <a:r>
              <a:rPr lang="en-IN" dirty="0"/>
              <a:t> Schematic data files </a:t>
            </a:r>
            <a:r>
              <a:rPr lang="en-IN" b="1" dirty="0"/>
              <a:t>(.</a:t>
            </a:r>
            <a:r>
              <a:rPr lang="en-IN" b="1" dirty="0" err="1"/>
              <a:t>sdb</a:t>
            </a:r>
            <a:r>
              <a:rPr lang="en-IN" b="1" dirty="0"/>
              <a:t>)</a:t>
            </a:r>
            <a:r>
              <a:rPr lang="en-IN" dirty="0"/>
              <a:t>: describes the circuits to be </a:t>
            </a:r>
            <a:r>
              <a:rPr lang="en-IN" dirty="0" err="1"/>
              <a:t>analyzed</a:t>
            </a:r>
            <a:r>
              <a:rPr lang="en-IN" dirty="0"/>
              <a:t> in graphical form, for display and editing by S- Edit" Schematic Editor.</a:t>
            </a:r>
          </a:p>
          <a:p>
            <a:endParaRPr lang="en-IN" dirty="0" smtClean="0"/>
          </a:p>
          <a:p>
            <a:r>
              <a:rPr lang="en-IN" dirty="0" smtClean="0"/>
              <a:t>Simulation </a:t>
            </a:r>
            <a:r>
              <a:rPr lang="en-IN" dirty="0"/>
              <a:t>input files </a:t>
            </a:r>
            <a:r>
              <a:rPr lang="en-IN" b="1" dirty="0"/>
              <a:t>(.</a:t>
            </a:r>
            <a:r>
              <a:rPr lang="en-IN" b="1" dirty="0" err="1"/>
              <a:t>sp</a:t>
            </a:r>
            <a:r>
              <a:rPr lang="en-IN" b="1" dirty="0"/>
              <a:t>):</a:t>
            </a:r>
            <a:r>
              <a:rPr lang="en-IN" dirty="0"/>
              <a:t>describes the circuits to be </a:t>
            </a:r>
            <a:r>
              <a:rPr lang="en-IN" dirty="0" err="1"/>
              <a:t>analyzed</a:t>
            </a:r>
            <a:r>
              <a:rPr lang="en-IN" dirty="0"/>
              <a:t> in textual form, for editing and simulation by T- Spice" Circuit Simulator.</a:t>
            </a:r>
          </a:p>
          <a:p>
            <a:r>
              <a:rPr lang="en-IN" dirty="0"/>
              <a:t>Simulation output files </a:t>
            </a:r>
            <a:r>
              <a:rPr lang="en-IN" b="1" dirty="0"/>
              <a:t>(.out): </a:t>
            </a:r>
            <a:r>
              <a:rPr lang="en-IN" dirty="0"/>
              <a:t>containing the numerical results of the circuit analyses, form manipulation and display by W- Edit" Waveform Viewer.</a:t>
            </a:r>
          </a:p>
          <a:p>
            <a:r>
              <a:rPr lang="en-IN" dirty="0"/>
              <a:t> </a:t>
            </a:r>
            <a:endParaRPr lang="en-IN" dirty="0" smtClean="0"/>
          </a:p>
          <a:p>
            <a:r>
              <a:rPr lang="en-IN" b="1" dirty="0" smtClean="0"/>
              <a:t>Circuit </a:t>
            </a:r>
            <a:r>
              <a:rPr lang="en-IN" b="1" dirty="0"/>
              <a:t>simulator (t-spice)</a:t>
            </a:r>
            <a:endParaRPr lang="en-IN" dirty="0"/>
          </a:p>
          <a:p>
            <a:r>
              <a:rPr lang="en-IN" dirty="0"/>
              <a:t>T-Spice Pro’s waveform probing feature integrates S- Edit, T- Spice, and W- Edit to allow individual points in a circuit to be specified and </a:t>
            </a:r>
            <a:r>
              <a:rPr lang="en-IN" dirty="0" err="1"/>
              <a:t>analyzed</a:t>
            </a:r>
            <a:r>
              <a:rPr lang="en-IN" dirty="0"/>
              <a:t>. A few analysis is described below: The heart of T-Spice operation is the input file (also known as the circuit description, the net list &amp;the input deck). This is a plain text file that contains the device statement &amp; simulation commands, drawn from the SPICE circuit description language with which T-Spice constructs a model of the circuit to be simulated. Input files can be created and modified with any text editor. T-Spice is a tool used for simulation of the circuit. It provides the facility of </a:t>
            </a:r>
          </a:p>
        </p:txBody>
      </p:sp>
    </p:spTree>
    <p:extLst>
      <p:ext uri="{BB962C8B-B14F-4D97-AF65-F5344CB8AC3E}">
        <p14:creationId xmlns:p14="http://schemas.microsoft.com/office/powerpoint/2010/main" val="26568795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70C9C6F-A47D-680E-3643-9F1FD26D0E7B}"/>
              </a:ext>
            </a:extLst>
          </p:cNvPr>
          <p:cNvSpPr>
            <a:spLocks noGrp="1"/>
          </p:cNvSpPr>
          <p:nvPr>
            <p:ph type="title" idx="4294967295"/>
          </p:nvPr>
        </p:nvSpPr>
        <p:spPr>
          <a:xfrm>
            <a:off x="0" y="101599"/>
            <a:ext cx="10058400" cy="792481"/>
          </a:xfrm>
        </p:spPr>
        <p:txBody>
          <a:bodyPr>
            <a:normAutofit/>
          </a:bodyPr>
          <a:lstStyle/>
          <a:p>
            <a:r>
              <a:rPr lang="en-US" sz="4200" b="1" dirty="0"/>
              <a:t>SOFTWARE REQUIREMENTS:</a:t>
            </a:r>
            <a:endParaRPr lang="en-IN" sz="4200" dirty="0"/>
          </a:p>
        </p:txBody>
      </p:sp>
      <p:sp>
        <p:nvSpPr>
          <p:cNvPr id="3" name="Content Placeholder 2">
            <a:extLst>
              <a:ext uri="{FF2B5EF4-FFF2-40B4-BE49-F238E27FC236}">
                <a16:creationId xmlns="" xmlns:a16="http://schemas.microsoft.com/office/drawing/2014/main" id="{F799D9D2-C840-B726-2D82-D79E5ED0C78F}"/>
              </a:ext>
            </a:extLst>
          </p:cNvPr>
          <p:cNvSpPr>
            <a:spLocks noGrp="1"/>
          </p:cNvSpPr>
          <p:nvPr>
            <p:ph idx="4294967295"/>
          </p:nvPr>
        </p:nvSpPr>
        <p:spPr>
          <a:xfrm>
            <a:off x="0" y="1417638"/>
            <a:ext cx="10058400" cy="4022725"/>
          </a:xfrm>
        </p:spPr>
        <p:txBody>
          <a:bodyPr/>
          <a:lstStyle/>
          <a:p>
            <a:pPr lvl="0" algn="just">
              <a:lnSpc>
                <a:spcPct val="150000"/>
              </a:lnSpc>
            </a:pPr>
            <a:r>
              <a:rPr lang="en-US" sz="2000" dirty="0">
                <a:latin typeface="Times New Roman" pitchFamily="18" charset="0"/>
                <a:cs typeface="Times New Roman" pitchFamily="18" charset="0"/>
              </a:rPr>
              <a:t>Operating System	: Windows 10</a:t>
            </a:r>
          </a:p>
          <a:p>
            <a:pPr lvl="0" algn="just">
              <a:lnSpc>
                <a:spcPct val="150000"/>
              </a:lnSpc>
            </a:pPr>
            <a:r>
              <a:rPr lang="en-US" sz="2000" dirty="0">
                <a:latin typeface="Times New Roman" pitchFamily="18" charset="0"/>
                <a:cs typeface="Times New Roman" pitchFamily="18" charset="0"/>
              </a:rPr>
              <a:t>Language	               :</a:t>
            </a:r>
            <a:r>
              <a:rPr lang="en-US" sz="2000" dirty="0" err="1">
                <a:latin typeface="Times New Roman" pitchFamily="18" charset="0"/>
                <a:cs typeface="Times New Roman" pitchFamily="18" charset="0"/>
              </a:rPr>
              <a:t>xilinx</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vivado</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38100372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49D6C60-BF6A-F0E0-9B76-BBA0C3A5A36E}"/>
              </a:ext>
            </a:extLst>
          </p:cNvPr>
          <p:cNvSpPr>
            <a:spLocks noGrp="1"/>
          </p:cNvSpPr>
          <p:nvPr>
            <p:ph type="title" idx="4294967295"/>
          </p:nvPr>
        </p:nvSpPr>
        <p:spPr>
          <a:xfrm>
            <a:off x="0" y="-461963"/>
            <a:ext cx="10058400" cy="1450976"/>
          </a:xfrm>
        </p:spPr>
        <p:txBody>
          <a:bodyPr>
            <a:normAutofit/>
          </a:bodyPr>
          <a:lstStyle/>
          <a:p>
            <a:r>
              <a:rPr lang="en-US" sz="4200" b="1" dirty="0"/>
              <a:t>HARDWARE REQUIREMENTS:</a:t>
            </a:r>
            <a:endParaRPr lang="en-IN" sz="4200" dirty="0"/>
          </a:p>
        </p:txBody>
      </p:sp>
      <p:sp>
        <p:nvSpPr>
          <p:cNvPr id="3" name="Content Placeholder 2">
            <a:extLst>
              <a:ext uri="{FF2B5EF4-FFF2-40B4-BE49-F238E27FC236}">
                <a16:creationId xmlns="" xmlns:a16="http://schemas.microsoft.com/office/drawing/2014/main" id="{3453A27C-42EA-6F5C-F3B2-A03F535D54BA}"/>
              </a:ext>
            </a:extLst>
          </p:cNvPr>
          <p:cNvSpPr>
            <a:spLocks noGrp="1"/>
          </p:cNvSpPr>
          <p:nvPr>
            <p:ph idx="4294967295"/>
          </p:nvPr>
        </p:nvSpPr>
        <p:spPr>
          <a:xfrm>
            <a:off x="0" y="1263650"/>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8904408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A7041B0-D42C-D18D-E4AC-B6AF165728CE}"/>
              </a:ext>
            </a:extLst>
          </p:cNvPr>
          <p:cNvSpPr>
            <a:spLocks noGrp="1"/>
          </p:cNvSpPr>
          <p:nvPr>
            <p:ph type="title" idx="4294967295"/>
          </p:nvPr>
        </p:nvSpPr>
        <p:spPr>
          <a:xfrm>
            <a:off x="0" y="-81281"/>
            <a:ext cx="10058400" cy="1070293"/>
          </a:xfrm>
        </p:spPr>
        <p:txBody>
          <a:bodyPr>
            <a:normAutofit/>
          </a:bodyPr>
          <a:lstStyle/>
          <a:p>
            <a:r>
              <a:rPr lang="en-US" sz="4200" dirty="0"/>
              <a:t>CONCLUSION</a:t>
            </a:r>
            <a:endParaRPr lang="en-IN" sz="4200" dirty="0"/>
          </a:p>
        </p:txBody>
      </p:sp>
      <p:sp>
        <p:nvSpPr>
          <p:cNvPr id="3" name="Content Placeholder 2">
            <a:extLst>
              <a:ext uri="{FF2B5EF4-FFF2-40B4-BE49-F238E27FC236}">
                <a16:creationId xmlns="" xmlns:a16="http://schemas.microsoft.com/office/drawing/2014/main" id="{98429748-1026-8DAB-2AF0-1FFA582602CD}"/>
              </a:ext>
            </a:extLst>
          </p:cNvPr>
          <p:cNvSpPr>
            <a:spLocks noGrp="1"/>
          </p:cNvSpPr>
          <p:nvPr>
            <p:ph idx="4294967295"/>
          </p:nvPr>
        </p:nvSpPr>
        <p:spPr>
          <a:xfrm>
            <a:off x="0" y="1133475"/>
            <a:ext cx="10058400" cy="4570413"/>
          </a:xfrm>
        </p:spPr>
        <p:txBody>
          <a:bodyPr>
            <a:normAutofit fontScale="70000" lnSpcReduction="20000"/>
          </a:bodyPr>
          <a:lstStyle/>
          <a:p>
            <a:r>
              <a:rPr lang="en-US" b="1" dirty="0"/>
              <a:t>Low Voltage Operation</a:t>
            </a:r>
            <a:r>
              <a:rPr lang="en-US" dirty="0"/>
              <a:t>: The 0.3V operating voltage is notably low, indicating that the OTA is designed for ultra-low voltage applications. This is essential for modern portable and battery-powered devices where power efficiency and longevity are crucial</a:t>
            </a:r>
            <a:r>
              <a:rPr lang="en-US" dirty="0" smtClean="0"/>
              <a:t>.</a:t>
            </a:r>
          </a:p>
          <a:p>
            <a:r>
              <a:rPr lang="en-US" b="1" dirty="0"/>
              <a:t>Class AB Operation</a:t>
            </a:r>
            <a:r>
              <a:rPr lang="en-US" dirty="0"/>
              <a:t>: Class AB amplifiers offer a good balance between efficiency and linearity. This means the OTA can provide improved performance in terms of signal fidelity and power consumption compared to Class A or Class B designs</a:t>
            </a:r>
            <a:r>
              <a:rPr lang="en-US" dirty="0" smtClean="0"/>
              <a:t>.</a:t>
            </a:r>
          </a:p>
          <a:p>
            <a:r>
              <a:rPr lang="en-US" b="1" dirty="0"/>
              <a:t>Bulk-Driven Architecture</a:t>
            </a:r>
            <a:r>
              <a:rPr lang="en-US" dirty="0"/>
              <a:t>: Traditional OTAs use gate-driven inputs, but a bulk-driven OTA uses the bulk (body) terminal of MOSFETs to drive the input. This can reduce the overall transistor count and area, making the OTA more compact. It also typically results in better low-voltage performance and increased gain</a:t>
            </a:r>
            <a:r>
              <a:rPr lang="en-US" dirty="0" smtClean="0"/>
              <a:t>.</a:t>
            </a:r>
          </a:p>
          <a:p>
            <a:r>
              <a:rPr lang="en-US" b="1" dirty="0"/>
              <a:t>Design Challenges</a:t>
            </a:r>
            <a:r>
              <a:rPr lang="en-US" dirty="0"/>
              <a:t>: Achieving stable and reliable operation at such a low voltage requires careful design to manage issues like threshold voltage variations and limited headroom. </a:t>
            </a:r>
            <a:r>
              <a:rPr lang="en-US"/>
              <a:t>The circuit must be optimized to ensure that it operates correctly even with minimal supply voltage.</a:t>
            </a:r>
          </a:p>
        </p:txBody>
      </p:sp>
    </p:spTree>
    <p:extLst>
      <p:ext uri="{BB962C8B-B14F-4D97-AF65-F5344CB8AC3E}">
        <p14:creationId xmlns:p14="http://schemas.microsoft.com/office/powerpoint/2010/main" val="36661304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A7041B0-D42C-D18D-E4AC-B6AF165728CE}"/>
              </a:ext>
            </a:extLst>
          </p:cNvPr>
          <p:cNvSpPr>
            <a:spLocks noGrp="1"/>
          </p:cNvSpPr>
          <p:nvPr>
            <p:ph type="title" idx="4294967295"/>
          </p:nvPr>
        </p:nvSpPr>
        <p:spPr>
          <a:xfrm>
            <a:off x="0" y="-81281"/>
            <a:ext cx="10058400" cy="1070293"/>
          </a:xfrm>
        </p:spPr>
        <p:txBody>
          <a:bodyPr>
            <a:normAutofit/>
          </a:bodyPr>
          <a:lstStyle/>
          <a:p>
            <a:r>
              <a:rPr lang="en-US" sz="4400" dirty="0">
                <a:effectLst/>
              </a:rPr>
              <a:t>References </a:t>
            </a:r>
            <a:endParaRPr lang="en-IN" sz="4200" dirty="0"/>
          </a:p>
        </p:txBody>
      </p:sp>
      <p:sp>
        <p:nvSpPr>
          <p:cNvPr id="3" name="Content Placeholder 2">
            <a:extLst>
              <a:ext uri="{FF2B5EF4-FFF2-40B4-BE49-F238E27FC236}">
                <a16:creationId xmlns="" xmlns:a16="http://schemas.microsoft.com/office/drawing/2014/main" id="{98429748-1026-8DAB-2AF0-1FFA582602CD}"/>
              </a:ext>
            </a:extLst>
          </p:cNvPr>
          <p:cNvSpPr>
            <a:spLocks noGrp="1"/>
          </p:cNvSpPr>
          <p:nvPr>
            <p:ph idx="4294967295"/>
          </p:nvPr>
        </p:nvSpPr>
        <p:spPr>
          <a:xfrm>
            <a:off x="0" y="1133475"/>
            <a:ext cx="10058400" cy="4570413"/>
          </a:xfrm>
        </p:spPr>
        <p:txBody>
          <a:bodyPr>
            <a:normAutofit fontScale="55000" lnSpcReduction="20000"/>
          </a:bodyPr>
          <a:lstStyle/>
          <a:p>
            <a:r>
              <a:rPr lang="en-US" dirty="0"/>
              <a:t>[1] K. </a:t>
            </a:r>
            <a:r>
              <a:rPr lang="en-US" dirty="0" err="1"/>
              <a:t>Otseidu</a:t>
            </a:r>
            <a:r>
              <a:rPr lang="en-US" dirty="0"/>
              <a:t>, T. </a:t>
            </a:r>
            <a:r>
              <a:rPr lang="en-US" dirty="0" err="1"/>
              <a:t>Jia</a:t>
            </a:r>
            <a:r>
              <a:rPr lang="en-US" dirty="0"/>
              <a:t>, J. </a:t>
            </a:r>
            <a:r>
              <a:rPr lang="en-US" dirty="0" err="1"/>
              <a:t>Bryne</a:t>
            </a:r>
            <a:r>
              <a:rPr lang="en-US" dirty="0"/>
              <a:t>, L. Hargrove, and J. </a:t>
            </a:r>
            <a:r>
              <a:rPr lang="en-US" dirty="0" err="1"/>
              <a:t>Gu</a:t>
            </a:r>
            <a:r>
              <a:rPr lang="en-US" dirty="0"/>
              <a:t>, “Design and optimization of edge computing distributed neural processor for biomedical rehabilitation with sensor fusion,” in Proc. Int. Conf. </a:t>
            </a:r>
            <a:r>
              <a:rPr lang="en-US" dirty="0" err="1"/>
              <a:t>Comput</a:t>
            </a:r>
            <a:r>
              <a:rPr lang="en-US" dirty="0"/>
              <a:t>.-Aided Design, Nov. 2018, pp. 1–8. </a:t>
            </a:r>
            <a:endParaRPr lang="en-IN" dirty="0"/>
          </a:p>
          <a:p>
            <a:r>
              <a:rPr lang="en-US" dirty="0"/>
              <a:t>[2] S. K. </a:t>
            </a:r>
            <a:r>
              <a:rPr lang="en-US" dirty="0" err="1"/>
              <a:t>Cherupally</a:t>
            </a:r>
            <a:r>
              <a:rPr lang="en-US" dirty="0"/>
              <a:t> et al., “ECG authentication hardware design with low-power signal processing and neural network optimization with low precision and structured compression,” IEEE Trans. Biomed. Circuits Syst., vol. 14, no. 2, pp. 198–208, Apr. 2020. </a:t>
            </a:r>
            <a:endParaRPr lang="en-IN" dirty="0"/>
          </a:p>
          <a:p>
            <a:r>
              <a:rPr lang="en-US" dirty="0"/>
              <a:t>[3] G. </a:t>
            </a:r>
            <a:r>
              <a:rPr lang="en-US" dirty="0" err="1"/>
              <a:t>Paim</a:t>
            </a:r>
            <a:r>
              <a:rPr lang="en-US" dirty="0"/>
              <a:t>, L. M. G. Rocha, H. </a:t>
            </a:r>
            <a:r>
              <a:rPr lang="en-US" dirty="0" err="1"/>
              <a:t>Amrouch</a:t>
            </a:r>
            <a:r>
              <a:rPr lang="en-US" dirty="0"/>
              <a:t>, E. A. C. da Costa, S. </a:t>
            </a:r>
            <a:r>
              <a:rPr lang="en-US" dirty="0" err="1"/>
              <a:t>Bampi</a:t>
            </a:r>
            <a:r>
              <a:rPr lang="en-US" dirty="0"/>
              <a:t>, and J. Henkel, “A cross-layer gate-level-to-application co-simulation for design space exploration of approximate circuits in HEVC video encoders,” IEEE Trans. Circuits Syst. Video Technol., vol. 30, no. 10, pp. 3814–3828, Oct. 2020. </a:t>
            </a:r>
            <a:endParaRPr lang="en-IN" dirty="0"/>
          </a:p>
          <a:p>
            <a:r>
              <a:rPr lang="en-US" dirty="0"/>
              <a:t>[4] L. B. </a:t>
            </a:r>
            <a:r>
              <a:rPr lang="en-US" dirty="0" err="1"/>
              <a:t>Soares</a:t>
            </a:r>
            <a:r>
              <a:rPr lang="en-US" dirty="0"/>
              <a:t>, M. M. A. da Rosa, C. M. </a:t>
            </a:r>
            <a:r>
              <a:rPr lang="en-US" dirty="0" err="1"/>
              <a:t>Diniz</a:t>
            </a:r>
            <a:r>
              <a:rPr lang="en-US" dirty="0"/>
              <a:t>, E. A. C. da Costa, and S. </a:t>
            </a:r>
            <a:r>
              <a:rPr lang="en-US" dirty="0" err="1"/>
              <a:t>Bampi</a:t>
            </a:r>
            <a:r>
              <a:rPr lang="en-US" dirty="0"/>
              <a:t>, “Design methodology to explore hybrid approximate adders for energy-efficient image and video processing accelerators,” IEEE Trans. Circuits Syst. I, Reg. Papers, vol. 66, no. 6, pp. 2137–2150, Jun. 2019. </a:t>
            </a:r>
            <a:endParaRPr lang="en-IN" dirty="0"/>
          </a:p>
          <a:p>
            <a:r>
              <a:rPr lang="en-US" dirty="0"/>
              <a:t>[5] S.-F. Hsiao, Y. Hen Hu, T.-B. </a:t>
            </a:r>
            <a:r>
              <a:rPr lang="en-US" dirty="0" err="1"/>
              <a:t>Juang</a:t>
            </a:r>
            <a:r>
              <a:rPr lang="en-US" dirty="0"/>
              <a:t>, and C.-H. Lee, “Efficient VLSI implementations of fast </a:t>
            </a:r>
            <a:r>
              <a:rPr lang="en-US" dirty="0" err="1"/>
              <a:t>multiplierless</a:t>
            </a:r>
            <a:r>
              <a:rPr lang="en-US" dirty="0"/>
              <a:t> approximated DCT using parameterized hardware modules for silicon intellectual property design,” IEEE Trans. Circuits Syst. I, Reg. Papers, vol. 52, no. 8, pp. 1568–1579, Aug. 2005. </a:t>
            </a:r>
            <a:endParaRPr lang="en-IN" dirty="0"/>
          </a:p>
          <a:p>
            <a:r>
              <a:rPr lang="en-US" dirty="0"/>
              <a:t>[6] U. S. </a:t>
            </a:r>
            <a:r>
              <a:rPr lang="en-US" dirty="0" err="1"/>
              <a:t>Potluri</a:t>
            </a:r>
            <a:r>
              <a:rPr lang="en-US" dirty="0"/>
              <a:t>, A. </a:t>
            </a:r>
            <a:r>
              <a:rPr lang="en-US" dirty="0" err="1"/>
              <a:t>Madanayake</a:t>
            </a:r>
            <a:r>
              <a:rPr lang="en-US" dirty="0"/>
              <a:t>, R. J. </a:t>
            </a:r>
            <a:r>
              <a:rPr lang="en-US" dirty="0" err="1"/>
              <a:t>Cintra</a:t>
            </a:r>
            <a:r>
              <a:rPr lang="en-US" dirty="0"/>
              <a:t>, F. M. Bayer, S. </a:t>
            </a:r>
            <a:r>
              <a:rPr lang="en-US" dirty="0" err="1"/>
              <a:t>Kulasekera</a:t>
            </a:r>
            <a:r>
              <a:rPr lang="en-US" dirty="0"/>
              <a:t>, and A. </a:t>
            </a:r>
            <a:r>
              <a:rPr lang="en-US" dirty="0" err="1"/>
              <a:t>Edirisuriya</a:t>
            </a:r>
            <a:r>
              <a:rPr lang="en-US" dirty="0"/>
              <a:t>, “Improved 8-point approximate DCT for image and video compression requiring only 14 additions,” IEEE Trans. Circuits Syst. I, Reg. Papers, vol. 61, no. 6, pp. 1727–1740, Jun. 2014. </a:t>
            </a:r>
            <a:endParaRPr lang="en-IN" dirty="0"/>
          </a:p>
        </p:txBody>
      </p:sp>
    </p:spTree>
    <p:extLst>
      <p:ext uri="{BB962C8B-B14F-4D97-AF65-F5344CB8AC3E}">
        <p14:creationId xmlns:p14="http://schemas.microsoft.com/office/powerpoint/2010/main" val="3554555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A7041B0-D42C-D18D-E4AC-B6AF165728CE}"/>
              </a:ext>
            </a:extLst>
          </p:cNvPr>
          <p:cNvSpPr>
            <a:spLocks noGrp="1"/>
          </p:cNvSpPr>
          <p:nvPr>
            <p:ph type="title" idx="4294967295"/>
          </p:nvPr>
        </p:nvSpPr>
        <p:spPr>
          <a:xfrm>
            <a:off x="0" y="-81281"/>
            <a:ext cx="10058400" cy="1070293"/>
          </a:xfrm>
        </p:spPr>
        <p:txBody>
          <a:bodyPr>
            <a:normAutofit/>
          </a:bodyPr>
          <a:lstStyle/>
          <a:p>
            <a:endParaRPr lang="en-IN" sz="4200" dirty="0"/>
          </a:p>
        </p:txBody>
      </p:sp>
      <p:sp>
        <p:nvSpPr>
          <p:cNvPr id="3" name="Content Placeholder 2">
            <a:extLst>
              <a:ext uri="{FF2B5EF4-FFF2-40B4-BE49-F238E27FC236}">
                <a16:creationId xmlns="" xmlns:a16="http://schemas.microsoft.com/office/drawing/2014/main" id="{98429748-1026-8DAB-2AF0-1FFA582602CD}"/>
              </a:ext>
            </a:extLst>
          </p:cNvPr>
          <p:cNvSpPr>
            <a:spLocks noGrp="1"/>
          </p:cNvSpPr>
          <p:nvPr>
            <p:ph idx="4294967295"/>
          </p:nvPr>
        </p:nvSpPr>
        <p:spPr>
          <a:xfrm>
            <a:off x="0" y="1133475"/>
            <a:ext cx="10058400" cy="4570413"/>
          </a:xfrm>
        </p:spPr>
        <p:txBody>
          <a:bodyPr>
            <a:normAutofit fontScale="47500" lnSpcReduction="20000"/>
          </a:bodyPr>
          <a:lstStyle/>
          <a:p>
            <a:r>
              <a:rPr lang="en-US" dirty="0"/>
              <a:t>[7] G. </a:t>
            </a:r>
            <a:r>
              <a:rPr lang="en-US" dirty="0" err="1"/>
              <a:t>Paim</a:t>
            </a:r>
            <a:r>
              <a:rPr lang="en-US" dirty="0"/>
              <a:t>, L. M. G. Rocha, G. M. Santana, L. B. </a:t>
            </a:r>
            <a:r>
              <a:rPr lang="en-US" dirty="0" err="1"/>
              <a:t>Soares</a:t>
            </a:r>
            <a:r>
              <a:rPr lang="en-US" dirty="0"/>
              <a:t>, E. A. C. da Costa, and S. </a:t>
            </a:r>
            <a:r>
              <a:rPr lang="en-US" dirty="0" err="1"/>
              <a:t>Bampi</a:t>
            </a:r>
            <a:r>
              <a:rPr lang="en-US" dirty="0"/>
              <a:t>, “Power-, area-, and </a:t>
            </a:r>
            <a:r>
              <a:rPr lang="en-US" dirty="0" err="1"/>
              <a:t>compressionefficient</a:t>
            </a:r>
            <a:r>
              <a:rPr lang="en-US" dirty="0"/>
              <a:t> eight-point approximate 2-D discrete </a:t>
            </a:r>
            <a:r>
              <a:rPr lang="en-US" dirty="0" err="1"/>
              <a:t>Tchebichef</a:t>
            </a:r>
            <a:r>
              <a:rPr lang="en-US" dirty="0"/>
              <a:t> transform hardware design combining truncation pruning and efficient transposition buffers,” IEEE Trans. Circuits Syst. I, Reg. Papers, vol. 66, no. 2, pp. 680–693, Feb. 2019.</a:t>
            </a:r>
            <a:endParaRPr lang="en-IN" dirty="0"/>
          </a:p>
          <a:p>
            <a:r>
              <a:rPr lang="en-US" dirty="0"/>
              <a:t>[8] M. </a:t>
            </a:r>
            <a:r>
              <a:rPr lang="en-US" dirty="0" err="1"/>
              <a:t>Jridi</a:t>
            </a:r>
            <a:r>
              <a:rPr lang="en-US" dirty="0"/>
              <a:t>, A. </a:t>
            </a:r>
            <a:r>
              <a:rPr lang="en-US" dirty="0" err="1"/>
              <a:t>Alfalou</a:t>
            </a:r>
            <a:r>
              <a:rPr lang="en-US" dirty="0"/>
              <a:t>, and P. K. </a:t>
            </a:r>
            <a:r>
              <a:rPr lang="en-US" dirty="0" err="1"/>
              <a:t>Meher</a:t>
            </a:r>
            <a:r>
              <a:rPr lang="en-US" dirty="0"/>
              <a:t>, “A generalized algorithm and reconfigurable architecture for efficient and scalable orthogonal approximation of DCT,” IEEE Trans. Circuits Syst. I, Reg. Papers, vol. 62, no. 2, pp. 449–457, Feb. 2015. </a:t>
            </a:r>
            <a:endParaRPr lang="en-IN" dirty="0"/>
          </a:p>
          <a:p>
            <a:r>
              <a:rPr lang="en-US" dirty="0"/>
              <a:t>[9] P. </a:t>
            </a:r>
            <a:r>
              <a:rPr lang="en-US" dirty="0" err="1"/>
              <a:t>Kathirvel</a:t>
            </a:r>
            <a:r>
              <a:rPr lang="en-US" dirty="0"/>
              <a:t>, M. </a:t>
            </a:r>
            <a:r>
              <a:rPr lang="en-US" dirty="0" err="1"/>
              <a:t>Sabarimalai</a:t>
            </a:r>
            <a:r>
              <a:rPr lang="en-US" dirty="0"/>
              <a:t> </a:t>
            </a:r>
            <a:r>
              <a:rPr lang="en-US" dirty="0" err="1"/>
              <a:t>Manikandan</a:t>
            </a:r>
            <a:r>
              <a:rPr lang="en-US" dirty="0"/>
              <a:t>, S. R. M. </a:t>
            </a:r>
            <a:r>
              <a:rPr lang="en-US" dirty="0" err="1"/>
              <a:t>Prasanna</a:t>
            </a:r>
            <a:r>
              <a:rPr lang="en-US" dirty="0"/>
              <a:t>, and K. P. </a:t>
            </a:r>
            <a:r>
              <a:rPr lang="en-US" dirty="0" err="1"/>
              <a:t>Soman</a:t>
            </a:r>
            <a:r>
              <a:rPr lang="en-US" dirty="0"/>
              <a:t>, “An efficient R-peak detection based on new nonlinear transformation and first-order Gaussian differentiator,” Cardiovascular Eng. Technol., vol. 2, no. 4, pp. 408–425, Dec. 2011. </a:t>
            </a:r>
            <a:endParaRPr lang="en-IN" dirty="0"/>
          </a:p>
          <a:p>
            <a:r>
              <a:rPr lang="en-US" dirty="0"/>
              <a:t>[10] H. </a:t>
            </a:r>
            <a:r>
              <a:rPr lang="en-US" dirty="0" err="1"/>
              <a:t>Rabbani</a:t>
            </a:r>
            <a:r>
              <a:rPr lang="en-US" dirty="0"/>
              <a:t>, M. </a:t>
            </a:r>
            <a:r>
              <a:rPr lang="en-US" dirty="0" err="1"/>
              <a:t>Mahjoob</a:t>
            </a:r>
            <a:r>
              <a:rPr lang="en-US" dirty="0"/>
              <a:t>, E. </a:t>
            </a:r>
            <a:r>
              <a:rPr lang="en-US" dirty="0" err="1"/>
              <a:t>Farahabadi</a:t>
            </a:r>
            <a:r>
              <a:rPr lang="en-US" dirty="0"/>
              <a:t>, and A. </a:t>
            </a:r>
            <a:r>
              <a:rPr lang="en-US" dirty="0" err="1"/>
              <a:t>Farahabadi</a:t>
            </a:r>
            <a:r>
              <a:rPr lang="en-US" dirty="0"/>
              <a:t>, “R peak detection in electrocardiogram signal based on an optimal combination of wavelet transform, Hilbert transform, and adaptive </a:t>
            </a:r>
            <a:r>
              <a:rPr lang="en-US" dirty="0" err="1"/>
              <a:t>thresholding</a:t>
            </a:r>
            <a:r>
              <a:rPr lang="en-US" dirty="0"/>
              <a:t>,” J. Med. Signals Sensors, vol. 1, no. 2, p. 91, 2011. </a:t>
            </a:r>
            <a:endParaRPr lang="en-IN" dirty="0"/>
          </a:p>
          <a:p>
            <a:r>
              <a:rPr lang="en-US" dirty="0"/>
              <a:t>[11] Z. </a:t>
            </a:r>
            <a:r>
              <a:rPr lang="en-US" dirty="0" err="1"/>
              <a:t>Dokur</a:t>
            </a:r>
            <a:r>
              <a:rPr lang="en-US" dirty="0"/>
              <a:t>, T. </a:t>
            </a:r>
            <a:r>
              <a:rPr lang="en-US" dirty="0" err="1"/>
              <a:t>Ölmez</a:t>
            </a:r>
            <a:r>
              <a:rPr lang="en-US" dirty="0"/>
              <a:t>, E. </a:t>
            </a:r>
            <a:r>
              <a:rPr lang="en-US" dirty="0" err="1"/>
              <a:t>Yazgan</a:t>
            </a:r>
            <a:r>
              <a:rPr lang="en-US" dirty="0"/>
              <a:t>, and O. K. </a:t>
            </a:r>
            <a:r>
              <a:rPr lang="en-US" dirty="0" err="1"/>
              <a:t>Ersoy</a:t>
            </a:r>
            <a:r>
              <a:rPr lang="en-US" dirty="0"/>
              <a:t>, “Detection of ECG waveforms by neural networks,” Med. Eng. Phys., vol. 19, no. 8, pp. 738–741, Oct. 1997. </a:t>
            </a:r>
            <a:endParaRPr lang="en-IN" dirty="0"/>
          </a:p>
          <a:p>
            <a:r>
              <a:rPr lang="en-US" dirty="0"/>
              <a:t>[12] D. A. Coast, R. M. Stern, G. G. Cano, and S. A. </a:t>
            </a:r>
            <a:r>
              <a:rPr lang="en-US" dirty="0" err="1"/>
              <a:t>Briller</a:t>
            </a:r>
            <a:r>
              <a:rPr lang="en-US" dirty="0"/>
              <a:t>, “An approach to cardiac arrhythmia analysis using hidden Markov models,” IEEE Trans. Biomed. Eng., vol. 37, no. 9, pp. 826–836, Sep. 1990. </a:t>
            </a:r>
            <a:endParaRPr lang="en-IN" dirty="0"/>
          </a:p>
          <a:p>
            <a:r>
              <a:rPr lang="en-US" dirty="0"/>
              <a:t>[13] V. X. </a:t>
            </a:r>
            <a:r>
              <a:rPr lang="en-US" dirty="0" err="1"/>
              <a:t>Afonso</a:t>
            </a:r>
            <a:r>
              <a:rPr lang="en-US" dirty="0"/>
              <a:t>, W. J. Tompkins, T. Q. Nguyen, and S. </a:t>
            </a:r>
            <a:r>
              <a:rPr lang="en-US" dirty="0" err="1"/>
              <a:t>Luo</a:t>
            </a:r>
            <a:r>
              <a:rPr lang="en-US" dirty="0"/>
              <a:t>, “ECG beat detection using filter banks,” IEEE Trans. Biomed. Eng., vol. 46, no. 2, pp. 192–202, Feb. 1999. </a:t>
            </a:r>
            <a:endParaRPr lang="en-IN" dirty="0"/>
          </a:p>
          <a:p>
            <a:r>
              <a:rPr lang="en-US" dirty="0"/>
              <a:t>[14] D. S. Benitez, P. A. </a:t>
            </a:r>
            <a:r>
              <a:rPr lang="en-US" dirty="0" err="1"/>
              <a:t>Gaydecki</a:t>
            </a:r>
            <a:r>
              <a:rPr lang="en-US" dirty="0"/>
              <a:t>, A. </a:t>
            </a:r>
            <a:r>
              <a:rPr lang="en-US" dirty="0" err="1"/>
              <a:t>Zaidi</a:t>
            </a:r>
            <a:r>
              <a:rPr lang="en-US" dirty="0"/>
              <a:t>, and A. P. Fitzpatrick, “A new QRS detection algorithm based on the Hilbert transform,” in Proc. </a:t>
            </a:r>
            <a:r>
              <a:rPr lang="en-US" dirty="0" err="1"/>
              <a:t>Comput</a:t>
            </a:r>
            <a:r>
              <a:rPr lang="en-US" dirty="0"/>
              <a:t>. </a:t>
            </a:r>
            <a:r>
              <a:rPr lang="en-US" dirty="0" err="1"/>
              <a:t>Cardiol</a:t>
            </a:r>
            <a:r>
              <a:rPr lang="en-US" dirty="0"/>
              <a:t>., 2000, pp. 379–382. </a:t>
            </a:r>
            <a:endParaRPr lang="en-IN" dirty="0"/>
          </a:p>
          <a:p>
            <a:r>
              <a:rPr lang="en-US" dirty="0"/>
              <a:t>[15] Z. Yong, H. </a:t>
            </a:r>
            <a:r>
              <a:rPr lang="en-US" dirty="0" err="1"/>
              <a:t>Wenxue</a:t>
            </a:r>
            <a:r>
              <a:rPr lang="en-US" dirty="0"/>
              <a:t>, X. </a:t>
            </a:r>
            <a:r>
              <a:rPr lang="en-US" dirty="0" err="1"/>
              <a:t>Yonghong</a:t>
            </a:r>
            <a:r>
              <a:rPr lang="en-US" dirty="0"/>
              <a:t>, and C. </a:t>
            </a:r>
            <a:r>
              <a:rPr lang="en-US" dirty="0" err="1"/>
              <a:t>Jianxin</a:t>
            </a:r>
            <a:r>
              <a:rPr lang="en-US" dirty="0"/>
              <a:t>, “ECG beats classification based on ensemble feature composed of independent components and QRS complex width,” in Proc. Int. Conf. </a:t>
            </a:r>
            <a:r>
              <a:rPr lang="en-US" dirty="0" err="1"/>
              <a:t>Comput</a:t>
            </a:r>
            <a:r>
              <a:rPr lang="en-US" dirty="0"/>
              <a:t>. Sci. </a:t>
            </a:r>
            <a:r>
              <a:rPr lang="en-US" dirty="0" err="1"/>
              <a:t>Softw</a:t>
            </a:r>
            <a:r>
              <a:rPr lang="en-US" dirty="0"/>
              <a:t>. Eng., 2008, pp. </a:t>
            </a:r>
            <a:r>
              <a:rPr lang="en-US"/>
              <a:t>868–871.</a:t>
            </a:r>
            <a:endParaRPr lang="en-IN"/>
          </a:p>
        </p:txBody>
      </p:sp>
    </p:spTree>
    <p:extLst>
      <p:ext uri="{BB962C8B-B14F-4D97-AF65-F5344CB8AC3E}">
        <p14:creationId xmlns:p14="http://schemas.microsoft.com/office/powerpoint/2010/main" val="21579412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79</TotalTime>
  <Words>2325</Words>
  <Application>Microsoft Office PowerPoint</Application>
  <PresentationFormat>Custom</PresentationFormat>
  <Paragraphs>98</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Concourse</vt:lpstr>
      <vt:lpstr>PowerPoint Presentation</vt:lpstr>
      <vt:lpstr>Abstract</vt:lpstr>
      <vt:lpstr>Existing System</vt:lpstr>
      <vt:lpstr>PowerPoint Presentation</vt:lpstr>
      <vt:lpstr>PowerPoint Presentation</vt:lpstr>
      <vt:lpstr>Disadvantage</vt:lpstr>
      <vt:lpstr>PROPOSED SYSTEM :</vt:lpstr>
      <vt:lpstr>PowerPoint Presentation</vt:lpstr>
      <vt:lpstr>Advantage</vt:lpstr>
      <vt:lpstr>Introduction</vt:lpstr>
      <vt:lpstr>MODULES</vt:lpstr>
      <vt:lpstr>L- Edit</vt:lpstr>
      <vt:lpstr> L- Edit ¤ Extract </vt:lpstr>
      <vt:lpstr>PowerPoint Presentation</vt:lpstr>
      <vt:lpstr>Software Details</vt:lpstr>
      <vt:lpstr>SOFTWARE REQUIREMENTS:</vt:lpstr>
      <vt:lpstr>HARDWARE REQUIREMENTS:</vt:lpstr>
      <vt:lpstr>CONCLUSION</vt:lpstr>
      <vt:lpstr>References </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16</cp:revision>
  <dcterms:created xsi:type="dcterms:W3CDTF">2024-07-26T11:51:30Z</dcterms:created>
  <dcterms:modified xsi:type="dcterms:W3CDTF">2024-08-06T05:01:37Z</dcterms:modified>
</cp:coreProperties>
</file>