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4" r:id="rId17"/>
    <p:sldId id="270" r:id="rId18"/>
    <p:sldId id="272" r:id="rId19"/>
    <p:sldId id="273"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33762B-D441-4C1D-9BCC-DA4FDB1CA00F}" type="datetimeFigureOut">
              <a:rPr lang="en-IN" smtClean="0"/>
              <a:t>04-08-2024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2E5B78-8553-4B45-8BE6-808E45FAD29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6366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3762B-D441-4C1D-9BCC-DA4FDB1CA00F}" type="datetimeFigureOut">
              <a:rPr lang="en-IN" smtClean="0"/>
              <a:t>04-08-2024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3273435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3762B-D441-4C1D-9BCC-DA4FDB1CA00F}" type="datetimeFigureOut">
              <a:rPr lang="en-IN" smtClean="0"/>
              <a:t>04-08-2024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2E5B78-8553-4B45-8BE6-808E45FAD29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6439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33762B-D441-4C1D-9BCC-DA4FDB1CA00F}" type="datetimeFigureOut">
              <a:rPr lang="en-IN" smtClean="0"/>
              <a:t>04-08-2024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118593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33762B-D441-4C1D-9BCC-DA4FDB1CA00F}" type="datetimeFigureOut">
              <a:rPr lang="en-IN" smtClean="0"/>
              <a:t>04-08-2024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535357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33762B-D441-4C1D-9BCC-DA4FDB1CA00F}" type="datetimeFigureOut">
              <a:rPr lang="en-IN" smtClean="0"/>
              <a:t>04-08-2024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2502948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A33762B-D441-4C1D-9BCC-DA4FDB1CA00F}" type="datetimeFigureOut">
              <a:rPr lang="en-IN" smtClean="0"/>
              <a:t>04-08-2024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3092261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A33762B-D441-4C1D-9BCC-DA4FDB1CA00F}" type="datetimeFigureOut">
              <a:rPr lang="en-IN" smtClean="0"/>
              <a:t>04-08-2024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52E5B78-8553-4B45-8BE6-808E45FAD29F}" type="slidenum">
              <a:rPr lang="en-IN" smtClean="0"/>
              <a:t>‹#›</a:t>
            </a:fld>
            <a:endParaRPr lang="en-IN"/>
          </a:p>
        </p:txBody>
      </p:sp>
    </p:spTree>
    <p:extLst>
      <p:ext uri="{BB962C8B-B14F-4D97-AF65-F5344CB8AC3E}">
        <p14:creationId xmlns:p14="http://schemas.microsoft.com/office/powerpoint/2010/main" val="3413000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3762B-D441-4C1D-9BCC-DA4FDB1CA00F}" type="datetimeFigureOut">
              <a:rPr lang="en-IN" smtClean="0"/>
              <a:t>04-08-2024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115169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3762B-D441-4C1D-9BCC-DA4FDB1CA00F}" type="datetimeFigureOut">
              <a:rPr lang="en-IN" smtClean="0"/>
              <a:t>04-08-2024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2391689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33762B-D441-4C1D-9BCC-DA4FDB1CA00F}" type="datetimeFigureOut">
              <a:rPr lang="en-IN" smtClean="0"/>
              <a:t>04-08-2024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52E5B78-8553-4B45-8BE6-808E45FAD29F}" type="slidenum">
              <a:rPr lang="en-IN" smtClean="0"/>
              <a:t>‹#›</a:t>
            </a:fld>
            <a:endParaRPr lang="en-IN"/>
          </a:p>
        </p:txBody>
      </p:sp>
    </p:spTree>
    <p:extLst>
      <p:ext uri="{BB962C8B-B14F-4D97-AF65-F5344CB8AC3E}">
        <p14:creationId xmlns:p14="http://schemas.microsoft.com/office/powerpoint/2010/main" val="3295736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A33762B-D441-4C1D-9BCC-DA4FDB1CA00F}" type="datetimeFigureOut">
              <a:rPr lang="en-IN" smtClean="0"/>
              <a:t>04-08-2024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52E5B78-8553-4B45-8BE6-808E45FAD29F}"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68354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BB0FB3B-FBCE-1DD1-DDEA-46441BC5A72F}"/>
              </a:ext>
            </a:extLst>
          </p:cNvPr>
          <p:cNvSpPr txBox="1"/>
          <p:nvPr/>
        </p:nvSpPr>
        <p:spPr>
          <a:xfrm>
            <a:off x="3878406" y="2833068"/>
            <a:ext cx="6094268" cy="595932"/>
          </a:xfrm>
          <a:prstGeom prst="rect">
            <a:avLst/>
          </a:prstGeom>
          <a:noFill/>
        </p:spPr>
        <p:txBody>
          <a:bodyPr wrap="square">
            <a:spAutoFit/>
          </a:bodyPr>
          <a:lstStyle/>
          <a:p>
            <a:pPr lvl="0">
              <a:lnSpc>
                <a:spcPct val="107000"/>
              </a:lnSpc>
              <a:spcAft>
                <a:spcPts val="800"/>
              </a:spcAft>
            </a:pPr>
            <a:r>
              <a:rPr lang="en-IN" sz="3200" kern="100" dirty="0">
                <a:effectLst/>
                <a:latin typeface="Calibri" panose="020F0502020204030204" pitchFamily="34" charset="0"/>
                <a:ea typeface="Calibri" panose="020F0502020204030204" pitchFamily="34" charset="0"/>
                <a:cs typeface="Times New Roman" panose="02020603050405020304" pitchFamily="18" charset="0"/>
              </a:rPr>
              <a:t>Virtual Private Network</a:t>
            </a:r>
          </a:p>
        </p:txBody>
      </p:sp>
    </p:spTree>
    <p:extLst>
      <p:ext uri="{BB962C8B-B14F-4D97-AF65-F5344CB8AC3E}">
        <p14:creationId xmlns:p14="http://schemas.microsoft.com/office/powerpoint/2010/main" val="41360185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AC20B-6064-9C5E-C887-2B789AEDDEAD}"/>
              </a:ext>
            </a:extLst>
          </p:cNvPr>
          <p:cNvSpPr>
            <a:spLocks noGrp="1"/>
          </p:cNvSpPr>
          <p:nvPr>
            <p:ph type="title" idx="4294967295"/>
          </p:nvPr>
        </p:nvSpPr>
        <p:spPr>
          <a:xfrm>
            <a:off x="0" y="-227013"/>
            <a:ext cx="10515600" cy="1325563"/>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AFADBC3-8044-37DC-A2B2-E43F24F70F96}"/>
              </a:ext>
            </a:extLst>
          </p:cNvPr>
          <p:cNvSpPr>
            <a:spLocks noGrp="1"/>
          </p:cNvSpPr>
          <p:nvPr>
            <p:ph idx="4294967295"/>
          </p:nvPr>
        </p:nvSpPr>
        <p:spPr>
          <a:xfrm>
            <a:off x="581891" y="1098550"/>
            <a:ext cx="10515600" cy="435292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study aimed to identify the differences between state-of-the-art VPN solutions on different operating systems. It was done because a novel VPN protocol is in the early stages of release and a comparison of it, to other current VPN solutions is interesting.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interesting because current VPN solutions are well established and have existed for a while and the new protocol stirs the pot in the VPN field. Therefore a contemporary comparison between them could aid system administrators when choosing which VPN to implement.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choose the right VPN solution for the occasion could increase performance for the users and save costs for organizations who wish to deploy VPNs.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the remote workforce increasing issues of network reliability also increases, due to wireless connections and networks beyond the control of companies.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0976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CC2A4-A9DA-BC24-7488-BD5D3E3495C3}"/>
              </a:ext>
            </a:extLst>
          </p:cNvPr>
          <p:cNvSpPr>
            <a:spLocks noGrp="1"/>
          </p:cNvSpPr>
          <p:nvPr>
            <p:ph type="title" idx="4294967295"/>
          </p:nvPr>
        </p:nvSpPr>
        <p:spPr>
          <a:xfrm>
            <a:off x="45027" y="-460375"/>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627FBB43-66CA-1DBF-9BD5-042E3C9A5D13}"/>
              </a:ext>
            </a:extLst>
          </p:cNvPr>
          <p:cNvSpPr>
            <a:spLocks noGrp="1"/>
          </p:cNvSpPr>
          <p:nvPr>
            <p:ph idx="4294967295"/>
          </p:nvPr>
        </p:nvSpPr>
        <p:spPr>
          <a:xfrm>
            <a:off x="841664" y="1098117"/>
            <a:ext cx="10144990" cy="4824701"/>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Virtual Private Networks (VPN) is a way to extend a private network through a public network such as the Internet. Users may then use the VPN to access data on the private network through the Internet as if they are directly connected to the private network.</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is understood that using a VPN may reduce performance of the network connection, due to the fact that VPN adds encryption overhead which will increase the latency. The performance is sacrificed to achieve a higher degree of privacy.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examining different VPN implementations, we can find out how much the performance degrades. According to a study by two companies </a:t>
            </a:r>
            <a:r>
              <a:rPr lang="en-US" sz="1800" dirty="0" err="1">
                <a:latin typeface="Times New Roman" panose="02020603050405020304" pitchFamily="18" charset="0"/>
                <a:cs typeface="Times New Roman" panose="02020603050405020304" pitchFamily="18" charset="0"/>
              </a:rPr>
              <a:t>FlexJobs</a:t>
            </a:r>
            <a:r>
              <a:rPr lang="en-US" sz="1800" dirty="0">
                <a:latin typeface="Times New Roman" panose="02020603050405020304" pitchFamily="18" charset="0"/>
                <a:cs typeface="Times New Roman" panose="02020603050405020304" pitchFamily="18" charset="0"/>
              </a:rPr>
              <a:t> and Global Workplace Analytic in 2017, more and more employees are working from home: Between 2005 and 2015 telecommuting grew by 115%.</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An on-site user that is working on corporate network infrastructure, which is controlled and maintained by the corporation will likely have a more stable connection than the remote worker</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8090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8D104-C043-DBD6-0BAC-C200DBA42DBE}"/>
              </a:ext>
            </a:extLst>
          </p:cNvPr>
          <p:cNvSpPr>
            <a:spLocks noGrp="1"/>
          </p:cNvSpPr>
          <p:nvPr>
            <p:ph type="title" idx="4294967295"/>
          </p:nvPr>
        </p:nvSpPr>
        <p:spPr>
          <a:xfrm>
            <a:off x="65809" y="-460375"/>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E3832369-8CD7-B5B6-A5D4-2C8443356F4E}"/>
              </a:ext>
            </a:extLst>
          </p:cNvPr>
          <p:cNvSpPr>
            <a:spLocks noGrp="1"/>
          </p:cNvSpPr>
          <p:nvPr>
            <p:ph idx="4294967295"/>
          </p:nvPr>
        </p:nvSpPr>
        <p:spPr>
          <a:xfrm>
            <a:off x="824345" y="1108508"/>
            <a:ext cx="10228118" cy="4928610"/>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remote worker may use different types of connections that are not managed by the remote workers company. This could lead to an unstable network connection as it is not controlled by professionals directly, as they </a:t>
            </a:r>
            <a:r>
              <a:rPr lang="en-US" sz="1800" dirty="0" err="1">
                <a:latin typeface="Times New Roman" panose="02020603050405020304" pitchFamily="18" charset="0"/>
                <a:cs typeface="Times New Roman" panose="02020603050405020304" pitchFamily="18" charset="0"/>
              </a:rPr>
              <a:t>preferrably</a:t>
            </a:r>
            <a:r>
              <a:rPr lang="en-US" sz="1800" dirty="0">
                <a:latin typeface="Times New Roman" panose="02020603050405020304" pitchFamily="18" charset="0"/>
                <a:cs typeface="Times New Roman" panose="02020603050405020304" pitchFamily="18" charset="0"/>
              </a:rPr>
              <a:t> are on-site.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Considering this scenario, VPN can potentially differ in performance if the connection is unreliable. The fact that the amount of remote workers is increasing and that VPN is a multi-billion-dollar </a:t>
            </a:r>
            <a:r>
              <a:rPr lang="en-US" sz="1800" dirty="0" err="1">
                <a:latin typeface="Times New Roman" panose="02020603050405020304" pitchFamily="18" charset="0"/>
                <a:cs typeface="Times New Roman" panose="02020603050405020304" pitchFamily="18" charset="0"/>
              </a:rPr>
              <a:t>industry,which</a:t>
            </a:r>
            <a:r>
              <a:rPr lang="en-US" sz="1800" dirty="0">
                <a:latin typeface="Times New Roman" panose="02020603050405020304" pitchFamily="18" charset="0"/>
                <a:cs typeface="Times New Roman" panose="02020603050405020304" pitchFamily="18" charset="0"/>
              </a:rPr>
              <a:t> is also projected to grow further according to Khan et al.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(2018), begs the question to be answered; how does the performance of certain VPN implementations differ? This project compares state-of-the-art VPNs and how they differ in performance under normal and unreliable network conditions on different operating systems (OSs).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performance is measured in throughput and degradation is measured in how much, if any, performance was lost after the connection unreliability were introduced.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860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E0963-3B3B-2E12-BDF3-8948F8A8745A}"/>
              </a:ext>
            </a:extLst>
          </p:cNvPr>
          <p:cNvSpPr>
            <a:spLocks noGrp="1"/>
          </p:cNvSpPr>
          <p:nvPr>
            <p:ph type="title" idx="4294967295"/>
          </p:nvPr>
        </p:nvSpPr>
        <p:spPr>
          <a:xfrm>
            <a:off x="159327" y="-325726"/>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C5A77F1F-EF8A-7449-874A-0E897C4C2687}"/>
              </a:ext>
            </a:extLst>
          </p:cNvPr>
          <p:cNvSpPr>
            <a:spLocks noGrp="1"/>
          </p:cNvSpPr>
          <p:nvPr>
            <p:ph idx="4294967295"/>
          </p:nvPr>
        </p:nvSpPr>
        <p:spPr>
          <a:xfrm>
            <a:off x="1066800" y="1417637"/>
            <a:ext cx="10058400" cy="402272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Speed</a:t>
            </a:r>
            <a:r>
              <a:rPr lang="en-US" sz="1800" dirty="0">
                <a:latin typeface="Times New Roman" panose="02020603050405020304" pitchFamily="18" charset="0"/>
                <a:cs typeface="Times New Roman" panose="02020603050405020304" pitchFamily="18" charset="0"/>
              </a:rPr>
              <a:t>: VPNs can slow down your internet connection. This is due to the encryption process and the distance between you and the VPN server.</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Compatibility Issues</a:t>
            </a:r>
            <a:r>
              <a:rPr lang="en-US" sz="1800" dirty="0">
                <a:latin typeface="Times New Roman" panose="02020603050405020304" pitchFamily="18" charset="0"/>
                <a:cs typeface="Times New Roman" panose="02020603050405020304" pitchFamily="18" charset="0"/>
              </a:rPr>
              <a:t>: Some websites and services might not work properly with a VPN or might block VPN traffic. This can affect your browsing experience or access to certain content.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Potential Security Risks</a:t>
            </a:r>
            <a:r>
              <a:rPr lang="en-US" sz="1800" dirty="0">
                <a:latin typeface="Times New Roman" panose="02020603050405020304" pitchFamily="18" charset="0"/>
                <a:cs typeface="Times New Roman" panose="02020603050405020304" pitchFamily="18" charset="0"/>
              </a:rPr>
              <a:t>: Not all VPN providers are equally secure. Some might have vulnerabilities or could log your data. It's important to choose a reputable VPN service.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a:t>
            </a:r>
            <a:r>
              <a:rPr lang="en-US" sz="1800" dirty="0">
                <a:latin typeface="Times New Roman" panose="02020603050405020304" pitchFamily="18" charset="0"/>
                <a:cs typeface="Times New Roman" panose="02020603050405020304" pitchFamily="18" charset="0"/>
              </a:rPr>
              <a:t>: High-quality VPN services usually require a subscription fee. While there are free VPN options, they often come with limitations or potential privacy concerns.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4801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A523F-C0AA-661C-4C76-627183565A8F}"/>
              </a:ext>
            </a:extLst>
          </p:cNvPr>
          <p:cNvSpPr>
            <a:spLocks noGrp="1"/>
          </p:cNvSpPr>
          <p:nvPr>
            <p:ph type="title" idx="4294967295"/>
          </p:nvPr>
        </p:nvSpPr>
        <p:spPr>
          <a:xfrm>
            <a:off x="24245" y="-595889"/>
            <a:ext cx="10058400" cy="1449387"/>
          </a:xfrm>
        </p:spPr>
        <p:txBody>
          <a:bodyPr/>
          <a:lstStyle/>
          <a:p>
            <a:r>
              <a:rPr lang="en-US" b="1" dirty="0"/>
              <a:t>PROPOSED SYSTEM</a:t>
            </a:r>
            <a:endParaRPr lang="en-IN" dirty="0"/>
          </a:p>
        </p:txBody>
      </p:sp>
      <p:sp>
        <p:nvSpPr>
          <p:cNvPr id="3" name="Content Placeholder 2">
            <a:extLst>
              <a:ext uri="{FF2B5EF4-FFF2-40B4-BE49-F238E27FC236}">
                <a16:creationId xmlns:a16="http://schemas.microsoft.com/office/drawing/2014/main" id="{6C7B0204-79CC-DF79-4E6A-8E7984DC7E60}"/>
              </a:ext>
            </a:extLst>
          </p:cNvPr>
          <p:cNvSpPr>
            <a:spLocks noGrp="1"/>
          </p:cNvSpPr>
          <p:nvPr>
            <p:ph idx="4294967295"/>
          </p:nvPr>
        </p:nvSpPr>
        <p:spPr>
          <a:xfrm>
            <a:off x="436418" y="1098117"/>
            <a:ext cx="10186555" cy="476235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results are intended to be used as an aid to system administrators when to evaluate the options for which VPN solution to deploy. The results can be used as a steppingstone to create other VPN experiments and to avoid pitfalls that were discovered in this study.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a system administrator intends to use the same configuration as in this study, then the results can be beneficial without having to do their own testing. The structure of the rest of this study is as such: Chapter 2 covers general background information about the VPN solutions that are used in the testing of this report and the metrics that are measured when testing the performance of VPNs.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Chapter 3 is about the motivation for undertaking this study, why it is important to benchmark VPN performance and especially under unreliable network conditions, this chapter also contains the research question and the objectives that are undertaken to answer the research question.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79118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8A8F8-9DBA-BC01-A3C7-2C4C6B749FEE}"/>
              </a:ext>
            </a:extLst>
          </p:cNvPr>
          <p:cNvSpPr>
            <a:spLocks noGrp="1"/>
          </p:cNvSpPr>
          <p:nvPr>
            <p:ph type="title" idx="4294967295"/>
          </p:nvPr>
        </p:nvSpPr>
        <p:spPr>
          <a:xfrm>
            <a:off x="0" y="-460375"/>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A9859FB7-49C8-A087-FE97-F6E513E3F466}"/>
              </a:ext>
            </a:extLst>
          </p:cNvPr>
          <p:cNvSpPr>
            <a:spLocks noGrp="1"/>
          </p:cNvSpPr>
          <p:nvPr>
            <p:ph idx="4294967295"/>
          </p:nvPr>
        </p:nvSpPr>
        <p:spPr>
          <a:xfrm>
            <a:off x="793173" y="917936"/>
            <a:ext cx="10803082" cy="5067228"/>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Privacy and Anonymity</a:t>
            </a:r>
            <a:r>
              <a:rPr lang="en-US" sz="1800" dirty="0">
                <a:latin typeface="Times New Roman" panose="02020603050405020304" pitchFamily="18" charset="0"/>
                <a:cs typeface="Times New Roman" panose="02020603050405020304" pitchFamily="18" charset="0"/>
              </a:rPr>
              <a:t>: VPNs mask your IP address and encrypt your internet traffic, helping to keep your online activities private and making it more difficult for websites, advertisers, and other entities to track your behavior.</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Security</a:t>
            </a:r>
            <a:r>
              <a:rPr lang="en-US" sz="1800" dirty="0">
                <a:latin typeface="Times New Roman" panose="02020603050405020304" pitchFamily="18" charset="0"/>
                <a:cs typeface="Times New Roman" panose="02020603050405020304" pitchFamily="18" charset="0"/>
              </a:rPr>
              <a:t>: By encrypting your data, VPNs protect it from hackers and other malicious actors, especially on public Wi-Fi networks. This encryption ensures that sensitive information, such as passwords and financial details, is secure.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 to Geo-Restricted Content</a:t>
            </a:r>
            <a:r>
              <a:rPr lang="en-US" sz="1800" dirty="0">
                <a:latin typeface="Times New Roman" panose="02020603050405020304" pitchFamily="18" charset="0"/>
                <a:cs typeface="Times New Roman" panose="02020603050405020304" pitchFamily="18" charset="0"/>
              </a:rPr>
              <a:t>: VPNs allow you to bypass geographic restrictions by connecting to servers in different countries. This enables you to access content that might be restricted or unavailable in your region, such as streaming services or websites.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Secure Remote Access</a:t>
            </a:r>
            <a:r>
              <a:rPr lang="en-US" sz="1800" dirty="0">
                <a:latin typeface="Times New Roman" panose="02020603050405020304" pitchFamily="18" charset="0"/>
                <a:cs typeface="Times New Roman" panose="02020603050405020304" pitchFamily="18" charset="0"/>
              </a:rPr>
              <a:t>: For businesses, VPNs enable employees to securely access company resources and data from remote locations. This is particularly useful for telecommuting and accessing work-related files from outside the office.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06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473FF-2C6D-5683-8688-530CAA66FCB0}"/>
              </a:ext>
            </a:extLst>
          </p:cNvPr>
          <p:cNvSpPr>
            <a:spLocks noGrp="1"/>
          </p:cNvSpPr>
          <p:nvPr>
            <p:ph type="title" idx="4294967295"/>
          </p:nvPr>
        </p:nvSpPr>
        <p:spPr>
          <a:xfrm>
            <a:off x="0" y="-460375"/>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47643177-9859-B937-C732-A5F9878E039A}"/>
              </a:ext>
            </a:extLst>
          </p:cNvPr>
          <p:cNvSpPr>
            <a:spLocks noGrp="1"/>
          </p:cNvSpPr>
          <p:nvPr>
            <p:ph idx="4294967295"/>
          </p:nvPr>
        </p:nvSpPr>
        <p:spPr>
          <a:xfrm>
            <a:off x="450272" y="904009"/>
            <a:ext cx="10408227" cy="498763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Virtual Private Networks are defined broadly as a way to extend a private network through the public network such as the Internet (Brown, 1999). A private network is a network that exists in a Local Area Network (LAN).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extension of a private network that is done with the use of VPN technology can be used to access other private networks remotely through the use of a VPN tunnel.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tunnel in networking is a way to send data that is not normally supported by a network protocol by repackaging data in a packet to another protocol.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If two routers have tunneling configured it is possible to encapsulate the data to send directly to each other over the Internet and then decapsulate the payload that was sent through the tunnel to send it onwards to the destination.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997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3AF9C6-CA4C-BE83-0CA2-102C73E832D4}"/>
              </a:ext>
            </a:extLst>
          </p:cNvPr>
          <p:cNvSpPr txBox="1"/>
          <p:nvPr/>
        </p:nvSpPr>
        <p:spPr>
          <a:xfrm>
            <a:off x="854651" y="893434"/>
            <a:ext cx="9515475" cy="2535566"/>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addition to tunneling private networks together, other strong aspects of VPN are the capabilities of adding encryption and integrity to the tunnel (Brown, 1999).</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VPN can be used to keep sensitive data inside the private network and ensure that the data is unchanged during transport. </a:t>
            </a:r>
          </a:p>
          <a:p>
            <a:pPr marL="285750"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adds one extra layer of security by not exposing the private network to the public Internet but at the same time being able to access a private network remotely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1904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34A63-F939-D966-28FF-25428B37299A}"/>
              </a:ext>
            </a:extLst>
          </p:cNvPr>
          <p:cNvSpPr>
            <a:spLocks noGrp="1"/>
          </p:cNvSpPr>
          <p:nvPr>
            <p:ph type="title" idx="4294967295"/>
          </p:nvPr>
        </p:nvSpPr>
        <p:spPr>
          <a:xfrm>
            <a:off x="304800" y="-460375"/>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id="{A479FDA6-6C27-7042-F464-34F20C2F2638}"/>
              </a:ext>
            </a:extLst>
          </p:cNvPr>
          <p:cNvSpPr>
            <a:spLocks noGrp="1"/>
          </p:cNvSpPr>
          <p:nvPr>
            <p:ph idx="4294967295"/>
          </p:nvPr>
        </p:nvSpPr>
        <p:spPr>
          <a:xfrm>
            <a:off x="1066800" y="1316327"/>
            <a:ext cx="10058400" cy="4022725"/>
          </a:xfrm>
        </p:spPr>
        <p:txBody>
          <a:bodyPr>
            <a:normAutofit/>
          </a:bodyPr>
          <a:lstStyle/>
          <a:p>
            <a:pPr algn="just">
              <a:lnSpc>
                <a:spcPct val="150000"/>
              </a:lnSpc>
              <a:buFont typeface="Arial" panose="020B0604020202020204" pitchFamily="34" charset="0"/>
              <a:buChar char="•"/>
            </a:pPr>
            <a:r>
              <a:rPr lang="en-IN" sz="2800" b="1" dirty="0"/>
              <a:t>VPN Client</a:t>
            </a:r>
          </a:p>
          <a:p>
            <a:pPr algn="just">
              <a:lnSpc>
                <a:spcPct val="150000"/>
              </a:lnSpc>
              <a:buFont typeface="Arial" panose="020B0604020202020204" pitchFamily="34" charset="0"/>
              <a:buChar char="•"/>
            </a:pPr>
            <a:r>
              <a:rPr lang="en-IN" sz="2800" b="1" dirty="0"/>
              <a:t>VPN Server</a:t>
            </a:r>
          </a:p>
          <a:p>
            <a:pPr algn="just">
              <a:lnSpc>
                <a:spcPct val="150000"/>
              </a:lnSpc>
              <a:buFont typeface="Arial" panose="020B0604020202020204" pitchFamily="34" charset="0"/>
              <a:buChar char="•"/>
            </a:pPr>
            <a:r>
              <a:rPr lang="en-IN" sz="2800" b="1" dirty="0"/>
              <a:t>Encryption Module</a:t>
            </a:r>
          </a:p>
          <a:p>
            <a:pPr algn="just">
              <a:lnSpc>
                <a:spcPct val="150000"/>
              </a:lnSpc>
              <a:buFont typeface="Arial" panose="020B0604020202020204" pitchFamily="34" charset="0"/>
              <a:buChar char="•"/>
            </a:pPr>
            <a:r>
              <a:rPr lang="en-IN" sz="2800" b="1" dirty="0"/>
              <a:t>Authentication Module</a:t>
            </a:r>
          </a:p>
        </p:txBody>
      </p:sp>
    </p:spTree>
    <p:extLst>
      <p:ext uri="{BB962C8B-B14F-4D97-AF65-F5344CB8AC3E}">
        <p14:creationId xmlns:p14="http://schemas.microsoft.com/office/powerpoint/2010/main" val="1708164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7ACFDF-3328-9831-0731-5CA5C91DA5C0}"/>
              </a:ext>
            </a:extLst>
          </p:cNvPr>
          <p:cNvSpPr>
            <a:spLocks noGrp="1"/>
          </p:cNvSpPr>
          <p:nvPr>
            <p:ph type="title" idx="4294967295"/>
          </p:nvPr>
        </p:nvSpPr>
        <p:spPr>
          <a:xfrm>
            <a:off x="159327" y="0"/>
            <a:ext cx="10058400" cy="1449387"/>
          </a:xfrm>
        </p:spPr>
        <p:txBody>
          <a:bodyPr/>
          <a:lstStyle/>
          <a:p>
            <a:r>
              <a:rPr lang="en-IN" sz="3600" b="1" dirty="0"/>
              <a:t>VPN Client</a:t>
            </a:r>
            <a:br>
              <a:rPr lang="en-IN" sz="4800" b="1" dirty="0"/>
            </a:br>
            <a:endParaRPr lang="en-IN" dirty="0"/>
          </a:p>
        </p:txBody>
      </p:sp>
      <p:sp>
        <p:nvSpPr>
          <p:cNvPr id="8" name="TextBox 7">
            <a:extLst>
              <a:ext uri="{FF2B5EF4-FFF2-40B4-BE49-F238E27FC236}">
                <a16:creationId xmlns:a16="http://schemas.microsoft.com/office/drawing/2014/main" id="{4E137F26-8F04-078C-6F16-17F07988ACCD}"/>
              </a:ext>
            </a:extLst>
          </p:cNvPr>
          <p:cNvSpPr txBox="1"/>
          <p:nvPr/>
        </p:nvSpPr>
        <p:spPr>
          <a:xfrm>
            <a:off x="1021976" y="1301675"/>
            <a:ext cx="9434457" cy="337477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Purpose</a:t>
            </a:r>
            <a:r>
              <a:rPr lang="en-US" sz="2200" dirty="0">
                <a:latin typeface="Times New Roman" panose="02020603050405020304" pitchFamily="18" charset="0"/>
                <a:cs typeface="Times New Roman" panose="02020603050405020304" pitchFamily="18" charset="0"/>
              </a:rPr>
              <a:t>: The software or application installed on a user's device (e.g., computer, smartphone) that initiates and manages the VPN connection.</a:t>
            </a:r>
          </a:p>
          <a:p>
            <a:pPr marL="285750" indent="-285750" algn="just">
              <a:lnSpc>
                <a:spcPct val="20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Functions</a:t>
            </a:r>
            <a:r>
              <a:rPr lang="en-US" sz="2200" dirty="0">
                <a:latin typeface="Times New Roman" panose="02020603050405020304" pitchFamily="18" charset="0"/>
                <a:cs typeface="Times New Roman" panose="02020603050405020304" pitchFamily="18" charset="0"/>
              </a:rPr>
              <a:t>: Connects to the VPN server, handles encryption and decryption, and provides user interface features such as server selection and connection status.</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269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5ABA8E-360B-050E-13B8-0C22192189CC}"/>
              </a:ext>
            </a:extLst>
          </p:cNvPr>
          <p:cNvSpPr>
            <a:spLocks noGrp="1"/>
          </p:cNvSpPr>
          <p:nvPr>
            <p:ph type="title" idx="4294967295"/>
          </p:nvPr>
        </p:nvSpPr>
        <p:spPr>
          <a:xfrm>
            <a:off x="218739" y="0"/>
            <a:ext cx="10058400" cy="1449387"/>
          </a:xfrm>
        </p:spPr>
        <p:txBody>
          <a:bodyPr/>
          <a:lstStyle/>
          <a:p>
            <a:r>
              <a:rPr lang="en-IN" sz="3600" b="1" dirty="0"/>
              <a:t>VPN Server</a:t>
            </a:r>
            <a:br>
              <a:rPr lang="en-IN" sz="4800" b="1" dirty="0"/>
            </a:br>
            <a:endParaRPr lang="en-IN" dirty="0"/>
          </a:p>
        </p:txBody>
      </p:sp>
      <p:sp>
        <p:nvSpPr>
          <p:cNvPr id="5" name="Content Placeholder 4">
            <a:extLst>
              <a:ext uri="{FF2B5EF4-FFF2-40B4-BE49-F238E27FC236}">
                <a16:creationId xmlns:a16="http://schemas.microsoft.com/office/drawing/2014/main" id="{3562821B-FC09-87A4-C9E5-7F535383298E}"/>
              </a:ext>
            </a:extLst>
          </p:cNvPr>
          <p:cNvSpPr>
            <a:spLocks noGrp="1"/>
          </p:cNvSpPr>
          <p:nvPr>
            <p:ph idx="4294967295"/>
          </p:nvPr>
        </p:nvSpPr>
        <p:spPr>
          <a:xfrm>
            <a:off x="885713" y="1233077"/>
            <a:ext cx="10058400" cy="4022725"/>
          </a:xfrm>
        </p:spPr>
        <p:txBody>
          <a:bodyPr>
            <a:normAutofit/>
          </a:bodyPr>
          <a:lstStyle/>
          <a:p>
            <a:pPr algn="just">
              <a:lnSpc>
                <a:spcPct val="15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Purpose</a:t>
            </a:r>
            <a:r>
              <a:rPr lang="en-US" sz="2200" dirty="0">
                <a:latin typeface="Times New Roman" panose="02020603050405020304" pitchFamily="18" charset="0"/>
                <a:cs typeface="Times New Roman" panose="02020603050405020304" pitchFamily="18" charset="0"/>
              </a:rPr>
              <a:t>: The server to which the VPN client connects, providing access to the internet or a private network.</a:t>
            </a:r>
          </a:p>
          <a:p>
            <a:pPr algn="just">
              <a:lnSpc>
                <a:spcPct val="15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Functions</a:t>
            </a:r>
            <a:r>
              <a:rPr lang="en-US" sz="2200" dirty="0">
                <a:latin typeface="Times New Roman" panose="02020603050405020304" pitchFamily="18" charset="0"/>
                <a:cs typeface="Times New Roman" panose="02020603050405020304" pitchFamily="18" charset="0"/>
              </a:rPr>
              <a:t>: Accepts incoming VPN connections, manages encryption/decryption, routes traffic, and can offer additional features like DNS resolution.</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76493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4A6A7-F946-D20A-86DF-449ED839474D}"/>
              </a:ext>
            </a:extLst>
          </p:cNvPr>
          <p:cNvSpPr>
            <a:spLocks noGrp="1"/>
          </p:cNvSpPr>
          <p:nvPr>
            <p:ph type="title" idx="4294967295"/>
          </p:nvPr>
        </p:nvSpPr>
        <p:spPr>
          <a:xfrm>
            <a:off x="229497" y="0"/>
            <a:ext cx="10058400" cy="1449387"/>
          </a:xfrm>
        </p:spPr>
        <p:txBody>
          <a:bodyPr/>
          <a:lstStyle/>
          <a:p>
            <a:r>
              <a:rPr lang="en-IN" sz="3600" b="1" dirty="0"/>
              <a:t>Encryption Module</a:t>
            </a:r>
            <a:br>
              <a:rPr lang="en-IN" sz="4800" b="1" dirty="0"/>
            </a:br>
            <a:endParaRPr lang="en-IN" dirty="0"/>
          </a:p>
        </p:txBody>
      </p:sp>
      <p:sp>
        <p:nvSpPr>
          <p:cNvPr id="3" name="Content Placeholder 2">
            <a:extLst>
              <a:ext uri="{FF2B5EF4-FFF2-40B4-BE49-F238E27FC236}">
                <a16:creationId xmlns:a16="http://schemas.microsoft.com/office/drawing/2014/main" id="{8879B2F1-7239-C0B4-A986-CA8D750E75EF}"/>
              </a:ext>
            </a:extLst>
          </p:cNvPr>
          <p:cNvSpPr>
            <a:spLocks noGrp="1"/>
          </p:cNvSpPr>
          <p:nvPr>
            <p:ph idx="4294967295"/>
          </p:nvPr>
        </p:nvSpPr>
        <p:spPr>
          <a:xfrm>
            <a:off x="1066800" y="1190046"/>
            <a:ext cx="10058400" cy="4022725"/>
          </a:xfrm>
        </p:spPr>
        <p:txBody>
          <a:bodyPr>
            <a:normAutofit/>
          </a:bodyPr>
          <a:lstStyle/>
          <a:p>
            <a:pPr>
              <a:lnSpc>
                <a:spcPct val="15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Purpose</a:t>
            </a:r>
            <a:r>
              <a:rPr lang="en-US" sz="2200" dirty="0">
                <a:latin typeface="Times New Roman" panose="02020603050405020304" pitchFamily="18" charset="0"/>
                <a:cs typeface="Times New Roman" panose="02020603050405020304" pitchFamily="18" charset="0"/>
              </a:rPr>
              <a:t>: Handles the encryption and decryption of data transmitted between the VPN client and server.</a:t>
            </a:r>
          </a:p>
          <a:p>
            <a:pPr>
              <a:lnSpc>
                <a:spcPct val="150000"/>
              </a:lnSpc>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Functions</a:t>
            </a:r>
            <a:r>
              <a:rPr lang="en-US" sz="2200" dirty="0">
                <a:latin typeface="Times New Roman" panose="02020603050405020304" pitchFamily="18" charset="0"/>
                <a:cs typeface="Times New Roman" panose="02020603050405020304" pitchFamily="18" charset="0"/>
              </a:rPr>
              <a:t>: Uses cryptographic algorithms (e.g., AES, RSA) to secure data and ensure privacy. Ensures that data cannot be easily intercepted or read by third parties.</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7871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34140-B9BC-85D8-5264-F35D92C04EC8}"/>
              </a:ext>
            </a:extLst>
          </p:cNvPr>
          <p:cNvSpPr>
            <a:spLocks noGrp="1"/>
          </p:cNvSpPr>
          <p:nvPr>
            <p:ph type="title" idx="4294967295"/>
          </p:nvPr>
        </p:nvSpPr>
        <p:spPr>
          <a:xfrm>
            <a:off x="211282" y="0"/>
            <a:ext cx="10058400" cy="1449387"/>
          </a:xfrm>
        </p:spPr>
        <p:txBody>
          <a:bodyPr/>
          <a:lstStyle/>
          <a:p>
            <a:r>
              <a:rPr lang="en-IN" sz="3300" b="1" dirty="0"/>
              <a:t>Authentication Module</a:t>
            </a:r>
            <a:br>
              <a:rPr lang="en-IN" sz="4800" b="1" dirty="0"/>
            </a:br>
            <a:endParaRPr lang="en-IN" dirty="0"/>
          </a:p>
        </p:txBody>
      </p:sp>
      <p:sp>
        <p:nvSpPr>
          <p:cNvPr id="3" name="Content Placeholder 2">
            <a:extLst>
              <a:ext uri="{FF2B5EF4-FFF2-40B4-BE49-F238E27FC236}">
                <a16:creationId xmlns:a16="http://schemas.microsoft.com/office/drawing/2014/main" id="{01A3CFA9-9213-05A6-F70A-00D7D345B7E7}"/>
              </a:ext>
            </a:extLst>
          </p:cNvPr>
          <p:cNvSpPr>
            <a:spLocks noGrp="1"/>
          </p:cNvSpPr>
          <p:nvPr>
            <p:ph idx="4294967295"/>
          </p:nvPr>
        </p:nvSpPr>
        <p:spPr>
          <a:xfrm>
            <a:off x="845127" y="1202026"/>
            <a:ext cx="10058400" cy="4022725"/>
          </a:xfrm>
        </p:spPr>
        <p:txBody>
          <a:bodyPr>
            <a:norm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Purpose</a:t>
            </a:r>
            <a:r>
              <a:rPr lang="en-US" sz="2200" dirty="0">
                <a:latin typeface="Times New Roman" panose="02020603050405020304" pitchFamily="18" charset="0"/>
                <a:cs typeface="Times New Roman" panose="02020603050405020304" pitchFamily="18" charset="0"/>
              </a:rPr>
              <a:t>: Manages the authentication process to verify the identity of users and devices</a:t>
            </a:r>
          </a:p>
          <a:p>
            <a:pPr algn="just">
              <a:lnSpc>
                <a:spcPct val="150000"/>
              </a:lnSpc>
            </a:pPr>
            <a:r>
              <a:rPr lang="en-US" sz="2200" b="1" dirty="0">
                <a:latin typeface="Times New Roman" panose="02020603050405020304" pitchFamily="18" charset="0"/>
                <a:cs typeface="Times New Roman" panose="02020603050405020304" pitchFamily="18" charset="0"/>
              </a:rPr>
              <a:t>Functions</a:t>
            </a:r>
            <a:r>
              <a:rPr lang="en-US" sz="2200" dirty="0">
                <a:latin typeface="Times New Roman" panose="02020603050405020304" pitchFamily="18" charset="0"/>
                <a:cs typeface="Times New Roman" panose="02020603050405020304" pitchFamily="18" charset="0"/>
              </a:rPr>
              <a:t>: Can include username/password combinations, multi-factor authentication (MFA), digital certificates, or other methods to ensure that only authorized users can access the VPN.</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687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6C151-2DB3-5E63-E0D1-41EA001217F3}"/>
              </a:ext>
            </a:extLst>
          </p:cNvPr>
          <p:cNvSpPr>
            <a:spLocks noGrp="1"/>
          </p:cNvSpPr>
          <p:nvPr>
            <p:ph type="title" idx="4294967295"/>
          </p:nvPr>
        </p:nvSpPr>
        <p:spPr>
          <a:xfrm>
            <a:off x="190500" y="-460375"/>
            <a:ext cx="10058400" cy="1449387"/>
          </a:xfrm>
        </p:spPr>
        <p:txBody>
          <a:bodyPr/>
          <a:lstStyle/>
          <a:p>
            <a:r>
              <a:rPr lang="en-IN" dirty="0"/>
              <a:t>Software Details</a:t>
            </a:r>
          </a:p>
        </p:txBody>
      </p:sp>
      <p:sp>
        <p:nvSpPr>
          <p:cNvPr id="3" name="Content Placeholder 2">
            <a:extLst>
              <a:ext uri="{FF2B5EF4-FFF2-40B4-BE49-F238E27FC236}">
                <a16:creationId xmlns:a16="http://schemas.microsoft.com/office/drawing/2014/main" id="{6BCA6291-D326-6E75-2011-C1B13F6EE99A}"/>
              </a:ext>
            </a:extLst>
          </p:cNvPr>
          <p:cNvSpPr>
            <a:spLocks noGrp="1"/>
          </p:cNvSpPr>
          <p:nvPr>
            <p:ph idx="4294967295"/>
          </p:nvPr>
        </p:nvSpPr>
        <p:spPr>
          <a:xfrm>
            <a:off x="782782" y="1170854"/>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417971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7C7C7E6-7C0A-F510-684A-1A73017F19B8}"/>
              </a:ext>
            </a:extLst>
          </p:cNvPr>
          <p:cNvSpPr>
            <a:spLocks noGrp="1"/>
          </p:cNvSpPr>
          <p:nvPr>
            <p:ph type="title" idx="4294967295"/>
          </p:nvPr>
        </p:nvSpPr>
        <p:spPr>
          <a:xfrm>
            <a:off x="221673" y="-460375"/>
            <a:ext cx="10058400" cy="1449387"/>
          </a:xfrm>
        </p:spPr>
        <p:txBody>
          <a:bodyPr/>
          <a:lstStyle/>
          <a:p>
            <a:r>
              <a:rPr lang="en-IN" dirty="0"/>
              <a:t>Front End</a:t>
            </a:r>
          </a:p>
        </p:txBody>
      </p:sp>
      <p:sp>
        <p:nvSpPr>
          <p:cNvPr id="7" name="Content Placeholder 6">
            <a:extLst>
              <a:ext uri="{FF2B5EF4-FFF2-40B4-BE49-F238E27FC236}">
                <a16:creationId xmlns:a16="http://schemas.microsoft.com/office/drawing/2014/main" id="{14270753-A80C-6B73-9482-FD921E16E862}"/>
              </a:ext>
            </a:extLst>
          </p:cNvPr>
          <p:cNvSpPr>
            <a:spLocks noGrp="1"/>
          </p:cNvSpPr>
          <p:nvPr>
            <p:ph idx="4294967295"/>
          </p:nvPr>
        </p:nvSpPr>
        <p:spPr>
          <a:xfrm>
            <a:off x="741218" y="1150072"/>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048235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B55A0-D6CD-E0F0-E45A-EF140963DB64}"/>
              </a:ext>
            </a:extLst>
          </p:cNvPr>
          <p:cNvSpPr>
            <a:spLocks noGrp="1"/>
          </p:cNvSpPr>
          <p:nvPr>
            <p:ph type="title" idx="4294967295"/>
          </p:nvPr>
        </p:nvSpPr>
        <p:spPr>
          <a:xfrm>
            <a:off x="180109" y="-284162"/>
            <a:ext cx="10058400" cy="1449387"/>
          </a:xfrm>
        </p:spPr>
        <p:txBody>
          <a:bodyPr/>
          <a:lstStyle/>
          <a:p>
            <a:r>
              <a:rPr lang="en-IN" dirty="0"/>
              <a:t> Database </a:t>
            </a:r>
          </a:p>
        </p:txBody>
      </p:sp>
      <p:sp>
        <p:nvSpPr>
          <p:cNvPr id="3" name="Content Placeholder 2">
            <a:extLst>
              <a:ext uri="{FF2B5EF4-FFF2-40B4-BE49-F238E27FC236}">
                <a16:creationId xmlns:a16="http://schemas.microsoft.com/office/drawing/2014/main" id="{9C0DB10E-9937-6629-8ABE-1371EA4C0465}"/>
              </a:ext>
            </a:extLst>
          </p:cNvPr>
          <p:cNvSpPr>
            <a:spLocks noGrp="1"/>
          </p:cNvSpPr>
          <p:nvPr>
            <p:ph idx="4294967295"/>
          </p:nvPr>
        </p:nvSpPr>
        <p:spPr>
          <a:xfrm>
            <a:off x="675409" y="1086788"/>
            <a:ext cx="10449791" cy="519971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a:t>
            </a:r>
            <a:endParaRPr lang="en-IN" sz="1800" dirty="0">
              <a:latin typeface="Times New Roman" panose="02020603050405020304" pitchFamily="18" charset="0"/>
              <a:cs typeface="Times New Roman" panose="02020603050405020304" pitchFamily="18" charset="0"/>
            </a:endParaRPr>
          </a:p>
          <a:p>
            <a:endParaRPr lang="en-IN" sz="1800" dirty="0"/>
          </a:p>
        </p:txBody>
      </p:sp>
    </p:spTree>
    <p:extLst>
      <p:ext uri="{BB962C8B-B14F-4D97-AF65-F5344CB8AC3E}">
        <p14:creationId xmlns:p14="http://schemas.microsoft.com/office/powerpoint/2010/main" val="1023434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EE665-A0E1-BAE7-3972-AE82948F1A47}"/>
              </a:ext>
            </a:extLst>
          </p:cNvPr>
          <p:cNvSpPr>
            <a:spLocks noGrp="1"/>
          </p:cNvSpPr>
          <p:nvPr>
            <p:ph type="title" idx="4294967295"/>
          </p:nvPr>
        </p:nvSpPr>
        <p:spPr>
          <a:xfrm>
            <a:off x="0" y="-460375"/>
            <a:ext cx="10058400" cy="1449387"/>
          </a:xfrm>
        </p:spPr>
        <p:txBody>
          <a:bodyPr/>
          <a:lstStyle/>
          <a:p>
            <a:r>
              <a:rPr lang="en-IN" dirty="0"/>
              <a:t>Cloud Web Server</a:t>
            </a:r>
          </a:p>
        </p:txBody>
      </p:sp>
      <p:sp>
        <p:nvSpPr>
          <p:cNvPr id="3" name="Content Placeholder 2">
            <a:extLst>
              <a:ext uri="{FF2B5EF4-FFF2-40B4-BE49-F238E27FC236}">
                <a16:creationId xmlns:a16="http://schemas.microsoft.com/office/drawing/2014/main" id="{017FCDC2-504A-1CED-4FCE-D905AF12E092}"/>
              </a:ext>
            </a:extLst>
          </p:cNvPr>
          <p:cNvSpPr>
            <a:spLocks noGrp="1"/>
          </p:cNvSpPr>
          <p:nvPr>
            <p:ph idx="4294967295"/>
          </p:nvPr>
        </p:nvSpPr>
        <p:spPr>
          <a:xfrm>
            <a:off x="855518" y="1170854"/>
            <a:ext cx="10058400" cy="4022725"/>
          </a:xfrm>
        </p:spPr>
        <p:txBody>
          <a:bodyPr>
            <a:normAutofit fontScale="92500" lnSpcReduction="20000"/>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595921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989DA-DEDD-D752-40E5-CC9F2B577908}"/>
              </a:ext>
            </a:extLst>
          </p:cNvPr>
          <p:cNvSpPr>
            <a:spLocks noGrp="1"/>
          </p:cNvSpPr>
          <p:nvPr>
            <p:ph type="title" idx="4294967295"/>
          </p:nvPr>
        </p:nvSpPr>
        <p:spPr>
          <a:xfrm>
            <a:off x="148936" y="-46037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A83F3637-8082-61CF-6589-D0108CC9BA32}"/>
              </a:ext>
            </a:extLst>
          </p:cNvPr>
          <p:cNvSpPr>
            <a:spLocks noGrp="1"/>
          </p:cNvSpPr>
          <p:nvPr>
            <p:ph idx="4294967295"/>
          </p:nvPr>
        </p:nvSpPr>
        <p:spPr>
          <a:xfrm>
            <a:off x="990600" y="1326718"/>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dirty="0">
                <a:latin typeface="Times New Roman" pitchFamily="18" charset="0"/>
                <a:cs typeface="Times New Roman" pitchFamily="18" charset="0"/>
              </a:rPr>
              <a:t>Language	               :PYTHON Google </a:t>
            </a:r>
            <a:r>
              <a:rPr lang="en-US" dirty="0" err="1">
                <a:latin typeface="Times New Roman" pitchFamily="18" charset="0"/>
                <a:cs typeface="Times New Roman" pitchFamily="18" charset="0"/>
              </a:rPr>
              <a:t>Colab</a:t>
            </a:r>
            <a:endParaRPr lang="en-US"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40291693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8E728-8642-3D34-C123-067CAF2412BC}"/>
              </a:ext>
            </a:extLst>
          </p:cNvPr>
          <p:cNvSpPr>
            <a:spLocks noGrp="1"/>
          </p:cNvSpPr>
          <p:nvPr>
            <p:ph type="title" idx="4294967295"/>
          </p:nvPr>
        </p:nvSpPr>
        <p:spPr>
          <a:xfrm>
            <a:off x="45027" y="-460375"/>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77EEE297-F4E5-195C-E7AC-769F72047193}"/>
              </a:ext>
            </a:extLst>
          </p:cNvPr>
          <p:cNvSpPr>
            <a:spLocks noGrp="1"/>
          </p:cNvSpPr>
          <p:nvPr>
            <p:ph idx="4294967295"/>
          </p:nvPr>
        </p:nvSpPr>
        <p:spPr>
          <a:xfrm>
            <a:off x="574964" y="121241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7189488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B1F33-F196-70E4-22E3-E8E7EB90D1D4}"/>
              </a:ext>
            </a:extLst>
          </p:cNvPr>
          <p:cNvSpPr>
            <a:spLocks noGrp="1"/>
          </p:cNvSpPr>
          <p:nvPr>
            <p:ph type="title" idx="4294967295"/>
          </p:nvPr>
        </p:nvSpPr>
        <p:spPr>
          <a:xfrm>
            <a:off x="24245" y="-554325"/>
            <a:ext cx="10058400" cy="144938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4DBED8D2-8FAB-5802-8C46-E8F02DAA2745}"/>
              </a:ext>
            </a:extLst>
          </p:cNvPr>
          <p:cNvSpPr>
            <a:spLocks noGrp="1"/>
          </p:cNvSpPr>
          <p:nvPr>
            <p:ph idx="4294967295"/>
          </p:nvPr>
        </p:nvSpPr>
        <p:spPr>
          <a:xfrm>
            <a:off x="654627" y="1150071"/>
            <a:ext cx="10816937" cy="474157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deploying a VPN service on a reliable network connection in a Windows environment, then the recommendation based on the results in this study is to use </a:t>
            </a:r>
            <a:r>
              <a:rPr lang="en-US" sz="1800" dirty="0" err="1">
                <a:latin typeface="Times New Roman" panose="02020603050405020304" pitchFamily="18" charset="0"/>
                <a:cs typeface="Times New Roman" panose="02020603050405020304" pitchFamily="18" charset="0"/>
              </a:rPr>
              <a:t>WireGuard</a:t>
            </a:r>
            <a:r>
              <a:rPr lang="en-US" sz="1800" dirty="0">
                <a:latin typeface="Times New Roman" panose="02020603050405020304" pitchFamily="18" charset="0"/>
                <a:cs typeface="Times New Roman" panose="02020603050405020304" pitchFamily="18" charset="0"/>
              </a:rPr>
              <a:t>. If the environment is based on Linux it is similar to Windows recommended to use </a:t>
            </a:r>
            <a:r>
              <a:rPr lang="en-US" sz="1800" dirty="0" err="1">
                <a:latin typeface="Times New Roman" panose="02020603050405020304" pitchFamily="18" charset="0"/>
                <a:cs typeface="Times New Roman" panose="02020603050405020304" pitchFamily="18" charset="0"/>
              </a:rPr>
              <a:t>WireGuard</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If the environment consists of macOS devices primarily, the recommendation is to make use of IPSec.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If deploying VPN on a network connection where 200ms latency is expected, in a Windows environment, then the recommendation based on the results in this study is to use </a:t>
            </a:r>
            <a:r>
              <a:rPr lang="en-US" sz="1800" dirty="0" err="1">
                <a:latin typeface="Times New Roman" panose="02020603050405020304" pitchFamily="18" charset="0"/>
                <a:cs typeface="Times New Roman" panose="02020603050405020304" pitchFamily="18" charset="0"/>
              </a:rPr>
              <a:t>WireGuard</a:t>
            </a:r>
            <a:r>
              <a:rPr lang="en-US" sz="1800" dirty="0">
                <a:latin typeface="Times New Roman" panose="02020603050405020304" pitchFamily="18" charset="0"/>
                <a:cs typeface="Times New Roman" panose="02020603050405020304" pitchFamily="18" charset="0"/>
              </a:rPr>
              <a:t>. If the environment is based on Linux it is recommended to use IPSec. If the environment consists of macOS devices primarily, the recommendation is to make use of OpenVPN.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If deploying VPN on a network connection where 1% packet loss is expected the result show that </a:t>
            </a:r>
            <a:r>
              <a:rPr lang="en-US" sz="1800" dirty="0" err="1">
                <a:latin typeface="Times New Roman" panose="02020603050405020304" pitchFamily="18" charset="0"/>
                <a:cs typeface="Times New Roman" panose="02020603050405020304" pitchFamily="18" charset="0"/>
              </a:rPr>
              <a:t>WireGuard</a:t>
            </a:r>
            <a:r>
              <a:rPr lang="en-US" sz="1800" dirty="0">
                <a:latin typeface="Times New Roman" panose="02020603050405020304" pitchFamily="18" charset="0"/>
                <a:cs typeface="Times New Roman" panose="02020603050405020304" pitchFamily="18" charset="0"/>
              </a:rPr>
              <a:t> performs best on all operating systems.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130243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39</TotalTime>
  <Words>2063</Words>
  <Application>Microsoft Office PowerPoint</Application>
  <PresentationFormat>Widescreen</PresentationFormat>
  <Paragraphs>84</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vt:lpstr>
      <vt:lpstr>Advantage</vt:lpstr>
      <vt:lpstr>Introduction</vt:lpstr>
      <vt:lpstr>PowerPoint Presentation</vt:lpstr>
      <vt:lpstr>MODULES</vt:lpstr>
      <vt:lpstr>VPN Client </vt:lpstr>
      <vt:lpstr>VPN Server </vt:lpstr>
      <vt:lpstr>Encryption Module </vt:lpstr>
      <vt:lpstr>Authentication Module </vt:lpstr>
      <vt:lpstr>Software Details</vt:lpstr>
      <vt:lpstr>Front End</vt:lpstr>
      <vt:lpstr> Database </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2024-08-04T11:11:52Z</dcterms:created>
  <dcterms:modified xsi:type="dcterms:W3CDTF">2024-08-04T11:51:17Z</dcterms:modified>
</cp:coreProperties>
</file>