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40C2F18-9B40-43CC-8EB4-0D4FED040BD4}" type="datetimeFigureOut">
              <a:rPr lang="en-IN" smtClean="0"/>
              <a:t>10-08-2024</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AF274BE-5385-4728-ACCF-B10F50A19A08}"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7AF274BE-5385-4728-ACCF-B10F50A19A08}" type="slidenum">
              <a:rPr lang="en-IN" smtClean="0"/>
              <a:t>‹#›</a:t>
            </a:fld>
            <a:endParaRPr lang="en-I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7AF274BE-5385-4728-ACCF-B10F50A19A08}" type="slidenum">
              <a:rPr lang="en-IN" smtClean="0"/>
              <a:t>‹#›</a:t>
            </a:fld>
            <a:endParaRPr lang="en-IN"/>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7AF274BE-5385-4728-ACCF-B10F50A19A08}" type="slidenum">
              <a:rPr lang="en-IN" smtClean="0"/>
              <a:t>‹#›</a:t>
            </a:fld>
            <a:endParaRPr lang="en-I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7AF274BE-5385-4728-ACCF-B10F50A19A08}"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7AF274BE-5385-4728-ACCF-B10F50A19A08}" type="slidenum">
              <a:rPr lang="en-IN" smtClean="0"/>
              <a:t>‹#›</a:t>
            </a:fld>
            <a:endParaRPr lang="en-I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7AF274BE-5385-4728-ACCF-B10F50A19A08}"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840C2F18-9B40-43CC-8EB4-0D4FED040BD4}" type="datetimeFigureOut">
              <a:rPr lang="en-IN" smtClean="0"/>
              <a:t>10-08-2024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7AF274BE-5385-4728-ACCF-B10F50A19A08}"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40C2F18-9B40-43CC-8EB4-0D4FED040BD4}" type="datetimeFigureOut">
              <a:rPr lang="en-IN" smtClean="0"/>
              <a:t>10-08-2024</a:t>
            </a:fld>
            <a:endParaRPr lang="en-IN"/>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AF274BE-5385-4728-ACCF-B10F50A19A08}" type="slidenum">
              <a:rPr lang="en-IN" smtClean="0"/>
              <a:t>‹#›</a:t>
            </a:fld>
            <a:endParaRPr lang="en-IN"/>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7AF274BE-5385-4728-ACCF-B10F50A19A08}"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40C2F18-9B40-43CC-8EB4-0D4FED040BD4}" type="datetimeFigureOut">
              <a:rPr lang="en-IN" smtClean="0"/>
              <a:t>10-08-2024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7AF274BE-5385-4728-ACCF-B10F50A19A08}"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840C2F18-9B40-43CC-8EB4-0D4FED040BD4}" type="datetimeFigureOut">
              <a:rPr lang="en-IN" smtClean="0"/>
              <a:t>10-08-2024</a:t>
            </a:fld>
            <a:endParaRPr lang="en-IN"/>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7AF274BE-5385-4728-ACCF-B10F50A19A08}"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6B174468-176D-E412-672C-DD3622FF3DDB}"/>
              </a:ext>
            </a:extLst>
          </p:cNvPr>
          <p:cNvSpPr txBox="1"/>
          <p:nvPr/>
        </p:nvSpPr>
        <p:spPr>
          <a:xfrm>
            <a:off x="2940627" y="2430970"/>
            <a:ext cx="6564457" cy="599075"/>
          </a:xfrm>
          <a:prstGeom prst="rect">
            <a:avLst/>
          </a:prstGeom>
          <a:noFill/>
        </p:spPr>
        <p:txBody>
          <a:bodyPr wrap="square">
            <a:spAutoFit/>
          </a:bodyPr>
          <a:lstStyle/>
          <a:p>
            <a:pPr>
              <a:lnSpc>
                <a:spcPct val="107000"/>
              </a:lnSpc>
              <a:spcAft>
                <a:spcPts val="800"/>
              </a:spcAft>
            </a:pPr>
            <a:r>
              <a:rPr lang="en-IN"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3300" kern="100" dirty="0" smtClean="0">
                <a:effectLst/>
                <a:latin typeface="Times New Roman" panose="02020603050405020304" pitchFamily="18" charset="0"/>
                <a:ea typeface="Calibri" panose="020F0502020204030204" pitchFamily="34" charset="0"/>
                <a:cs typeface="Times New Roman" panose="02020603050405020304" pitchFamily="18" charset="0"/>
              </a:rPr>
              <a:t>Real-time </a:t>
            </a:r>
            <a:r>
              <a:rPr lang="en-IN" sz="3300" kern="100" dirty="0">
                <a:effectLst/>
                <a:latin typeface="Times New Roman" panose="02020603050405020304" pitchFamily="18" charset="0"/>
                <a:ea typeface="Calibri" panose="020F0502020204030204" pitchFamily="34" charset="0"/>
                <a:cs typeface="Times New Roman" panose="02020603050405020304" pitchFamily="18" charset="0"/>
              </a:rPr>
              <a:t>web search engine in </a:t>
            </a:r>
            <a:r>
              <a:rPr lang="en-IN" sz="3300" kern="100" dirty="0" err="1">
                <a:effectLst/>
                <a:latin typeface="Times New Roman" panose="02020603050405020304" pitchFamily="18" charset="0"/>
                <a:ea typeface="Calibri" panose="020F0502020204030204" pitchFamily="34" charset="0"/>
                <a:cs typeface="Times New Roman" panose="02020603050405020304" pitchFamily="18" charset="0"/>
              </a:rPr>
              <a:t>php</a:t>
            </a:r>
            <a:endParaRPr lang="en-IN" sz="33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297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7E2CBCE-3FCC-4F45-6DFC-DD2D298DDC35}"/>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 xmlns:a16="http://schemas.microsoft.com/office/drawing/2014/main" id="{9DC32ABE-2A9F-C943-69EB-29D0A4312351}"/>
              </a:ext>
            </a:extLst>
          </p:cNvPr>
          <p:cNvSpPr>
            <a:spLocks noGrp="1"/>
          </p:cNvSpPr>
          <p:nvPr>
            <p:ph idx="4294967295"/>
          </p:nvPr>
        </p:nvSpPr>
        <p:spPr>
          <a:xfrm>
            <a:off x="1150938" y="1181100"/>
            <a:ext cx="11041062" cy="4305300"/>
          </a:xfrm>
        </p:spPr>
        <p:txBody>
          <a:bodyPr>
            <a:normAutofit/>
          </a:bodyPr>
          <a:lstStyle/>
          <a:p>
            <a:pPr algn="just">
              <a:lnSpc>
                <a:spcPct val="150000"/>
              </a:lnSpc>
              <a:buFont typeface="Arial" panose="020B0604020202020204" pitchFamily="34" charset="0"/>
              <a:buChar char="•"/>
            </a:pPr>
            <a:r>
              <a:rPr lang="en-US" sz="1800" dirty="0" smtClean="0">
                <a:latin typeface="Times New Roman" panose="02020603050405020304" pitchFamily="18" charset="0"/>
                <a:cs typeface="Times New Roman" panose="02020603050405020304" pitchFamily="18" charset="0"/>
              </a:rPr>
              <a:t>The increasing penetration of the real world with embedded and globally networked sensors leads to the formation of the Internet of Things, offering global online access to the current state of the real world.</a:t>
            </a:r>
          </a:p>
          <a:p>
            <a:pPr algn="just">
              <a:lnSpc>
                <a:spcPct val="150000"/>
              </a:lnSpc>
              <a:buFont typeface="Arial" panose="020B0604020202020204" pitchFamily="34" charset="0"/>
              <a:buChar char="•"/>
            </a:pPr>
            <a:r>
              <a:rPr lang="en-US" sz="1800" dirty="0" smtClean="0">
                <a:latin typeface="Times New Roman" panose="02020603050405020304" pitchFamily="18" charset="0"/>
                <a:cs typeface="Times New Roman" panose="02020603050405020304" pitchFamily="18" charset="0"/>
              </a:rPr>
              <a:t> We argue that on top of this </a:t>
            </a:r>
            <a:r>
              <a:rPr lang="en-US" sz="1800" dirty="0" err="1" smtClean="0">
                <a:latin typeface="Times New Roman" panose="02020603050405020304" pitchFamily="18" charset="0"/>
                <a:cs typeface="Times New Roman" panose="02020603050405020304" pitchFamily="18" charset="0"/>
              </a:rPr>
              <a:t>realtime</a:t>
            </a:r>
            <a:r>
              <a:rPr lang="en-US" sz="1800" dirty="0" smtClean="0">
                <a:latin typeface="Times New Roman" panose="02020603050405020304" pitchFamily="18" charset="0"/>
                <a:cs typeface="Times New Roman" panose="02020603050405020304" pitchFamily="18" charset="0"/>
              </a:rPr>
              <a:t> data, a Web of Things is needed, a software infrastructure that allows the construction of applications involving </a:t>
            </a:r>
            <a:r>
              <a:rPr lang="en-US" sz="1800" dirty="0" err="1" smtClean="0">
                <a:latin typeface="Times New Roman" panose="02020603050405020304" pitchFamily="18" charset="0"/>
                <a:cs typeface="Times New Roman" panose="02020603050405020304" pitchFamily="18" charset="0"/>
              </a:rPr>
              <a:t>sensorequipped</a:t>
            </a:r>
            <a:r>
              <a:rPr lang="en-US" sz="1800" dirty="0" smtClean="0">
                <a:latin typeface="Times New Roman" panose="02020603050405020304" pitchFamily="18" charset="0"/>
                <a:cs typeface="Times New Roman" panose="02020603050405020304" pitchFamily="18" charset="0"/>
              </a:rPr>
              <a:t> real-world entities living in the Internet of Things. </a:t>
            </a:r>
          </a:p>
          <a:p>
            <a:pPr algn="just">
              <a:lnSpc>
                <a:spcPct val="150000"/>
              </a:lnSpc>
              <a:buFont typeface="Arial" panose="020B0604020202020204" pitchFamily="34" charset="0"/>
              <a:buChar char="•"/>
            </a:pPr>
            <a:r>
              <a:rPr lang="en-US" sz="1800" dirty="0" smtClean="0">
                <a:latin typeface="Times New Roman" panose="02020603050405020304" pitchFamily="18" charset="0"/>
                <a:cs typeface="Times New Roman" panose="02020603050405020304" pitchFamily="18" charset="0"/>
              </a:rPr>
              <a:t>A key service for such an infrastructure is a search engine that supports lookup of real-world entities that exhibit a certain current state as perceived by sensors. In contrast to existing Web search engines, such a real-world search engine has to support searching for rapidly changing state information generated by sensors.</a:t>
            </a:r>
          </a:p>
          <a:p>
            <a:pPr algn="just">
              <a:lnSpc>
                <a:spcPct val="150000"/>
              </a:lnSpc>
              <a:buFont typeface="Arial" panose="020B0604020202020204" pitchFamily="34" charset="0"/>
              <a:buChar char="•"/>
            </a:pPr>
            <a:r>
              <a:rPr lang="en-US" sz="1800" dirty="0" smtClean="0">
                <a:latin typeface="Times New Roman" panose="02020603050405020304" pitchFamily="18" charset="0"/>
                <a:cs typeface="Times New Roman" panose="02020603050405020304" pitchFamily="18" charset="0"/>
              </a:rPr>
              <a:t> In this paper, we show how the existing Web infrastructure can be leveraged to support publishing of sensor and entity data. Based on this we present a real-time search engine for the Web of Things.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2113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912E4B4-438A-A531-A52A-0F07797812B9}"/>
              </a:ext>
            </a:extLst>
          </p:cNvPr>
          <p:cNvSpPr>
            <a:spLocks noGrp="1"/>
          </p:cNvSpPr>
          <p:nvPr>
            <p:ph type="title" idx="4294967295"/>
          </p:nvPr>
        </p:nvSpPr>
        <p:spPr>
          <a:xfrm>
            <a:off x="0" y="-460375"/>
            <a:ext cx="10058400" cy="1449388"/>
          </a:xfrm>
        </p:spPr>
        <p:txBody>
          <a:bodyPr/>
          <a:lstStyle/>
          <a:p>
            <a:r>
              <a:rPr lang="en-US" b="1" dirty="0"/>
              <a:t>Objective</a:t>
            </a:r>
            <a:endParaRPr lang="en-IN" b="1" dirty="0"/>
          </a:p>
        </p:txBody>
      </p:sp>
      <p:sp>
        <p:nvSpPr>
          <p:cNvPr id="3" name="Content Placeholder 2">
            <a:extLst>
              <a:ext uri="{FF2B5EF4-FFF2-40B4-BE49-F238E27FC236}">
                <a16:creationId xmlns="" xmlns:a16="http://schemas.microsoft.com/office/drawing/2014/main" id="{6495D271-0E69-F235-7860-2160CC9E15DC}"/>
              </a:ext>
            </a:extLst>
          </p:cNvPr>
          <p:cNvSpPr>
            <a:spLocks noGrp="1"/>
          </p:cNvSpPr>
          <p:nvPr>
            <p:ph idx="4294967295"/>
          </p:nvPr>
        </p:nvSpPr>
        <p:spPr>
          <a:xfrm>
            <a:off x="0" y="1212850"/>
            <a:ext cx="10058400" cy="508476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real-time search engine built on GPT Users may benefit from a more individualized and precise search experience thanks to a real-time search engine built on the GPT. It can save users time and give them more accurate information by producing only one result that is the most pertinent to their inquiry.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distinct image generation function can also improve the user's experience and offer a more interesting </a:t>
            </a:r>
            <a:r>
              <a:rPr lang="en-US" sz="1800" dirty="0" err="1">
                <a:latin typeface="Times New Roman" panose="02020603050405020304" pitchFamily="18" charset="0"/>
                <a:cs typeface="Times New Roman" panose="02020603050405020304" pitchFamily="18" charset="0"/>
              </a:rPr>
              <a:t>search.Limitations</a:t>
            </a:r>
            <a:r>
              <a:rPr lang="en-US" sz="1800" dirty="0">
                <a:latin typeface="Times New Roman" panose="02020603050405020304" pitchFamily="18" charset="0"/>
                <a:cs typeface="Times New Roman" panose="02020603050405020304" pitchFamily="18" charset="0"/>
              </a:rPr>
              <a:t> of traditional search engines: Although traditional search engines are useful, they have limitations, such as providing too many results that may not be relevant to the user's query, and not being able to generate unique images based on the query.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GPT (Generative Pre-trained Transformer) is a state-of-the-art deep learning model used in natural language processing tasks. It can generate human-like text, understand natural language queries, and generate responses in real time.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0330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2E7FC-7006-D4AA-083B-5288B75F2D2C}"/>
              </a:ext>
            </a:extLst>
          </p:cNvPr>
          <p:cNvSpPr>
            <a:spLocks noGrp="1"/>
          </p:cNvSpPr>
          <p:nvPr>
            <p:ph type="title" idx="4294967295"/>
          </p:nvPr>
        </p:nvSpPr>
        <p:spPr>
          <a:xfrm>
            <a:off x="0" y="-460375"/>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 xmlns:a16="http://schemas.microsoft.com/office/drawing/2014/main" id="{E53AEB28-699B-BFE7-E273-D74BF28DFF84}"/>
              </a:ext>
            </a:extLst>
          </p:cNvPr>
          <p:cNvSpPr>
            <a:spLocks noGrp="1"/>
          </p:cNvSpPr>
          <p:nvPr>
            <p:ph idx="4294967295"/>
          </p:nvPr>
        </p:nvSpPr>
        <p:spPr>
          <a:xfrm>
            <a:off x="1430338" y="1263650"/>
            <a:ext cx="10761662" cy="4181475"/>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GPT-based real-time search engine: A GPT-based real-time search engine can provide a more personalized and accurate search experience for users. By generating only one result that is the most relevant to the user's query, it can save users time and provide more accurate information. </a:t>
            </a:r>
          </a:p>
          <a:p>
            <a:pPr algn="just">
              <a:lnSpc>
                <a:spcPct val="150000"/>
              </a:lnSpc>
            </a:pPr>
            <a:r>
              <a:rPr lang="en-US" sz="1800" dirty="0">
                <a:latin typeface="Times New Roman" panose="02020603050405020304" pitchFamily="18" charset="0"/>
                <a:cs typeface="Times New Roman" panose="02020603050405020304" pitchFamily="18" charset="0"/>
              </a:rPr>
              <a:t>In addition, the unique image generation feature can enhance the user's experience and provide a more engaging search. </a:t>
            </a:r>
          </a:p>
          <a:p>
            <a:pPr algn="just">
              <a:lnSpc>
                <a:spcPct val="150000"/>
              </a:lnSpc>
            </a:pPr>
            <a:r>
              <a:rPr lang="en-US" sz="1800" dirty="0">
                <a:latin typeface="Times New Roman" panose="02020603050405020304" pitchFamily="18" charset="0"/>
                <a:cs typeface="Times New Roman" panose="02020603050405020304" pitchFamily="18" charset="0"/>
              </a:rPr>
              <a:t>Objectives of the project: The main objective of this project is to develop a GPT-based real-time search engine that can generate a unique image based on the user's query and provide the most relevant search result in real time. </a:t>
            </a:r>
          </a:p>
          <a:p>
            <a:pPr algn="just">
              <a:lnSpc>
                <a:spcPct val="150000"/>
              </a:lnSpc>
            </a:pPr>
            <a:r>
              <a:rPr lang="en-US" sz="1800" dirty="0">
                <a:latin typeface="Times New Roman" panose="02020603050405020304" pitchFamily="18" charset="0"/>
                <a:cs typeface="Times New Roman" panose="02020603050405020304" pitchFamily="18" charset="0"/>
              </a:rPr>
              <a:t>The search engine will be evaluated and compared with existing search engines to demonstrate its potential benefits and limitations.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2373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D011AA-426C-BB4F-57BF-C28CA3BCA788}"/>
              </a:ext>
            </a:extLst>
          </p:cNvPr>
          <p:cNvSpPr>
            <a:spLocks noGrp="1"/>
          </p:cNvSpPr>
          <p:nvPr>
            <p:ph type="title" idx="4294967295"/>
          </p:nvPr>
        </p:nvSpPr>
        <p:spPr>
          <a:xfrm>
            <a:off x="0" y="-111761"/>
            <a:ext cx="10058400" cy="954723"/>
          </a:xfrm>
        </p:spPr>
        <p:txBody>
          <a:bodyPr/>
          <a:lstStyle/>
          <a:p>
            <a:r>
              <a:rPr lang="en-US" b="1" dirty="0"/>
              <a:t>Disadvantage</a:t>
            </a:r>
            <a:endParaRPr lang="en-IN" b="1" dirty="0"/>
          </a:p>
        </p:txBody>
      </p:sp>
      <p:sp>
        <p:nvSpPr>
          <p:cNvPr id="3" name="Content Placeholder 2">
            <a:extLst>
              <a:ext uri="{FF2B5EF4-FFF2-40B4-BE49-F238E27FC236}">
                <a16:creationId xmlns="" xmlns:a16="http://schemas.microsoft.com/office/drawing/2014/main" id="{26A51334-5AF0-1B27-4A3A-179437A47F52}"/>
              </a:ext>
            </a:extLst>
          </p:cNvPr>
          <p:cNvSpPr>
            <a:spLocks noGrp="1"/>
          </p:cNvSpPr>
          <p:nvPr>
            <p:ph idx="4294967295"/>
          </p:nvPr>
        </p:nvSpPr>
        <p:spPr>
          <a:xfrm>
            <a:off x="0" y="952500"/>
            <a:ext cx="11918950" cy="5281613"/>
          </a:xfrm>
        </p:spPr>
        <p:txBody>
          <a:bodyPr>
            <a:normAutofit/>
          </a:bodyPr>
          <a:lstStyle/>
          <a:p>
            <a:pPr marL="0" indent="0" algn="just">
              <a:lnSpc>
                <a:spcPct val="120000"/>
              </a:lnSpc>
              <a:buNone/>
            </a:pPr>
            <a:r>
              <a:rPr lang="en-IN" sz="1800" b="1" dirty="0">
                <a:latin typeface="Times New Roman" panose="02020603050405020304" pitchFamily="18" charset="0"/>
                <a:cs typeface="Times New Roman" panose="02020603050405020304" pitchFamily="18" charset="0"/>
              </a:rPr>
              <a:t>1. Performance Limitations</a:t>
            </a:r>
            <a:r>
              <a:rPr lang="en-IN" sz="1800" dirty="0">
                <a:latin typeface="Times New Roman" panose="02020603050405020304" pitchFamily="18" charset="0"/>
                <a:cs typeface="Times New Roman" panose="02020603050405020304" pitchFamily="18" charset="0"/>
              </a:rPr>
              <a:t>:</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PHP Execution Speed</a:t>
            </a:r>
            <a:r>
              <a:rPr lang="en-US" sz="1800" dirty="0">
                <a:latin typeface="Times New Roman" panose="02020603050405020304" pitchFamily="18" charset="0"/>
                <a:cs typeface="Times New Roman" panose="02020603050405020304" pitchFamily="18" charset="0"/>
              </a:rPr>
              <a:t>: PHP is generally slower than languages like C++ or Java, especially when it comes to heavy computational tasks. Real-time search requires fast processing and indexing, which might be challenging to achieve efficiently in PHP.</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Concurrency Handling</a:t>
            </a:r>
            <a:r>
              <a:rPr lang="en-US" sz="1800" dirty="0">
                <a:latin typeface="Times New Roman" panose="02020603050405020304" pitchFamily="18" charset="0"/>
                <a:cs typeface="Times New Roman" panose="02020603050405020304" pitchFamily="18" charset="0"/>
              </a:rPr>
              <a:t>: PHP's traditional request-response model can be less efficient for handling concurrent real-time queries compared to languages and frameworks designed for high concurrency</a:t>
            </a:r>
          </a:p>
          <a:p>
            <a:pPr marL="0" indent="0" algn="just">
              <a:lnSpc>
                <a:spcPct val="120000"/>
              </a:lnSpc>
              <a:buNone/>
            </a:pPr>
            <a:r>
              <a:rPr lang="en-IN" sz="1800" b="1" dirty="0">
                <a:latin typeface="Times New Roman" panose="02020603050405020304" pitchFamily="18" charset="0"/>
                <a:cs typeface="Times New Roman" panose="02020603050405020304" pitchFamily="18" charset="0"/>
              </a:rPr>
              <a:t>2. Scalability Issues</a:t>
            </a:r>
            <a:r>
              <a:rPr lang="en-IN" sz="1800" dirty="0">
                <a:latin typeface="Times New Roman" panose="02020603050405020304" pitchFamily="18" charset="0"/>
                <a:cs typeface="Times New Roman" panose="02020603050405020304" pitchFamily="18" charset="0"/>
              </a:rPr>
              <a:t>:</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Management</a:t>
            </a:r>
            <a:r>
              <a:rPr lang="en-US" sz="1800" dirty="0">
                <a:latin typeface="Times New Roman" panose="02020603050405020304" pitchFamily="18" charset="0"/>
                <a:cs typeface="Times New Roman" panose="02020603050405020304" pitchFamily="18" charset="0"/>
              </a:rPr>
              <a:t>: PHP scripts are typically stateless and don't manage long-running processes well. Scaling a real-time search engine might require more sophisticated architectures and technologies.</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Horizontal Scaling</a:t>
            </a:r>
            <a:r>
              <a:rPr lang="en-US" sz="1800" dirty="0">
                <a:latin typeface="Times New Roman" panose="02020603050405020304" pitchFamily="18" charset="0"/>
                <a:cs typeface="Times New Roman" panose="02020603050405020304" pitchFamily="18" charset="0"/>
              </a:rPr>
              <a:t>: PHP applications might face challenges with scaling horizontally (distributing the load across multiple servers) compared to using technologies that natively support distributed systems.</a:t>
            </a:r>
            <a:endParaRPr lang="en-IN" sz="1800" dirty="0">
              <a:latin typeface="Times New Roman" panose="02020603050405020304" pitchFamily="18" charset="0"/>
              <a:cs typeface="Times New Roman" panose="02020603050405020304" pitchFamily="18" charset="0"/>
            </a:endParaRPr>
          </a:p>
          <a:p>
            <a:pPr marL="0" indent="0">
              <a:lnSpc>
                <a:spcPct val="120000"/>
              </a:lnSpc>
              <a:buNone/>
            </a:pPr>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9080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0B644EB-B6E3-CD85-E7EA-F120A5921D21}"/>
              </a:ext>
            </a:extLst>
          </p:cNvPr>
          <p:cNvSpPr>
            <a:spLocks noGrp="1"/>
          </p:cNvSpPr>
          <p:nvPr>
            <p:ph idx="4294967295"/>
          </p:nvPr>
        </p:nvSpPr>
        <p:spPr>
          <a:xfrm>
            <a:off x="0" y="630238"/>
            <a:ext cx="10899775" cy="5073650"/>
          </a:xfrm>
        </p:spPr>
        <p:txBody>
          <a:bodyPr>
            <a:normAutofit/>
          </a:bodyPr>
          <a:lstStyle/>
          <a:p>
            <a:pPr>
              <a:lnSpc>
                <a:spcPct val="100000"/>
              </a:lnSpc>
            </a:pPr>
            <a:r>
              <a:rPr lang="en-IN" sz="1800" b="1" dirty="0">
                <a:latin typeface="Times New Roman" panose="02020603050405020304" pitchFamily="18" charset="0"/>
                <a:cs typeface="Times New Roman" panose="02020603050405020304" pitchFamily="18" charset="0"/>
              </a:rPr>
              <a:t>3. Search Engine Complexity</a:t>
            </a:r>
            <a:r>
              <a:rPr lang="en-IN" sz="1800" dirty="0">
                <a:latin typeface="Times New Roman" panose="02020603050405020304" pitchFamily="18" charset="0"/>
                <a:cs typeface="Times New Roman" panose="02020603050405020304" pitchFamily="18" charset="0"/>
              </a:rPr>
              <a:t>:</a:t>
            </a:r>
          </a:p>
          <a:p>
            <a:pPr>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Indexing</a:t>
            </a:r>
            <a:r>
              <a:rPr lang="en-US" sz="1800" dirty="0">
                <a:latin typeface="Times New Roman" panose="02020603050405020304" pitchFamily="18" charset="0"/>
                <a:cs typeface="Times New Roman" panose="02020603050405020304" pitchFamily="18" charset="0"/>
              </a:rPr>
              <a:t>: Building and maintaining a real-time index (which involves updating and querying the index as data changes) can be complex in PHP. More specialized tools and libraries in other languages might handle indexing more efficiently.</a:t>
            </a:r>
          </a:p>
          <a:p>
            <a:pPr>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Search Algorithms</a:t>
            </a:r>
            <a:r>
              <a:rPr lang="en-US" sz="1800" dirty="0">
                <a:latin typeface="Times New Roman" panose="02020603050405020304" pitchFamily="18" charset="0"/>
                <a:cs typeface="Times New Roman" panose="02020603050405020304" pitchFamily="18" charset="0"/>
              </a:rPr>
              <a:t>: Implementing advanced search algorithms, ranking, and relevance features might be more cumbersome in PHP compared to using dedicated search engines or libraries.</a:t>
            </a:r>
          </a:p>
          <a:p>
            <a:pPr marL="0" indent="0">
              <a:lnSpc>
                <a:spcPct val="100000"/>
              </a:lnSpc>
              <a:buNone/>
            </a:pPr>
            <a:r>
              <a:rPr lang="en-US" sz="1800" dirty="0">
                <a:latin typeface="Times New Roman" panose="02020603050405020304" pitchFamily="18" charset="0"/>
                <a:cs typeface="Times New Roman" panose="02020603050405020304" pitchFamily="18" charset="0"/>
              </a:rPr>
              <a:t>4. </a:t>
            </a:r>
            <a:r>
              <a:rPr lang="en-IN" sz="1800" b="1" dirty="0">
                <a:latin typeface="Times New Roman" panose="02020603050405020304" pitchFamily="18" charset="0"/>
                <a:cs typeface="Times New Roman" panose="02020603050405020304" pitchFamily="18" charset="0"/>
              </a:rPr>
              <a:t>Concurrency and Real-Time Updates</a:t>
            </a:r>
            <a:r>
              <a:rPr lang="en-IN" sz="1800" dirty="0">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a:p>
            <a:pPr>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Handling Real-Time Data</a:t>
            </a:r>
            <a:r>
              <a:rPr lang="en-US" sz="1800" dirty="0">
                <a:latin typeface="Times New Roman" panose="02020603050405020304" pitchFamily="18" charset="0"/>
                <a:cs typeface="Times New Roman" panose="02020603050405020304" pitchFamily="18" charset="0"/>
              </a:rPr>
              <a:t>: Real-time search requires quick updates and querying. PHP might struggle with real-time data updates due to its synchronous nature and lack of built-in support for real-time processing.</a:t>
            </a:r>
          </a:p>
          <a:p>
            <a:pPr>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WebSocket Integration</a:t>
            </a:r>
            <a:r>
              <a:rPr lang="en-US" sz="1800" dirty="0">
                <a:latin typeface="Times New Roman" panose="02020603050405020304" pitchFamily="18" charset="0"/>
                <a:cs typeface="Times New Roman" panose="02020603050405020304" pitchFamily="18" charset="0"/>
              </a:rPr>
              <a:t>: Real-time search often needs WebSocket or similar technologies for instant updates. Integrating these into a PHP environment can be more complex compared to using Node.js or other real-time frameworks.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0765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3A7A36-3C37-4667-D832-E92C1E2EF8AB}"/>
              </a:ext>
            </a:extLst>
          </p:cNvPr>
          <p:cNvSpPr>
            <a:spLocks noGrp="1"/>
          </p:cNvSpPr>
          <p:nvPr>
            <p:ph type="title" idx="4294967295"/>
          </p:nvPr>
        </p:nvSpPr>
        <p:spPr>
          <a:xfrm>
            <a:off x="0" y="-460375"/>
            <a:ext cx="10058400" cy="1449388"/>
          </a:xfrm>
        </p:spPr>
        <p:txBody>
          <a:bodyPr/>
          <a:lstStyle/>
          <a:p>
            <a:r>
              <a:rPr lang="en-US" b="1" dirty="0"/>
              <a:t>PROPOSED SYSTEM :</a:t>
            </a:r>
            <a:endParaRPr lang="en-IN" dirty="0"/>
          </a:p>
        </p:txBody>
      </p:sp>
      <p:sp>
        <p:nvSpPr>
          <p:cNvPr id="3" name="Content Placeholder 2">
            <a:extLst>
              <a:ext uri="{FF2B5EF4-FFF2-40B4-BE49-F238E27FC236}">
                <a16:creationId xmlns="" xmlns:a16="http://schemas.microsoft.com/office/drawing/2014/main" id="{16E9542F-969B-AB68-6B32-7C1B04B4FEDB}"/>
              </a:ext>
            </a:extLst>
          </p:cNvPr>
          <p:cNvSpPr>
            <a:spLocks noGrp="1"/>
          </p:cNvSpPr>
          <p:nvPr>
            <p:ph idx="4294967295"/>
          </p:nvPr>
        </p:nvSpPr>
        <p:spPr>
          <a:xfrm>
            <a:off x="0" y="1222375"/>
            <a:ext cx="10058400" cy="458628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contribution of this paper is a real-time search engine for the Web of Things, addressing the key challenge of scalable search for rapidly changing content while leveraging existing Web infrastructure.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Essentially, our search engine called </a:t>
            </a:r>
            <a:r>
              <a:rPr lang="en-US" sz="1800" dirty="0" err="1">
                <a:latin typeface="Times New Roman" panose="02020603050405020304" pitchFamily="18" charset="0"/>
                <a:cs typeface="Times New Roman" panose="02020603050405020304" pitchFamily="18" charset="0"/>
              </a:rPr>
              <a:t>Dyser</a:t>
            </a:r>
            <a:r>
              <a:rPr lang="en-US" sz="1800" dirty="0">
                <a:latin typeface="Times New Roman" panose="02020603050405020304" pitchFamily="18" charset="0"/>
                <a:cs typeface="Times New Roman" panose="02020603050405020304" pitchFamily="18" charset="0"/>
              </a:rPr>
              <a:t> supports the search for real-world entities with a user-specified current state. For example, </a:t>
            </a:r>
            <a:r>
              <a:rPr lang="en-US" sz="1800" dirty="0" err="1">
                <a:latin typeface="Times New Roman" panose="02020603050405020304" pitchFamily="18" charset="0"/>
                <a:cs typeface="Times New Roman" panose="02020603050405020304" pitchFamily="18" charset="0"/>
              </a:rPr>
              <a:t>Dyser</a:t>
            </a:r>
            <a:r>
              <a:rPr lang="en-US" sz="1800" dirty="0">
                <a:latin typeface="Times New Roman" panose="02020603050405020304" pitchFamily="18" charset="0"/>
                <a:cs typeface="Times New Roman" panose="02020603050405020304" pitchFamily="18" charset="0"/>
              </a:rPr>
              <a:t> could be used to search for rooms in a large building which are currently occupied, for bicycle rental stations which have currently bikes available, for currently quiet places at the waterfront, or for current traffic jams in a city.</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Essentially, we turn the algorithmic foundations of our previous work [6] into a running system – presenting its design, implementation, and evaluation.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5307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7421A00-6A59-4EAC-A344-4EBABC753A16}"/>
              </a:ext>
            </a:extLst>
          </p:cNvPr>
          <p:cNvSpPr>
            <a:spLocks noGrp="1"/>
          </p:cNvSpPr>
          <p:nvPr>
            <p:ph type="title" idx="4294967295"/>
          </p:nvPr>
        </p:nvSpPr>
        <p:spPr>
          <a:xfrm>
            <a:off x="0" y="-523875"/>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 xmlns:a16="http://schemas.microsoft.com/office/drawing/2014/main" id="{AEA073B3-5B9A-9B7A-A9FE-E374E6241294}"/>
              </a:ext>
            </a:extLst>
          </p:cNvPr>
          <p:cNvSpPr>
            <a:spLocks noGrp="1"/>
          </p:cNvSpPr>
          <p:nvPr>
            <p:ph idx="4294967295"/>
          </p:nvPr>
        </p:nvSpPr>
        <p:spPr>
          <a:xfrm>
            <a:off x="0" y="1019175"/>
            <a:ext cx="11233150" cy="5370513"/>
          </a:xfrm>
        </p:spPr>
        <p:txBody>
          <a:bodyPr/>
          <a:lstStyle/>
          <a:p>
            <a:pPr algn="just">
              <a:lnSpc>
                <a:spcPct val="150000"/>
              </a:lnSpc>
            </a:pPr>
            <a:r>
              <a:rPr lang="en-US" sz="1800" b="1" dirty="0">
                <a:latin typeface="Times New Roman" panose="02020603050405020304" pitchFamily="18" charset="0"/>
                <a:cs typeface="Times New Roman" panose="02020603050405020304" pitchFamily="18" charset="0"/>
              </a:rPr>
              <a:t>1. Familiarity and Ease of Use</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Developer Familiarity</a:t>
            </a:r>
            <a:r>
              <a:rPr lang="en-US" sz="1800" dirty="0">
                <a:latin typeface="Times New Roman" panose="02020603050405020304" pitchFamily="18" charset="0"/>
                <a:cs typeface="Times New Roman" panose="02020603050405020304" pitchFamily="18" charset="0"/>
              </a:rPr>
              <a:t>: PHP is widely used and well-known among web developers. If your team is already proficient in PHP, leveraging it for building a real-time search engine can simplify development and reduce the learning curve.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Ease of Integration</a:t>
            </a:r>
            <a:r>
              <a:rPr lang="en-US" sz="1800" dirty="0">
                <a:latin typeface="Times New Roman" panose="02020603050405020304" pitchFamily="18" charset="0"/>
                <a:cs typeface="Times New Roman" panose="02020603050405020304" pitchFamily="18" charset="0"/>
              </a:rPr>
              <a:t>: PHP integrates easily with various web technologies and databases, making it straightforward to use it in a web-based search engine context.</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2. </a:t>
            </a:r>
            <a:r>
              <a:rPr lang="en-IN" sz="1800" b="1" dirty="0">
                <a:latin typeface="Times New Roman" panose="02020603050405020304" pitchFamily="18" charset="0"/>
                <a:cs typeface="Times New Roman" panose="02020603050405020304" pitchFamily="18" charset="0"/>
              </a:rPr>
              <a:t>Cost-Effectiveness</a:t>
            </a:r>
            <a:r>
              <a:rPr lang="en-IN"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Hosting Costs</a:t>
            </a:r>
            <a:r>
              <a:rPr lang="en-US" sz="1800" dirty="0">
                <a:latin typeface="Times New Roman" panose="02020603050405020304" pitchFamily="18" charset="0"/>
                <a:cs typeface="Times New Roman" panose="02020603050405020304" pitchFamily="18" charset="0"/>
              </a:rPr>
              <a:t>: PHP is supported by many shared hosting providers at a lower cost compared to other technologies that may require more specialized hosting environments.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Development Costs</a:t>
            </a:r>
            <a:r>
              <a:rPr lang="en-US" sz="1800" dirty="0">
                <a:latin typeface="Times New Roman" panose="02020603050405020304" pitchFamily="18" charset="0"/>
                <a:cs typeface="Times New Roman" panose="02020603050405020304" pitchFamily="18" charset="0"/>
              </a:rPr>
              <a:t>: PHP has a large pool of developers, which can potentially reduce development costs due to the availability of experienced professionals and lower hourly rates.</a:t>
            </a:r>
          </a:p>
          <a:p>
            <a:pPr marL="0" indent="0">
              <a:buNone/>
            </a:pPr>
            <a:endParaRPr lang="en-IN" dirty="0"/>
          </a:p>
        </p:txBody>
      </p:sp>
    </p:spTree>
    <p:extLst>
      <p:ext uri="{BB962C8B-B14F-4D97-AF65-F5344CB8AC3E}">
        <p14:creationId xmlns:p14="http://schemas.microsoft.com/office/powerpoint/2010/main" val="1721036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35EA24D9-32C1-3D08-143A-98AA849CBEE8}"/>
              </a:ext>
            </a:extLst>
          </p:cNvPr>
          <p:cNvSpPr>
            <a:spLocks noGrp="1"/>
          </p:cNvSpPr>
          <p:nvPr>
            <p:ph idx="4294967295"/>
          </p:nvPr>
        </p:nvSpPr>
        <p:spPr>
          <a:xfrm>
            <a:off x="0" y="319088"/>
            <a:ext cx="11295063" cy="5437187"/>
          </a:xfrm>
        </p:spPr>
        <p:txBody>
          <a:bodyPr/>
          <a:lstStyle/>
          <a:p>
            <a:pPr algn="just">
              <a:lnSpc>
                <a:spcPct val="150000"/>
              </a:lnSpc>
            </a:pPr>
            <a:r>
              <a:rPr lang="en-IN" sz="1800" b="1" dirty="0">
                <a:latin typeface="Times New Roman" panose="02020603050405020304" pitchFamily="18" charset="0"/>
                <a:cs typeface="Times New Roman" panose="02020603050405020304" pitchFamily="18" charset="0"/>
              </a:rPr>
              <a:t>3. Flexibility and Customization</a:t>
            </a:r>
            <a:r>
              <a:rPr lang="en-IN"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Custom Solutions</a:t>
            </a:r>
            <a:r>
              <a:rPr lang="en-US" sz="1800" dirty="0">
                <a:latin typeface="Times New Roman" panose="02020603050405020304" pitchFamily="18" charset="0"/>
                <a:cs typeface="Times New Roman" panose="02020603050405020304" pitchFamily="18" charset="0"/>
              </a:rPr>
              <a:t>: PHP offers a high level of flexibility, allowing you to tailor your search engine’s functionality to specific needs without being constrained by the limitations of more specialized search engine platforms.</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Integration with Existing Systems</a:t>
            </a:r>
            <a:r>
              <a:rPr lang="en-US" sz="1800" dirty="0">
                <a:latin typeface="Times New Roman" panose="02020603050405020304" pitchFamily="18" charset="0"/>
                <a:cs typeface="Times New Roman" panose="02020603050405020304" pitchFamily="18" charset="0"/>
              </a:rPr>
              <a:t>: If you’re already using PHP for other parts of your web application, integrating a search engine into the existing PHP ecosystem can streamline development and maintain consistency.</a:t>
            </a:r>
          </a:p>
          <a:p>
            <a:pPr marL="0" indent="0" algn="just">
              <a:lnSpc>
                <a:spcPct val="150000"/>
              </a:lnSpc>
              <a:buNone/>
            </a:pPr>
            <a:r>
              <a:rPr lang="en-IN" sz="1800" b="1" dirty="0">
                <a:latin typeface="Times New Roman" panose="02020603050405020304" pitchFamily="18" charset="0"/>
                <a:cs typeface="Times New Roman" panose="02020603050405020304" pitchFamily="18" charset="0"/>
              </a:rPr>
              <a:t>4. Community and Resources</a:t>
            </a:r>
            <a:r>
              <a:rPr lang="en-IN"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Large Ecosystem</a:t>
            </a:r>
            <a:r>
              <a:rPr lang="en-US" sz="1800" dirty="0">
                <a:latin typeface="Times New Roman" panose="02020603050405020304" pitchFamily="18" charset="0"/>
                <a:cs typeface="Times New Roman" panose="02020603050405020304" pitchFamily="18" charset="0"/>
              </a:rPr>
              <a:t>: PHP has a vast community and a wealth of resources, including documentation, forums, and libraries. This can be advantageous for troubleshooting, finding solutions, and getting support during development.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Frameworks and Libraries</a:t>
            </a:r>
            <a:r>
              <a:rPr lang="en-US" sz="1800" dirty="0">
                <a:latin typeface="Times New Roman" panose="02020603050405020304" pitchFamily="18" charset="0"/>
                <a:cs typeface="Times New Roman" panose="02020603050405020304" pitchFamily="18" charset="0"/>
              </a:rPr>
              <a:t>: PHP frameworks like Laravel and Symfony provide useful tools and libraries that can help with building and managing various aspects of a search engine, such as routing, database access, and more.</a:t>
            </a:r>
          </a:p>
          <a:p>
            <a:pPr>
              <a:buFont typeface="Arial" panose="020B0604020202020204" pitchFamily="34" charset="0"/>
              <a:buChar char="•"/>
            </a:pPr>
            <a:endParaRPr lang="en-US" dirty="0"/>
          </a:p>
          <a:p>
            <a:pPr>
              <a:buFont typeface="Arial" panose="020B0604020202020204" pitchFamily="34" charset="0"/>
              <a:buChar char="•"/>
            </a:pPr>
            <a:endParaRPr lang="en-IN" dirty="0"/>
          </a:p>
          <a:p>
            <a:pPr marL="0" indent="0">
              <a:buNone/>
            </a:pPr>
            <a:endParaRPr lang="en-IN" dirty="0"/>
          </a:p>
        </p:txBody>
      </p:sp>
    </p:spTree>
    <p:extLst>
      <p:ext uri="{BB962C8B-B14F-4D97-AF65-F5344CB8AC3E}">
        <p14:creationId xmlns:p14="http://schemas.microsoft.com/office/powerpoint/2010/main" val="33485911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F7D4842-FD43-1D9F-2B7C-044EFE2ED279}"/>
              </a:ext>
            </a:extLst>
          </p:cNvPr>
          <p:cNvSpPr>
            <a:spLocks noGrp="1"/>
          </p:cNvSpPr>
          <p:nvPr>
            <p:ph type="title" idx="4294967295"/>
          </p:nvPr>
        </p:nvSpPr>
        <p:spPr>
          <a:xfrm>
            <a:off x="0" y="-544513"/>
            <a:ext cx="10058400" cy="1449388"/>
          </a:xfrm>
        </p:spPr>
        <p:txBody>
          <a:bodyPr/>
          <a:lstStyle/>
          <a:p>
            <a:r>
              <a:rPr lang="en-US" b="1" dirty="0"/>
              <a:t>Introduction</a:t>
            </a:r>
            <a:endParaRPr lang="en-IN" b="1" dirty="0"/>
          </a:p>
        </p:txBody>
      </p:sp>
      <p:sp>
        <p:nvSpPr>
          <p:cNvPr id="3" name="Content Placeholder 2">
            <a:extLst>
              <a:ext uri="{FF2B5EF4-FFF2-40B4-BE49-F238E27FC236}">
                <a16:creationId xmlns="" xmlns:a16="http://schemas.microsoft.com/office/drawing/2014/main" id="{3036B072-BCC5-83AC-3983-9E62F1914ADD}"/>
              </a:ext>
            </a:extLst>
          </p:cNvPr>
          <p:cNvSpPr>
            <a:spLocks noGrp="1"/>
          </p:cNvSpPr>
          <p:nvPr>
            <p:ph idx="4294967295"/>
          </p:nvPr>
        </p:nvSpPr>
        <p:spPr>
          <a:xfrm>
            <a:off x="0" y="904875"/>
            <a:ext cx="11356975" cy="5137150"/>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physical world is being increasingly penetrated by embedded sensors that are connected to the Internet and the World Wide Web, making it possible to observe an </a:t>
            </a:r>
            <a:r>
              <a:rPr lang="en-US" sz="1800" dirty="0" err="1">
                <a:latin typeface="Times New Roman" panose="02020603050405020304" pitchFamily="18" charset="0"/>
                <a:cs typeface="Times New Roman" panose="02020603050405020304" pitchFamily="18" charset="0"/>
              </a:rPr>
              <a:t>everincreasing</a:t>
            </a:r>
            <a:r>
              <a:rPr lang="en-US" sz="1800" dirty="0">
                <a:latin typeface="Times New Roman" panose="02020603050405020304" pitchFamily="18" charset="0"/>
                <a:cs typeface="Times New Roman" panose="02020603050405020304" pitchFamily="18" charset="0"/>
              </a:rPr>
              <a:t> proportion of the world with minimal delay using a standard Web browser.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sensor networks are deployed to monitor the environment, mobile phones are equipped with an increasing number of sensors that can be used as mobile sensor nodes [1], and indoor plants are enabled to publish their current state using Twitter [2].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Services like Microsoft </a:t>
            </a:r>
            <a:r>
              <a:rPr lang="en-US" sz="1800" dirty="0" err="1">
                <a:latin typeface="Times New Roman" panose="02020603050405020304" pitchFamily="18" charset="0"/>
                <a:cs typeface="Times New Roman" panose="02020603050405020304" pitchFamily="18" charset="0"/>
              </a:rPr>
              <a:t>SenseWeb</a:t>
            </a:r>
            <a:r>
              <a:rPr lang="en-US" sz="1800" dirty="0">
                <a:latin typeface="Times New Roman" panose="02020603050405020304" pitchFamily="18" charset="0"/>
                <a:cs typeface="Times New Roman" panose="02020603050405020304" pitchFamily="18" charset="0"/>
              </a:rPr>
              <a:t> and pachube.com strive to simplify this process by providing platforms for publishing structured sensor data on the Web. Additionally, real-time data regarding the state of the real world is also published by various services: Examples include traffic status integrated with Google Maps, public transport operators who provide RSS-feeds of incidents and delays, or </a:t>
            </a:r>
            <a:r>
              <a:rPr lang="en-US" sz="1800" dirty="0" err="1">
                <a:latin typeface="Times New Roman" panose="02020603050405020304" pitchFamily="18" charset="0"/>
                <a:cs typeface="Times New Roman" panose="02020603050405020304" pitchFamily="18" charset="0"/>
              </a:rPr>
              <a:t>Bicing</a:t>
            </a:r>
            <a:r>
              <a:rPr lang="en-US" sz="1800" dirty="0">
                <a:latin typeface="Times New Roman" panose="02020603050405020304" pitchFamily="18" charset="0"/>
                <a:cs typeface="Times New Roman" panose="02020603050405020304" pitchFamily="18" charset="0"/>
              </a:rPr>
              <a:t> [3], a public bicycle-sharing system in Barcelona, Spain, that provides the number of bicycles available at each rental station in real time on the Web.</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9108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0D6688EA-3467-5E0A-A3B5-72B387C32086}"/>
              </a:ext>
            </a:extLst>
          </p:cNvPr>
          <p:cNvSpPr>
            <a:spLocks noGrp="1"/>
          </p:cNvSpPr>
          <p:nvPr>
            <p:ph idx="4294967295"/>
          </p:nvPr>
        </p:nvSpPr>
        <p:spPr>
          <a:xfrm>
            <a:off x="0" y="412750"/>
            <a:ext cx="10139363" cy="402431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Extrapolating this trend into the future, we should soon be able to infer the state of many real-world entities (people, places and things) in real time by analyzing the output of associated sensors and publishing this information on the Web.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believe that these trends are precursors of a Web of Things [4] which will extend the original document-centric Web, making it a universal interface for the real world by giving real-world entities a Web presence that can be accessed using </a:t>
            </a:r>
            <a:r>
              <a:rPr lang="en-US" sz="1800" dirty="0" err="1">
                <a:latin typeface="Times New Roman" panose="02020603050405020304" pitchFamily="18" charset="0"/>
                <a:cs typeface="Times New Roman" panose="02020603050405020304" pitchFamily="18" charset="0"/>
              </a:rPr>
              <a:t>ligh</a:t>
            </a:r>
            <a:r>
              <a:rPr lang="en-IN" sz="1800" dirty="0" err="1">
                <a:latin typeface="Times New Roman" panose="02020603050405020304" pitchFamily="18" charset="0"/>
                <a:cs typeface="Times New Roman" panose="02020603050405020304" pitchFamily="18" charset="0"/>
              </a:rPr>
              <a:t>tweight</a:t>
            </a:r>
            <a:r>
              <a:rPr lang="en-IN" sz="1800" dirty="0">
                <a:latin typeface="Times New Roman" panose="02020603050405020304" pitchFamily="18" charset="0"/>
                <a:cs typeface="Times New Roman" panose="02020603050405020304" pitchFamily="18" charset="0"/>
              </a:rPr>
              <a:t> APIs </a:t>
            </a:r>
            <a:r>
              <a:rPr lang="en-US" sz="1800" dirty="0">
                <a:latin typeface="Times New Roman" panose="02020603050405020304" pitchFamily="18" charset="0"/>
                <a:cs typeface="Times New Roman" panose="02020603050405020304" pitchFamily="18" charset="0"/>
              </a:rPr>
              <a:t>(typically based on the REST principle [5]).</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945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01814C-3BF2-661E-7266-E9AD931E27AC}"/>
              </a:ext>
            </a:extLst>
          </p:cNvPr>
          <p:cNvSpPr>
            <a:spLocks noGrp="1"/>
          </p:cNvSpPr>
          <p:nvPr>
            <p:ph type="title" idx="4294967295"/>
          </p:nvPr>
        </p:nvSpPr>
        <p:spPr>
          <a:xfrm>
            <a:off x="0" y="-460375"/>
            <a:ext cx="10058400" cy="1449388"/>
          </a:xfrm>
        </p:spPr>
        <p:txBody>
          <a:bodyPr/>
          <a:lstStyle/>
          <a:p>
            <a:r>
              <a:rPr lang="en-IN" dirty="0"/>
              <a:t>MODULES</a:t>
            </a:r>
          </a:p>
        </p:txBody>
      </p:sp>
      <p:sp>
        <p:nvSpPr>
          <p:cNvPr id="3" name="Content Placeholder 2">
            <a:extLst>
              <a:ext uri="{FF2B5EF4-FFF2-40B4-BE49-F238E27FC236}">
                <a16:creationId xmlns="" xmlns:a16="http://schemas.microsoft.com/office/drawing/2014/main" id="{2E420C2E-5DE8-23DE-B78A-A57C37904B8C}"/>
              </a:ext>
            </a:extLst>
          </p:cNvPr>
          <p:cNvSpPr>
            <a:spLocks noGrp="1"/>
          </p:cNvSpPr>
          <p:nvPr>
            <p:ph idx="4294967295"/>
          </p:nvPr>
        </p:nvSpPr>
        <p:spPr>
          <a:xfrm>
            <a:off x="0" y="1417638"/>
            <a:ext cx="10058400" cy="4022725"/>
          </a:xfrm>
        </p:spPr>
        <p:txBody>
          <a:bodyPr>
            <a:normAutofit/>
          </a:bodyPr>
          <a:lstStyle/>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Indexing Module</a:t>
            </a: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Search Query Module</a:t>
            </a: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Real-Time Updates Module</a:t>
            </a: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User Interface Module</a:t>
            </a:r>
          </a:p>
        </p:txBody>
      </p:sp>
    </p:spTree>
    <p:extLst>
      <p:ext uri="{BB962C8B-B14F-4D97-AF65-F5344CB8AC3E}">
        <p14:creationId xmlns:p14="http://schemas.microsoft.com/office/powerpoint/2010/main" val="1508435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7D77D86-69AE-32D1-6A7A-ECB2C1F74D51}"/>
              </a:ext>
            </a:extLst>
          </p:cNvPr>
          <p:cNvSpPr>
            <a:spLocks noGrp="1"/>
          </p:cNvSpPr>
          <p:nvPr>
            <p:ph type="title" idx="4294967295"/>
          </p:nvPr>
        </p:nvSpPr>
        <p:spPr>
          <a:xfrm>
            <a:off x="0" y="0"/>
            <a:ext cx="10058400" cy="1450975"/>
          </a:xfrm>
        </p:spPr>
        <p:txBody>
          <a:bodyPr/>
          <a:lstStyle/>
          <a:p>
            <a:r>
              <a:rPr lang="en-IN" sz="3000" b="1" dirty="0">
                <a:latin typeface="Times New Roman" panose="02020603050405020304" pitchFamily="18" charset="0"/>
                <a:cs typeface="Times New Roman" panose="02020603050405020304" pitchFamily="18" charset="0"/>
              </a:rPr>
              <a:t>Indexing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 xmlns:a16="http://schemas.microsoft.com/office/drawing/2014/main" id="{171B4669-BF82-F99B-F1A8-67A559C2CD78}"/>
              </a:ext>
            </a:extLst>
          </p:cNvPr>
          <p:cNvSpPr>
            <a:spLocks noGrp="1" noChangeArrowheads="1"/>
          </p:cNvSpPr>
          <p:nvPr>
            <p:ph idx="4294967295"/>
          </p:nvPr>
        </p:nvSpPr>
        <p:spPr bwMode="auto">
          <a:xfrm>
            <a:off x="723900" y="1082675"/>
            <a:ext cx="11468100" cy="433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Purpose</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create and manage indexes for quick search and retrieval.</a:t>
            </a:r>
          </a:p>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Components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Data Ingestion</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Code to gather and process data from different sources (e.g., databases, APIs).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Index Creation</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Scripts or libraries to build and update search indexes.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Index Storage</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Mechanisms for storing indexes, such as files or databases.</a:t>
            </a:r>
          </a:p>
          <a:p>
            <a:pPr marL="0" indent="0" algn="just">
              <a:lnSpc>
                <a:spcPct val="150000"/>
              </a:lnSpc>
              <a:buNone/>
            </a:pPr>
            <a:r>
              <a:rPr lang="en-US" sz="1800" b="1" dirty="0">
                <a:latin typeface="Times New Roman" panose="02020603050405020304" pitchFamily="18" charset="0"/>
                <a:cs typeface="Times New Roman" panose="02020603050405020304" pitchFamily="18" charset="0"/>
              </a:rPr>
              <a:t>3. Tools/</a:t>
            </a:r>
            <a:r>
              <a:rPr lang="en-US" sz="1800" b="1" dirty="0" err="1">
                <a:latin typeface="Times New Roman" panose="02020603050405020304" pitchFamily="18" charset="0"/>
                <a:cs typeface="Times New Roman" panose="02020603050405020304" pitchFamily="18" charset="0"/>
              </a:rPr>
              <a:t>Libraries</a:t>
            </a:r>
            <a:r>
              <a:rPr lang="en-US" sz="1800" dirty="0" err="1">
                <a:latin typeface="Times New Roman" panose="02020603050405020304" pitchFamily="18" charset="0"/>
                <a:cs typeface="Times New Roman" panose="02020603050405020304" pitchFamily="18" charset="0"/>
              </a:rPr>
              <a:t>:</a:t>
            </a:r>
            <a:r>
              <a:rPr lang="en-US" sz="1800" b="1" dirty="0" err="1">
                <a:latin typeface="Times New Roman" panose="02020603050405020304" pitchFamily="18" charset="0"/>
                <a:cs typeface="Times New Roman" panose="02020603050405020304" pitchFamily="18" charset="0"/>
              </a:rPr>
              <a:t>ElasticSearch</a:t>
            </a:r>
            <a:r>
              <a:rPr lang="en-US" sz="1800" dirty="0">
                <a:latin typeface="Times New Roman" panose="02020603050405020304" pitchFamily="18" charset="0"/>
                <a:cs typeface="Times New Roman" panose="02020603050405020304" pitchFamily="18" charset="0"/>
              </a:rPr>
              <a:t>: While not PHP itself, you can use the PHP client library for </a:t>
            </a:r>
            <a:r>
              <a:rPr lang="en-US" sz="1800" dirty="0" err="1">
                <a:latin typeface="Times New Roman" panose="02020603050405020304" pitchFamily="18" charset="0"/>
                <a:cs typeface="Times New Roman" panose="02020603050405020304" pitchFamily="18" charset="0"/>
              </a:rPr>
              <a:t>ElasticSearch</a:t>
            </a:r>
            <a:r>
              <a:rPr lang="en-US" sz="1800" dirty="0">
                <a:latin typeface="Times New Roman" panose="02020603050405020304" pitchFamily="18" charset="0"/>
                <a:cs typeface="Times New Roman" panose="02020603050405020304" pitchFamily="18" charset="0"/>
              </a:rPr>
              <a:t> to integrate with it.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Sphinx</a:t>
            </a:r>
            <a:r>
              <a:rPr lang="en-US" sz="1800" dirty="0">
                <a:latin typeface="Times New Roman" panose="02020603050405020304" pitchFamily="18" charset="0"/>
                <a:cs typeface="Times New Roman" panose="02020603050405020304" pitchFamily="18" charset="0"/>
              </a:rPr>
              <a:t>: Another full-text search engine with a PHP API.</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49717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6B0F4E2-FE1E-BA81-2FBA-A770EA29BBA9}"/>
              </a:ext>
            </a:extLst>
          </p:cNvPr>
          <p:cNvSpPr>
            <a:spLocks noGrp="1"/>
          </p:cNvSpPr>
          <p:nvPr>
            <p:ph type="title" idx="4294967295"/>
          </p:nvPr>
        </p:nvSpPr>
        <p:spPr>
          <a:xfrm>
            <a:off x="0" y="111759"/>
            <a:ext cx="10058400" cy="1250315"/>
          </a:xfrm>
        </p:spPr>
        <p:txBody>
          <a:bodyPr/>
          <a:lstStyle/>
          <a:p>
            <a:r>
              <a:rPr lang="en-IN" sz="2800" b="1" dirty="0">
                <a:latin typeface="Times New Roman" panose="02020603050405020304" pitchFamily="18" charset="0"/>
                <a:cs typeface="Times New Roman" panose="02020603050405020304" pitchFamily="18" charset="0"/>
              </a:rPr>
              <a:t>Search Query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 xmlns:a16="http://schemas.microsoft.com/office/drawing/2014/main" id="{D6868A6F-64F2-1088-92BC-1BA33484ABE4}"/>
              </a:ext>
            </a:extLst>
          </p:cNvPr>
          <p:cNvSpPr>
            <a:spLocks noGrp="1" noChangeArrowheads="1"/>
          </p:cNvSpPr>
          <p:nvPr>
            <p:ph idx="4294967295"/>
          </p:nvPr>
        </p:nvSpPr>
        <p:spPr bwMode="auto">
          <a:xfrm>
            <a:off x="0" y="1270000"/>
            <a:ext cx="9617075" cy="3970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Purpose</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process and execute search queries against the index.</a:t>
            </a:r>
          </a:p>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Components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Query Parsing</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Code to handle different query formats and parameters.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Search Execution</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Logic to search through the indexes and retrieve relevant results.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Ranking and Relevance</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Algorithms to rank and prioritize search results based on relevance.</a:t>
            </a:r>
          </a:p>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Tools/Libraries:</a:t>
            </a:r>
          </a:p>
          <a:p>
            <a:pPr marR="0" lvl="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Zend Search: A PHP library for search functionality. </a:t>
            </a:r>
          </a:p>
          <a:p>
            <a:pPr marR="0" lvl="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PHP Search Libraries: Libraries like whoops or </a:t>
            </a:r>
            <a:r>
              <a:rPr kumimoji="0" lang="en-US" altLang="en-US" sz="1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php</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-search for custom implementations.</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46765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89AC85-51F1-64E9-0879-2F15457DFF15}"/>
              </a:ext>
            </a:extLst>
          </p:cNvPr>
          <p:cNvSpPr>
            <a:spLocks noGrp="1"/>
          </p:cNvSpPr>
          <p:nvPr>
            <p:ph type="title" idx="4294967295"/>
          </p:nvPr>
        </p:nvSpPr>
        <p:spPr>
          <a:xfrm>
            <a:off x="0" y="-77788"/>
            <a:ext cx="10058400" cy="1449388"/>
          </a:xfrm>
        </p:spPr>
        <p:txBody>
          <a:bodyPr/>
          <a:lstStyle/>
          <a:p>
            <a:r>
              <a:rPr lang="en-IN" sz="2800" b="1" dirty="0">
                <a:latin typeface="Times New Roman" panose="02020603050405020304" pitchFamily="18" charset="0"/>
                <a:cs typeface="Times New Roman" panose="02020603050405020304" pitchFamily="18" charset="0"/>
              </a:rPr>
              <a:t>Real-Time Updates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 xmlns:a16="http://schemas.microsoft.com/office/drawing/2014/main" id="{91C56309-1331-5434-FB3E-FA44965A877C}"/>
              </a:ext>
            </a:extLst>
          </p:cNvPr>
          <p:cNvSpPr>
            <a:spLocks noGrp="1"/>
          </p:cNvSpPr>
          <p:nvPr>
            <p:ph idx="4294967295"/>
          </p:nvPr>
        </p:nvSpPr>
        <p:spPr>
          <a:xfrm>
            <a:off x="0" y="1060450"/>
            <a:ext cx="10058400" cy="4022725"/>
          </a:xfrm>
        </p:spPr>
        <p:txBody>
          <a:bodyPr>
            <a:normAutofit/>
          </a:bodyPr>
          <a:lstStyle/>
          <a:p>
            <a:pPr algn="just">
              <a:lnSpc>
                <a:spcPct val="150000"/>
              </a:lnSpc>
            </a:pPr>
            <a:r>
              <a:rPr lang="en-US" b="1" dirty="0"/>
              <a:t>1</a:t>
            </a:r>
            <a:r>
              <a:rPr lang="en-US" sz="1800" b="1" dirty="0">
                <a:latin typeface="Times New Roman" panose="02020603050405020304" pitchFamily="18" charset="0"/>
                <a:cs typeface="Times New Roman" panose="02020603050405020304" pitchFamily="18" charset="0"/>
              </a:rPr>
              <a:t>. Purpose: </a:t>
            </a:r>
            <a:r>
              <a:rPr lang="en-US" sz="1800" dirty="0">
                <a:latin typeface="Times New Roman" panose="02020603050405020304" pitchFamily="18" charset="0"/>
                <a:cs typeface="Times New Roman" panose="02020603050405020304" pitchFamily="18" charset="0"/>
              </a:rPr>
              <a:t>To ensure that the search index is updated in real time as new data becomes available.</a:t>
            </a:r>
          </a:p>
          <a:p>
            <a:pPr algn="just">
              <a:lnSpc>
                <a:spcPct val="150000"/>
              </a:lnSpc>
            </a:pPr>
            <a:r>
              <a:rPr lang="en-US" sz="1800" b="1" dirty="0">
                <a:latin typeface="Times New Roman" panose="02020603050405020304" pitchFamily="18" charset="0"/>
                <a:cs typeface="Times New Roman" panose="02020603050405020304" pitchFamily="18" charset="0"/>
              </a:rPr>
              <a:t>2. Components: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Change Detection: </a:t>
            </a:r>
            <a:r>
              <a:rPr lang="en-US" sz="1800" dirty="0">
                <a:latin typeface="Times New Roman" panose="02020603050405020304" pitchFamily="18" charset="0"/>
                <a:cs typeface="Times New Roman" panose="02020603050405020304" pitchFamily="18" charset="0"/>
              </a:rPr>
              <a:t>Mechanisms to detect changes in data 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Index Updating: </a:t>
            </a:r>
            <a:r>
              <a:rPr lang="en-US" sz="1800" dirty="0">
                <a:latin typeface="Times New Roman" panose="02020603050405020304" pitchFamily="18" charset="0"/>
                <a:cs typeface="Times New Roman" panose="02020603050405020304" pitchFamily="18" charset="0"/>
              </a:rPr>
              <a:t>Code to update the search index with new or modified data.</a:t>
            </a:r>
          </a:p>
          <a:p>
            <a:pPr algn="just">
              <a:lnSpc>
                <a:spcPct val="150000"/>
              </a:lnSpc>
            </a:pPr>
            <a:r>
              <a:rPr lang="en-US" sz="1800" dirty="0">
                <a:latin typeface="Times New Roman" panose="02020603050405020304" pitchFamily="18" charset="0"/>
                <a:cs typeface="Times New Roman" panose="02020603050405020304" pitchFamily="18" charset="0"/>
              </a:rPr>
              <a:t>3. </a:t>
            </a:r>
            <a:r>
              <a:rPr lang="en-US" sz="1800" b="1" dirty="0">
                <a:latin typeface="Times New Roman" panose="02020603050405020304" pitchFamily="18" charset="0"/>
                <a:cs typeface="Times New Roman" panose="02020603050405020304" pitchFamily="18" charset="0"/>
              </a:rPr>
              <a:t>Tools/Libraries:</a:t>
            </a:r>
          </a:p>
          <a:p>
            <a:pPr algn="just">
              <a:lnSpc>
                <a:spcPct val="150000"/>
              </a:lnSpc>
              <a:buFont typeface="Arial" panose="020B0604020202020204" pitchFamily="34" charset="0"/>
              <a:buChar char="•"/>
            </a:pPr>
            <a:r>
              <a:rPr lang="en-US" sz="1800" b="1" dirty="0" err="1">
                <a:latin typeface="Times New Roman" panose="02020603050405020304" pitchFamily="18" charset="0"/>
                <a:cs typeface="Times New Roman" panose="02020603050405020304" pitchFamily="18" charset="0"/>
              </a:rPr>
              <a:t>WebSockets</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PHP libraries like Ratchet or </a:t>
            </a:r>
            <a:r>
              <a:rPr lang="en-US" sz="1800" dirty="0" err="1">
                <a:latin typeface="Times New Roman" panose="02020603050405020304" pitchFamily="18" charset="0"/>
                <a:cs typeface="Times New Roman" panose="02020603050405020304" pitchFamily="18" charset="0"/>
              </a:rPr>
              <a:t>Swoole</a:t>
            </a:r>
            <a:r>
              <a:rPr lang="en-US" sz="1800" dirty="0">
                <a:latin typeface="Times New Roman" panose="02020603050405020304" pitchFamily="18" charset="0"/>
                <a:cs typeface="Times New Roman" panose="02020603050405020304" pitchFamily="18" charset="0"/>
              </a:rPr>
              <a:t> to handle real-time communications and updates.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Redis: </a:t>
            </a:r>
            <a:r>
              <a:rPr lang="en-US" sz="1800" dirty="0">
                <a:latin typeface="Times New Roman" panose="02020603050405020304" pitchFamily="18" charset="0"/>
                <a:cs typeface="Times New Roman" panose="02020603050405020304" pitchFamily="18" charset="0"/>
              </a:rPr>
              <a:t>Used for caching and real-time data updates.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99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DF4032A-959E-0978-4F7E-92ABFE77B16C}"/>
              </a:ext>
            </a:extLst>
          </p:cNvPr>
          <p:cNvSpPr>
            <a:spLocks noGrp="1"/>
          </p:cNvSpPr>
          <p:nvPr>
            <p:ph type="title" idx="4294967295"/>
          </p:nvPr>
        </p:nvSpPr>
        <p:spPr>
          <a:xfrm>
            <a:off x="0" y="-77788"/>
            <a:ext cx="10058400" cy="1450976"/>
          </a:xfrm>
        </p:spPr>
        <p:txBody>
          <a:bodyPr/>
          <a:lstStyle/>
          <a:p>
            <a:r>
              <a:rPr lang="en-IN" sz="2800" b="1" dirty="0">
                <a:latin typeface="Times New Roman" panose="02020603050405020304" pitchFamily="18" charset="0"/>
                <a:cs typeface="Times New Roman" panose="02020603050405020304" pitchFamily="18" charset="0"/>
              </a:rPr>
              <a:t>User Interface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 xmlns:a16="http://schemas.microsoft.com/office/drawing/2014/main" id="{8B0E2172-A712-B8EE-5C21-E24E64051A63}"/>
              </a:ext>
            </a:extLst>
          </p:cNvPr>
          <p:cNvSpPr>
            <a:spLocks noGrp="1" noChangeArrowheads="1"/>
          </p:cNvSpPr>
          <p:nvPr>
            <p:ph idx="4294967295"/>
          </p:nvPr>
        </p:nvSpPr>
        <p:spPr bwMode="auto">
          <a:xfrm>
            <a:off x="0" y="1373188"/>
            <a:ext cx="8929688" cy="327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Arial" panose="020B0604020202020204" pitchFamily="34" charset="0"/>
              </a:rPr>
              <a:t>1. </a:t>
            </a: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Purpose</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 provide a front-end interface for users to input search queries and view results.</a:t>
            </a:r>
          </a:p>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Components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Search Form</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HTML/PHP forms to capture user queries.</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Results Display</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Templates or components to show search results.</a:t>
            </a:r>
          </a:p>
          <a:p>
            <a:pPr marL="0" marR="0" lvl="0" indent="0" algn="just" defTabSz="914400" rtl="0" eaLnBrk="0" fontAlgn="base" latinLnBrk="0" hangingPunct="0">
              <a:lnSpc>
                <a:spcPct val="150000"/>
              </a:lnSpc>
              <a:spcBef>
                <a:spcPct val="0"/>
              </a:spcBef>
              <a:spcAft>
                <a:spcPct val="0"/>
              </a:spcAft>
              <a:buClrTx/>
              <a:buSzTx/>
              <a:buNone/>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Tools/Libraries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Twig or Blade</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Templating engines for rendering search results in PHP.</a:t>
            </a:r>
          </a:p>
          <a:p>
            <a:pPr marL="0" marR="0" lvl="0" indent="0" algn="just" defTabSz="914400" rtl="0" eaLnBrk="0" fontAlgn="base" latinLnBrk="0" hangingPunct="0">
              <a:lnSpc>
                <a:spcPct val="15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JavaScript Libraries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For enhancing user experience (e.g., AJAX for dynamic updates)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09864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F56C290-214E-07F0-C996-D2D37355EF58}"/>
              </a:ext>
            </a:extLst>
          </p:cNvPr>
          <p:cNvSpPr>
            <a:spLocks noGrp="1"/>
          </p:cNvSpPr>
          <p:nvPr>
            <p:ph type="title" idx="4294967295"/>
          </p:nvPr>
        </p:nvSpPr>
        <p:spPr>
          <a:xfrm>
            <a:off x="0" y="-460375"/>
            <a:ext cx="10058400" cy="1449388"/>
          </a:xfrm>
        </p:spPr>
        <p:txBody>
          <a:bodyPr/>
          <a:lstStyle/>
          <a:p>
            <a:r>
              <a:rPr lang="en-IN" dirty="0"/>
              <a:t>Software Details</a:t>
            </a:r>
          </a:p>
        </p:txBody>
      </p:sp>
      <p:sp>
        <p:nvSpPr>
          <p:cNvPr id="3" name="Content Placeholder 2">
            <a:extLst>
              <a:ext uri="{FF2B5EF4-FFF2-40B4-BE49-F238E27FC236}">
                <a16:creationId xmlns="" xmlns:a16="http://schemas.microsoft.com/office/drawing/2014/main" id="{480CA4DF-B37D-CE46-4FD0-75CD171864A4}"/>
              </a:ext>
            </a:extLst>
          </p:cNvPr>
          <p:cNvSpPr>
            <a:spLocks noGrp="1"/>
          </p:cNvSpPr>
          <p:nvPr>
            <p:ph idx="4294967295"/>
          </p:nvPr>
        </p:nvSpPr>
        <p:spPr>
          <a:xfrm>
            <a:off x="0" y="1263650"/>
            <a:ext cx="8755063" cy="3900488"/>
          </a:xfrm>
        </p:spPr>
        <p:txBody>
          <a:bodyPr>
            <a:normAutofit fontScale="92500" lnSpcReduction="20000"/>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881700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38781F-82DE-17D2-ADE6-DE434D73AF59}"/>
              </a:ext>
            </a:extLst>
          </p:cNvPr>
          <p:cNvSpPr>
            <a:spLocks noGrp="1"/>
          </p:cNvSpPr>
          <p:nvPr>
            <p:ph type="title" idx="4294967295"/>
          </p:nvPr>
        </p:nvSpPr>
        <p:spPr>
          <a:xfrm>
            <a:off x="0" y="-460375"/>
            <a:ext cx="10058400" cy="1449388"/>
          </a:xfrm>
        </p:spPr>
        <p:txBody>
          <a:bodyPr/>
          <a:lstStyle/>
          <a:p>
            <a:r>
              <a:rPr lang="en-IN" b="1" dirty="0"/>
              <a:t>Front End</a:t>
            </a:r>
          </a:p>
        </p:txBody>
      </p:sp>
      <p:sp>
        <p:nvSpPr>
          <p:cNvPr id="3" name="Content Placeholder 2">
            <a:extLst>
              <a:ext uri="{FF2B5EF4-FFF2-40B4-BE49-F238E27FC236}">
                <a16:creationId xmlns="" xmlns:a16="http://schemas.microsoft.com/office/drawing/2014/main" id="{786585A0-3FD2-BAB4-B414-E1CB0D52AC47}"/>
              </a:ext>
            </a:extLst>
          </p:cNvPr>
          <p:cNvSpPr>
            <a:spLocks noGrp="1"/>
          </p:cNvSpPr>
          <p:nvPr>
            <p:ph idx="4294967295"/>
          </p:nvPr>
        </p:nvSpPr>
        <p:spPr>
          <a:xfrm>
            <a:off x="0" y="1295400"/>
            <a:ext cx="8485188" cy="4502150"/>
          </a:xfrm>
        </p:spPr>
        <p:txBody>
          <a:bodyPr>
            <a:normAutofit fontScale="92500" lnSpcReduction="20000"/>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02185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D1C215F-F6D7-84A0-7B26-FBE506B2DD27}"/>
              </a:ext>
            </a:extLst>
          </p:cNvPr>
          <p:cNvSpPr>
            <a:spLocks noGrp="1"/>
          </p:cNvSpPr>
          <p:nvPr>
            <p:ph type="title" idx="4294967295"/>
          </p:nvPr>
        </p:nvSpPr>
        <p:spPr>
          <a:xfrm>
            <a:off x="0" y="-481013"/>
            <a:ext cx="10058400" cy="1449388"/>
          </a:xfrm>
        </p:spPr>
        <p:txBody>
          <a:bodyPr/>
          <a:lstStyle/>
          <a:p>
            <a:r>
              <a:rPr lang="en-IN" b="1" dirty="0"/>
              <a:t>Database</a:t>
            </a:r>
          </a:p>
        </p:txBody>
      </p:sp>
      <p:sp>
        <p:nvSpPr>
          <p:cNvPr id="3" name="Content Placeholder 2">
            <a:extLst>
              <a:ext uri="{FF2B5EF4-FFF2-40B4-BE49-F238E27FC236}">
                <a16:creationId xmlns="" xmlns:a16="http://schemas.microsoft.com/office/drawing/2014/main" id="{657290A1-7551-0241-D62E-BF8596442B19}"/>
              </a:ext>
            </a:extLst>
          </p:cNvPr>
          <p:cNvSpPr>
            <a:spLocks noGrp="1"/>
          </p:cNvSpPr>
          <p:nvPr>
            <p:ph idx="4294967295"/>
          </p:nvPr>
        </p:nvSpPr>
        <p:spPr>
          <a:xfrm>
            <a:off x="0" y="1123950"/>
            <a:ext cx="9286875" cy="3738563"/>
          </a:xfrm>
        </p:spPr>
        <p:txBody>
          <a:bodyPr>
            <a:normAutofit lnSpcReduction="10000"/>
          </a:bodyPr>
          <a:lstStyle/>
          <a:p>
            <a:pPr algn="just">
              <a:buFont typeface="Arial" panose="020B0604020202020204" pitchFamily="34" charset="0"/>
              <a:buChar char="•"/>
            </a:pPr>
            <a:r>
              <a:rPr lang="en-IN" dirty="0"/>
              <a:t> </a:t>
            </a: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165864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3D98E8A-F4AA-37EB-5F92-12FDAB30A181}"/>
              </a:ext>
            </a:extLst>
          </p:cNvPr>
          <p:cNvSpPr>
            <a:spLocks noGrp="1"/>
          </p:cNvSpPr>
          <p:nvPr>
            <p:ph type="title" idx="4294967295"/>
          </p:nvPr>
        </p:nvSpPr>
        <p:spPr>
          <a:xfrm>
            <a:off x="0" y="-450850"/>
            <a:ext cx="10058400" cy="1449388"/>
          </a:xfrm>
        </p:spPr>
        <p:txBody>
          <a:bodyPr/>
          <a:lstStyle/>
          <a:p>
            <a:r>
              <a:rPr lang="en-IN" b="1" dirty="0"/>
              <a:t>Cloud Web Server</a:t>
            </a:r>
          </a:p>
        </p:txBody>
      </p:sp>
      <p:sp>
        <p:nvSpPr>
          <p:cNvPr id="3" name="Content Placeholder 2">
            <a:extLst>
              <a:ext uri="{FF2B5EF4-FFF2-40B4-BE49-F238E27FC236}">
                <a16:creationId xmlns="" xmlns:a16="http://schemas.microsoft.com/office/drawing/2014/main" id="{F597B8CD-7002-A813-BE89-2883EDD2FF37}"/>
              </a:ext>
            </a:extLst>
          </p:cNvPr>
          <p:cNvSpPr>
            <a:spLocks noGrp="1"/>
          </p:cNvSpPr>
          <p:nvPr>
            <p:ph idx="4294967295"/>
          </p:nvPr>
        </p:nvSpPr>
        <p:spPr>
          <a:xfrm>
            <a:off x="0" y="1087438"/>
            <a:ext cx="9123363" cy="5095875"/>
          </a:xfrm>
        </p:spPr>
        <p:txBody>
          <a:bodyPr>
            <a:normAutofit fontScale="92500" lnSpcReduction="20000"/>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614136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F27B006-D093-CDFF-0B8B-5764D1A0FF1D}"/>
              </a:ext>
            </a:extLst>
          </p:cNvPr>
          <p:cNvSpPr txBox="1"/>
          <p:nvPr/>
        </p:nvSpPr>
        <p:spPr>
          <a:xfrm>
            <a:off x="553315" y="303706"/>
            <a:ext cx="6094268" cy="646331"/>
          </a:xfrm>
          <a:prstGeom prst="rect">
            <a:avLst/>
          </a:prstGeom>
          <a:noFill/>
        </p:spPr>
        <p:txBody>
          <a:bodyPr wrap="square">
            <a:spAutoFit/>
          </a:bodyPr>
          <a:lstStyle/>
          <a:p>
            <a:r>
              <a:rPr lang="en-US" sz="3600" b="1" dirty="0"/>
              <a:t>SOFTWARE REQUIREMENTS:</a:t>
            </a:r>
            <a:endParaRPr lang="en-IN" sz="3600" dirty="0"/>
          </a:p>
        </p:txBody>
      </p:sp>
      <p:sp>
        <p:nvSpPr>
          <p:cNvPr id="5" name="TextBox 4">
            <a:extLst>
              <a:ext uri="{FF2B5EF4-FFF2-40B4-BE49-F238E27FC236}">
                <a16:creationId xmlns="" xmlns:a16="http://schemas.microsoft.com/office/drawing/2014/main" id="{8C7DF0D8-6A11-1E50-64EA-A38E7FBC4E85}"/>
              </a:ext>
            </a:extLst>
          </p:cNvPr>
          <p:cNvSpPr txBox="1"/>
          <p:nvPr/>
        </p:nvSpPr>
        <p:spPr>
          <a:xfrm>
            <a:off x="1748270" y="1350451"/>
            <a:ext cx="6094268" cy="873572"/>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18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935263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45EB3E8D-8B6E-CDC3-4F1C-0207C6A35636}"/>
              </a:ext>
            </a:extLst>
          </p:cNvPr>
          <p:cNvSpPr txBox="1"/>
          <p:nvPr/>
        </p:nvSpPr>
        <p:spPr>
          <a:xfrm>
            <a:off x="376670" y="345271"/>
            <a:ext cx="6094268" cy="523220"/>
          </a:xfrm>
          <a:prstGeom prst="rect">
            <a:avLst/>
          </a:prstGeom>
          <a:noFill/>
        </p:spPr>
        <p:txBody>
          <a:bodyPr wrap="square">
            <a:spAutoFit/>
          </a:bodyPr>
          <a:lstStyle/>
          <a:p>
            <a:r>
              <a:rPr lang="en-US" sz="2800" b="1" dirty="0"/>
              <a:t>HARDWARE REQUIREMENTS:</a:t>
            </a:r>
            <a:endParaRPr lang="en-IN" sz="2800" dirty="0"/>
          </a:p>
        </p:txBody>
      </p:sp>
      <p:sp>
        <p:nvSpPr>
          <p:cNvPr id="7" name="TextBox 6">
            <a:extLst>
              <a:ext uri="{FF2B5EF4-FFF2-40B4-BE49-F238E27FC236}">
                <a16:creationId xmlns="" xmlns:a16="http://schemas.microsoft.com/office/drawing/2014/main" id="{04C71341-0CD5-A84B-ED13-FA597C2F195B}"/>
              </a:ext>
            </a:extLst>
          </p:cNvPr>
          <p:cNvSpPr txBox="1"/>
          <p:nvPr/>
        </p:nvSpPr>
        <p:spPr>
          <a:xfrm>
            <a:off x="1685925" y="1257071"/>
            <a:ext cx="6094268" cy="170456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18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1800" dirty="0">
                <a:latin typeface="Times New Roman" pitchFamily="18" charset="0"/>
                <a:cs typeface="Times New Roman" pitchFamily="18" charset="0"/>
              </a:rPr>
              <a:t>Ram	</a:t>
            </a:r>
          </a:p>
        </p:txBody>
      </p:sp>
    </p:spTree>
    <p:extLst>
      <p:ext uri="{BB962C8B-B14F-4D97-AF65-F5344CB8AC3E}">
        <p14:creationId xmlns:p14="http://schemas.microsoft.com/office/powerpoint/2010/main" val="11664860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4569CF3-C453-C26D-7590-72242EEB67C5}"/>
              </a:ext>
            </a:extLst>
          </p:cNvPr>
          <p:cNvSpPr txBox="1"/>
          <p:nvPr/>
        </p:nvSpPr>
        <p:spPr>
          <a:xfrm>
            <a:off x="335107" y="303706"/>
            <a:ext cx="6094268" cy="584775"/>
          </a:xfrm>
          <a:prstGeom prst="rect">
            <a:avLst/>
          </a:prstGeom>
          <a:noFill/>
        </p:spPr>
        <p:txBody>
          <a:bodyPr wrap="square">
            <a:spAutoFit/>
          </a:bodyPr>
          <a:lstStyle/>
          <a:p>
            <a:r>
              <a:rPr lang="en-US" sz="3200" dirty="0"/>
              <a:t>CONCLUSION</a:t>
            </a:r>
            <a:endParaRPr lang="en-IN" sz="3200" dirty="0"/>
          </a:p>
        </p:txBody>
      </p:sp>
      <p:sp>
        <p:nvSpPr>
          <p:cNvPr id="9" name="TextBox 8">
            <a:extLst>
              <a:ext uri="{FF2B5EF4-FFF2-40B4-BE49-F238E27FC236}">
                <a16:creationId xmlns="" xmlns:a16="http://schemas.microsoft.com/office/drawing/2014/main" id="{6D7E7EC7-E87A-B08D-B38E-898895D39339}"/>
              </a:ext>
            </a:extLst>
          </p:cNvPr>
          <p:cNvSpPr txBox="1"/>
          <p:nvPr/>
        </p:nvSpPr>
        <p:spPr>
          <a:xfrm>
            <a:off x="904009" y="987136"/>
            <a:ext cx="10816936"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Founded in the increasing trend of enriching real-world entities with embedded and globally networked sensors, we proposed the augmentation of the existing Web with representations of these real-world entities – thus offering online and real-time Web access to the state of the real world.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presented the design and implementation of </a:t>
            </a:r>
            <a:r>
              <a:rPr lang="en-US" dirty="0" err="1">
                <a:latin typeface="Times New Roman" panose="02020603050405020304" pitchFamily="18" charset="0"/>
                <a:cs typeface="Times New Roman" panose="02020603050405020304" pitchFamily="18" charset="0"/>
              </a:rPr>
              <a:t>Dyser</a:t>
            </a:r>
            <a:r>
              <a:rPr lang="en-US" dirty="0">
                <a:latin typeface="Times New Roman" panose="02020603050405020304" pitchFamily="18" charset="0"/>
                <a:cs typeface="Times New Roman" panose="02020603050405020304" pitchFamily="18" charset="0"/>
              </a:rPr>
              <a:t>, a </a:t>
            </a:r>
            <a:r>
              <a:rPr lang="en-US" dirty="0" err="1">
                <a:latin typeface="Times New Roman" panose="02020603050405020304" pitchFamily="18" charset="0"/>
                <a:cs typeface="Times New Roman" panose="02020603050405020304" pitchFamily="18" charset="0"/>
              </a:rPr>
              <a:t>realtime</a:t>
            </a:r>
            <a:r>
              <a:rPr lang="en-US" dirty="0">
                <a:latin typeface="Times New Roman" panose="02020603050405020304" pitchFamily="18" charset="0"/>
                <a:cs typeface="Times New Roman" panose="02020603050405020304" pitchFamily="18" charset="0"/>
              </a:rPr>
              <a:t> search engine that enables finding real-world entities that exhibit a certain state at the time of the query. We studied the performance of </a:t>
            </a:r>
            <a:r>
              <a:rPr lang="en-US" dirty="0" err="1">
                <a:latin typeface="Times New Roman" panose="02020603050405020304" pitchFamily="18" charset="0"/>
                <a:cs typeface="Times New Roman" panose="02020603050405020304" pitchFamily="18" charset="0"/>
              </a:rPr>
              <a:t>Dyser</a:t>
            </a:r>
            <a:r>
              <a:rPr lang="en-US" dirty="0">
                <a:latin typeface="Times New Roman" panose="02020603050405020304" pitchFamily="18" charset="0"/>
                <a:cs typeface="Times New Roman" panose="02020603050405020304" pitchFamily="18" charset="0"/>
              </a:rPr>
              <a:t> on a real-world data set containing data from 385 sensors over a period of 5 months.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 important thread for future work is the distribution – where several instances of the search engine take care of certain subsets of entity and sensor pages – and parallelization of the search engine – where the search engine itself and its index are distributed over multiple computers.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former is expected to offer a significant speedup for the execution of multiple </a:t>
            </a:r>
            <a:r>
              <a:rPr lang="en-US" dirty="0" err="1">
                <a:latin typeface="Times New Roman" panose="02020603050405020304" pitchFamily="18" charset="0"/>
                <a:cs typeface="Times New Roman" panose="02020603050405020304" pitchFamily="18" charset="0"/>
              </a:rPr>
              <a:t>simulateneous</a:t>
            </a:r>
            <a:r>
              <a:rPr lang="en-US" dirty="0">
                <a:latin typeface="Times New Roman" panose="02020603050405020304" pitchFamily="18" charset="0"/>
                <a:cs typeface="Times New Roman" panose="02020603050405020304" pitchFamily="18" charset="0"/>
              </a:rPr>
              <a:t> queries, while the latter can be expected to also speed up the execution of a single query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08545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138</TotalTime>
  <Words>2507</Words>
  <Application>Microsoft Office PowerPoint</Application>
  <PresentationFormat>Custom</PresentationFormat>
  <Paragraphs>124</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Concourse</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Indexing Module </vt:lpstr>
      <vt:lpstr>Search Query Module </vt:lpstr>
      <vt:lpstr>Real-Time Updates Module </vt:lpstr>
      <vt:lpstr>User Interface Module </vt:lpstr>
      <vt:lpstr>Software Details</vt:lpstr>
      <vt:lpstr>Front End</vt:lpstr>
      <vt:lpstr>Database</vt:lpstr>
      <vt:lpstr>Cloud Web Server</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5</cp:revision>
  <dcterms:created xsi:type="dcterms:W3CDTF">2024-08-07T05:29:05Z</dcterms:created>
  <dcterms:modified xsi:type="dcterms:W3CDTF">2024-08-10T03:52:36Z</dcterms:modified>
</cp:coreProperties>
</file>