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7" r:id="rId1"/>
  </p:sldMasterIdLst>
  <p:sldIdLst>
    <p:sldId id="266" r:id="rId2"/>
    <p:sldId id="256" r:id="rId3"/>
    <p:sldId id="257" r:id="rId4"/>
    <p:sldId id="258" r:id="rId5"/>
    <p:sldId id="259" r:id="rId6"/>
    <p:sldId id="260" r:id="rId7"/>
    <p:sldId id="261" r:id="rId8"/>
    <p:sldId id="262" r:id="rId9"/>
    <p:sldId id="263" r:id="rId10"/>
    <p:sldId id="264" r:id="rId11"/>
    <p:sldId id="265"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BEC06C0-6547-44D8-9755-3A7516621F32}"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3691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EC06C0-6547-44D8-9755-3A7516621F32}"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3194243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EC06C0-6547-44D8-9755-3A7516621F32}"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3499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EC06C0-6547-44D8-9755-3A7516621F32}"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1514848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BEC06C0-6547-44D8-9755-3A7516621F32}" type="datetimeFigureOut">
              <a:rPr lang="en-IN" smtClean="0"/>
              <a:t>02-08-2024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1152196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BEC06C0-6547-44D8-9755-3A7516621F32}" type="datetimeFigureOut">
              <a:rPr lang="en-IN" smtClean="0"/>
              <a:t>02-08-2024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3692052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BEC06C0-6547-44D8-9755-3A7516621F32}" type="datetimeFigureOut">
              <a:rPr lang="en-IN" smtClean="0"/>
              <a:t>02-08-2024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231506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ABEC06C0-6547-44D8-9755-3A7516621F32}" type="datetimeFigureOut">
              <a:rPr lang="en-IN" smtClean="0"/>
              <a:t>02-08-2024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2C3CD49-CA82-41EA-AEC3-2262B028FAD2}" type="slidenum">
              <a:rPr lang="en-IN" smtClean="0"/>
              <a:t>‹#›</a:t>
            </a:fld>
            <a:endParaRPr lang="en-IN"/>
          </a:p>
        </p:txBody>
      </p:sp>
    </p:spTree>
    <p:extLst>
      <p:ext uri="{BB962C8B-B14F-4D97-AF65-F5344CB8AC3E}">
        <p14:creationId xmlns:p14="http://schemas.microsoft.com/office/powerpoint/2010/main" val="2809554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BEC06C0-6547-44D8-9755-3A7516621F32}"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15601271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EC06C0-6547-44D8-9755-3A7516621F32}"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2837292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EC06C0-6547-44D8-9755-3A7516621F32}"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C3CD49-CA82-41EA-AEC3-2262B028FAD2}" type="slidenum">
              <a:rPr lang="en-IN" smtClean="0"/>
              <a:t>‹#›</a:t>
            </a:fld>
            <a:endParaRPr lang="en-IN"/>
          </a:p>
        </p:txBody>
      </p:sp>
    </p:spTree>
    <p:extLst>
      <p:ext uri="{BB962C8B-B14F-4D97-AF65-F5344CB8AC3E}">
        <p14:creationId xmlns:p14="http://schemas.microsoft.com/office/powerpoint/2010/main" val="691003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ABEC06C0-6547-44D8-9755-3A7516621F32}" type="datetimeFigureOut">
              <a:rPr lang="en-IN" smtClean="0"/>
              <a:t>02-08-2024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2C3CD49-CA82-41EA-AEC3-2262B028FAD2}"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2279258"/>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8F333548-8BDB-6C27-F10F-04D88A8B23BF}"/>
              </a:ext>
            </a:extLst>
          </p:cNvPr>
          <p:cNvSpPr txBox="1"/>
          <p:nvPr/>
        </p:nvSpPr>
        <p:spPr>
          <a:xfrm>
            <a:off x="2880880" y="2833068"/>
            <a:ext cx="6094268" cy="1122871"/>
          </a:xfrm>
          <a:prstGeom prst="rect">
            <a:avLst/>
          </a:prstGeom>
          <a:noFill/>
        </p:spPr>
        <p:txBody>
          <a:bodyPr wrap="square">
            <a:spAutoFit/>
          </a:bodyPr>
          <a:lstStyle/>
          <a:p>
            <a:pPr lvl="0">
              <a:lnSpc>
                <a:spcPct val="107000"/>
              </a:lnSpc>
              <a:spcAft>
                <a:spcPts val="800"/>
              </a:spcAft>
            </a:pPr>
            <a:r>
              <a:rPr lang="en-US" sz="3200" kern="100" dirty="0">
                <a:latin typeface="Calibri" panose="020F0502020204030204" pitchFamily="34" charset="0"/>
                <a:ea typeface="Calibri" panose="020F0502020204030204" pitchFamily="34" charset="0"/>
                <a:cs typeface="Times New Roman" panose="02020603050405020304" pitchFamily="18" charset="0"/>
              </a:rPr>
              <a:t>Hospital Management System using java</a:t>
            </a:r>
            <a:endParaRPr lang="en-IN" sz="3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19736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1941F759-8605-53B2-4467-A3F4B827BD99}"/>
              </a:ext>
            </a:extLst>
          </p:cNvPr>
          <p:cNvSpPr>
            <a:spLocks noGrp="1"/>
          </p:cNvSpPr>
          <p:nvPr>
            <p:ph type="title" idx="4294967295"/>
          </p:nvPr>
        </p:nvSpPr>
        <p:spPr>
          <a:xfrm>
            <a:off x="0" y="-461963"/>
            <a:ext cx="10058400" cy="1450976"/>
          </a:xfrm>
        </p:spPr>
        <p:txBody>
          <a:bodyPr/>
          <a:lstStyle/>
          <a:p>
            <a:r>
              <a:rPr lang="en-US" b="1" dirty="0"/>
              <a:t>Abstract</a:t>
            </a:r>
            <a:endParaRPr lang="en-IN" dirty="0"/>
          </a:p>
        </p:txBody>
      </p:sp>
      <p:sp>
        <p:nvSpPr>
          <p:cNvPr id="7" name="TextBox 6">
            <a:extLst>
              <a:ext uri="{FF2B5EF4-FFF2-40B4-BE49-F238E27FC236}">
                <a16:creationId xmlns="" xmlns:a16="http://schemas.microsoft.com/office/drawing/2014/main" id="{E13FB3F3-8CAA-B7D8-5173-2AB5DDA30147}"/>
              </a:ext>
            </a:extLst>
          </p:cNvPr>
          <p:cNvSpPr txBox="1"/>
          <p:nvPr/>
        </p:nvSpPr>
        <p:spPr>
          <a:xfrm>
            <a:off x="914399" y="989012"/>
            <a:ext cx="10255828"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Before computerized Hospital Management System came into practice, it was difficult to keep proper records of the daily activities of hospitals, patient information, maintenance schedule of </a:t>
            </a:r>
            <a:r>
              <a:rPr lang="en-US" dirty="0" err="1"/>
              <a:t>equipments</a:t>
            </a:r>
            <a:r>
              <a:rPr lang="en-US" dirty="0"/>
              <a:t> in the hospital, and how funds are being allocated and used.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This </a:t>
            </a:r>
            <a:r>
              <a:rPr lang="en-US" dirty="0"/>
              <a:t>resulted in waste of money, time and manpower. Hospital Management System is an information management system designed to help manage the various aspects of a hospital (administrative, clinical and financial).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It </a:t>
            </a:r>
            <a:r>
              <a:rPr lang="en-US" dirty="0"/>
              <a:t>helps in monitoring and controlling the hospital’s daily transactions, as well as the hospital’s performance. It also helps to address the critical requirements of the hospital. Hospital Management System enables access to the right information and automation of complex task, thereby allowing staff to spend more time caring for patients. Hospital Management System is custom built to meet the specific requirements of the medium and large size hospitals across the globe</a:t>
            </a:r>
            <a:endParaRPr lang="en-IN" dirty="0"/>
          </a:p>
        </p:txBody>
      </p:sp>
    </p:spTree>
    <p:extLst>
      <p:ext uri="{BB962C8B-B14F-4D97-AF65-F5344CB8AC3E}">
        <p14:creationId xmlns:p14="http://schemas.microsoft.com/office/powerpoint/2010/main" val="3776221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0477F4A-E2C7-D721-2F5C-7FC9BAEF7CF8}"/>
              </a:ext>
            </a:extLst>
          </p:cNvPr>
          <p:cNvSpPr>
            <a:spLocks noGrp="1"/>
          </p:cNvSpPr>
          <p:nvPr>
            <p:ph type="title" idx="4294967295"/>
          </p:nvPr>
        </p:nvSpPr>
        <p:spPr>
          <a:xfrm>
            <a:off x="0" y="-606280"/>
            <a:ext cx="10058400" cy="1449387"/>
          </a:xfrm>
        </p:spPr>
        <p:txBody>
          <a:bodyPr/>
          <a:lstStyle/>
          <a:p>
            <a:r>
              <a:rPr lang="en-US" b="1" dirty="0"/>
              <a:t>Objective</a:t>
            </a:r>
            <a:endParaRPr lang="en-IN" b="1" dirty="0"/>
          </a:p>
        </p:txBody>
      </p:sp>
      <p:sp>
        <p:nvSpPr>
          <p:cNvPr id="5" name="TextBox 4">
            <a:extLst>
              <a:ext uri="{FF2B5EF4-FFF2-40B4-BE49-F238E27FC236}">
                <a16:creationId xmlns="" xmlns:a16="http://schemas.microsoft.com/office/drawing/2014/main" id="{17EAA7D5-9830-02BA-4F28-44BBF9D99E7E}"/>
              </a:ext>
            </a:extLst>
          </p:cNvPr>
          <p:cNvSpPr txBox="1"/>
          <p:nvPr/>
        </p:nvSpPr>
        <p:spPr>
          <a:xfrm>
            <a:off x="883227" y="1059874"/>
            <a:ext cx="11095413"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Management has been defined as the process, comprised of social and technical functions and activities, occurring within organizations for the purpose of accomplishing predetermined objectives through humans and other resources (Longest, </a:t>
            </a:r>
            <a:r>
              <a:rPr lang="en-US" dirty="0" err="1"/>
              <a:t>Rakich</a:t>
            </a:r>
            <a:r>
              <a:rPr lang="en-US" dirty="0"/>
              <a:t> &amp; </a:t>
            </a:r>
            <a:r>
              <a:rPr lang="en-US" dirty="0" err="1"/>
              <a:t>Darr</a:t>
            </a:r>
            <a:r>
              <a:rPr lang="en-US" dirty="0"/>
              <a:t>, 2000).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Healthcare </a:t>
            </a:r>
            <a:r>
              <a:rPr lang="en-US" dirty="0"/>
              <a:t>quality and patient safety are the common mantra of all primary and secondary health care providers. In hospitals, over the years, a variety of models and schemes for hospital interventions and development have been deployed (</a:t>
            </a:r>
            <a:r>
              <a:rPr lang="en-US" dirty="0" err="1"/>
              <a:t>Friesner</a:t>
            </a:r>
            <a:r>
              <a:rPr lang="en-US" dirty="0"/>
              <a:t>, 2009).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Hospital </a:t>
            </a:r>
            <a:r>
              <a:rPr lang="en-US" dirty="0"/>
              <a:t>Management System provides the benefits of streamlined operations, enhanced administration &amp; control, superior patient care, strict cost control and improved profitability.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47310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B1648E9-B808-39F9-55DD-D7055793BB51}"/>
              </a:ext>
            </a:extLst>
          </p:cNvPr>
          <p:cNvSpPr>
            <a:spLocks noGrp="1"/>
          </p:cNvSpPr>
          <p:nvPr>
            <p:ph type="title" idx="4294967295"/>
          </p:nvPr>
        </p:nvSpPr>
        <p:spPr>
          <a:xfrm>
            <a:off x="0" y="-596900"/>
            <a:ext cx="10058400" cy="1450975"/>
          </a:xfrm>
        </p:spPr>
        <p:txBody>
          <a:bodyPr>
            <a:normAutofit/>
          </a:bodyPr>
          <a:lstStyle/>
          <a:p>
            <a:r>
              <a:rPr lang="en-US" sz="4600" b="1" dirty="0"/>
              <a:t>Existing System</a:t>
            </a:r>
            <a:endParaRPr lang="en-IN" sz="4600" b="1" dirty="0"/>
          </a:p>
        </p:txBody>
      </p:sp>
      <p:sp>
        <p:nvSpPr>
          <p:cNvPr id="5" name="TextBox 4">
            <a:extLst>
              <a:ext uri="{FF2B5EF4-FFF2-40B4-BE49-F238E27FC236}">
                <a16:creationId xmlns="" xmlns:a16="http://schemas.microsoft.com/office/drawing/2014/main" id="{61AB7E09-98E5-290A-9890-3D2B375FD819}"/>
              </a:ext>
            </a:extLst>
          </p:cNvPr>
          <p:cNvSpPr txBox="1"/>
          <p:nvPr/>
        </p:nvSpPr>
        <p:spPr>
          <a:xfrm>
            <a:off x="1085850" y="946856"/>
            <a:ext cx="9544050"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Most hospitals face several challenges with Hospital Management System because some of them are still using manual processes, while the ones that use the computerized method are also faced with the challenge of adjusting to it.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Such </a:t>
            </a:r>
            <a:r>
              <a:rPr lang="en-US" dirty="0"/>
              <a:t>problems include: </a:t>
            </a:r>
            <a:r>
              <a:rPr lang="en-US" dirty="0" smtClean="0"/>
              <a:t>High </a:t>
            </a:r>
            <a:r>
              <a:rPr lang="en-US" dirty="0"/>
              <a:t>cost of software development, deployment and improvement.  Difficulty in migrating from manual processes, because both staff and patients are used to the manual processes and so are unable to speedily cope with the new system. </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Lack </a:t>
            </a:r>
            <a:r>
              <a:rPr lang="en-US" dirty="0"/>
              <a:t>of IT friendly medical personnel is also presenting several challenges.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Huge influx of patients visiting government hospitals makes the process of migrating to automated processes highly difficult. They do not have the patience to wait for registration and data entry and often fail to understand the functioning of automated processes.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78097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2373C73-5379-1CCF-BDBB-E07CE7466FCF}"/>
              </a:ext>
            </a:extLst>
          </p:cNvPr>
          <p:cNvSpPr>
            <a:spLocks noGrp="1"/>
          </p:cNvSpPr>
          <p:nvPr>
            <p:ph type="title" idx="4294967295"/>
          </p:nvPr>
        </p:nvSpPr>
        <p:spPr>
          <a:xfrm>
            <a:off x="0" y="-724694"/>
            <a:ext cx="10058400" cy="1449387"/>
          </a:xfrm>
        </p:spPr>
        <p:txBody>
          <a:bodyPr>
            <a:normAutofit/>
          </a:bodyPr>
          <a:lstStyle/>
          <a:p>
            <a:r>
              <a:rPr lang="en-US" sz="4600" b="1" dirty="0"/>
              <a:t>Disadvantage</a:t>
            </a:r>
            <a:endParaRPr lang="en-IN" sz="4600" b="1" dirty="0"/>
          </a:p>
        </p:txBody>
      </p:sp>
      <p:sp>
        <p:nvSpPr>
          <p:cNvPr id="5" name="TextBox 4">
            <a:extLst>
              <a:ext uri="{FF2B5EF4-FFF2-40B4-BE49-F238E27FC236}">
                <a16:creationId xmlns="" xmlns:a16="http://schemas.microsoft.com/office/drawing/2014/main" id="{CADED3D7-3561-970F-3A6E-4AE9809F5C72}"/>
              </a:ext>
            </a:extLst>
          </p:cNvPr>
          <p:cNvSpPr txBox="1"/>
          <p:nvPr/>
        </p:nvSpPr>
        <p:spPr>
          <a:xfrm>
            <a:off x="403512" y="541769"/>
            <a:ext cx="11622234" cy="6601807"/>
          </a:xfrm>
          <a:prstGeom prst="rect">
            <a:avLst/>
          </a:prstGeom>
          <a:noFill/>
        </p:spPr>
        <p:txBody>
          <a:bodyPr wrap="square">
            <a:spAutoFit/>
          </a:bodyPr>
          <a:lstStyle/>
          <a:p>
            <a:pPr marL="342900" indent="-342900" algn="just">
              <a:lnSpc>
                <a:spcPct val="150000"/>
              </a:lnSpc>
              <a:buFont typeface="+mj-lt"/>
              <a:buAutoNum type="arabicPeriod"/>
            </a:pPr>
            <a:r>
              <a:rPr lang="en-US" b="1" dirty="0">
                <a:latin typeface="Times New Roman" panose="02020603050405020304" pitchFamily="18" charset="0"/>
                <a:cs typeface="Times New Roman" panose="02020603050405020304" pitchFamily="18" charset="0"/>
              </a:rPr>
              <a:t>Limited Functionality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Scope:</a:t>
            </a:r>
            <a:r>
              <a:rPr lang="en-US" dirty="0">
                <a:latin typeface="Times New Roman" panose="02020603050405020304" pitchFamily="18" charset="0"/>
                <a:cs typeface="Times New Roman" panose="02020603050405020304" pitchFamily="18" charset="0"/>
              </a:rPr>
              <a:t> Basic systems may only cover essential functions like patient records and scheduling, missing out on advanced features such as electronic prescribing, lab integration, or advanced analytics.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Customization:</a:t>
            </a:r>
            <a:r>
              <a:rPr lang="en-US" dirty="0">
                <a:latin typeface="Times New Roman" panose="02020603050405020304" pitchFamily="18" charset="0"/>
                <a:cs typeface="Times New Roman" panose="02020603050405020304" pitchFamily="18" charset="0"/>
              </a:rPr>
              <a:t> They might not be easily customizable to fit the specific needs of different departments or specialties within a hospital.</a:t>
            </a:r>
          </a:p>
          <a:p>
            <a:pPr algn="just">
              <a:lnSpc>
                <a:spcPct val="150000"/>
              </a:lnSpc>
            </a:pPr>
            <a:r>
              <a:rPr lang="en-US" b="1" dirty="0">
                <a:latin typeface="Times New Roman" panose="02020603050405020304" pitchFamily="18" charset="0"/>
                <a:cs typeface="Times New Roman" panose="02020603050405020304" pitchFamily="18" charset="0"/>
              </a:rPr>
              <a:t>2.Operational Efficiency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Workflow Disruption:</a:t>
            </a:r>
            <a:r>
              <a:rPr lang="en-US" dirty="0">
                <a:latin typeface="Times New Roman" panose="02020603050405020304" pitchFamily="18" charset="0"/>
                <a:cs typeface="Times New Roman" panose="02020603050405020304" pitchFamily="18" charset="0"/>
              </a:rPr>
              <a:t> Basic systems may not align well with existing workflows, leading to inefficiencies or disruptions in hospital operations.</a:t>
            </a:r>
          </a:p>
          <a:p>
            <a:pPr algn="just">
              <a:lnSpc>
                <a:spcPct val="150000"/>
              </a:lnSpc>
            </a:pPr>
            <a:r>
              <a:rPr lang="en-US" dirty="0">
                <a:latin typeface="Times New Roman" panose="02020603050405020304" pitchFamily="18" charset="0"/>
                <a:cs typeface="Times New Roman" panose="02020603050405020304" pitchFamily="18" charset="0"/>
              </a:rPr>
              <a:t>3.</a:t>
            </a:r>
            <a:r>
              <a:rPr lang="en-US" b="1" dirty="0">
                <a:latin typeface="Times New Roman" panose="02020603050405020304" pitchFamily="18" charset="0"/>
                <a:cs typeface="Times New Roman" panose="02020603050405020304" pitchFamily="18" charset="0"/>
              </a:rPr>
              <a:t> Cost of Upgrading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Future Investment:</a:t>
            </a:r>
            <a:r>
              <a:rPr lang="en-US" dirty="0">
                <a:latin typeface="Times New Roman" panose="02020603050405020304" pitchFamily="18" charset="0"/>
                <a:cs typeface="Times New Roman" panose="02020603050405020304" pitchFamily="18" charset="0"/>
              </a:rPr>
              <a:t> While initially cheaper, basic systems might incur higher costs in the long run if an upgrade to a more advanced system becomes necessary.</a:t>
            </a:r>
          </a:p>
          <a:p>
            <a:pPr algn="just">
              <a:lnSpc>
                <a:spcPct val="150000"/>
              </a:lnSpc>
            </a:pPr>
            <a:r>
              <a:rPr lang="en-US" dirty="0">
                <a:latin typeface="Times New Roman" panose="02020603050405020304" pitchFamily="18" charset="0"/>
                <a:cs typeface="Times New Roman" panose="02020603050405020304" pitchFamily="18" charset="0"/>
              </a:rPr>
              <a:t>4.</a:t>
            </a:r>
            <a:r>
              <a:rPr lang="en-US" b="1" dirty="0">
                <a:latin typeface="Times New Roman" panose="02020603050405020304" pitchFamily="18" charset="0"/>
                <a:cs typeface="Times New Roman" panose="02020603050405020304" pitchFamily="18" charset="0"/>
              </a:rPr>
              <a:t> Patient Experience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Interaction:</a:t>
            </a:r>
            <a:r>
              <a:rPr lang="en-US" dirty="0">
                <a:latin typeface="Times New Roman" panose="02020603050405020304" pitchFamily="18" charset="0"/>
                <a:cs typeface="Times New Roman" panose="02020603050405020304" pitchFamily="18" charset="0"/>
              </a:rPr>
              <a:t> A basic system might not support features that enhance patient engagement and communication, such as patient portals or online appointment scheduling.</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endParaRPr lang="en-US" dirty="0"/>
          </a:p>
        </p:txBody>
      </p:sp>
    </p:spTree>
    <p:extLst>
      <p:ext uri="{BB962C8B-B14F-4D97-AF65-F5344CB8AC3E}">
        <p14:creationId xmlns:p14="http://schemas.microsoft.com/office/powerpoint/2010/main" val="1428051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43F09D4-3C6E-2A35-CFA3-428259F84AE5}"/>
              </a:ext>
            </a:extLst>
          </p:cNvPr>
          <p:cNvSpPr>
            <a:spLocks noGrp="1"/>
          </p:cNvSpPr>
          <p:nvPr>
            <p:ph type="title" idx="4294967295"/>
          </p:nvPr>
        </p:nvSpPr>
        <p:spPr>
          <a:xfrm>
            <a:off x="128155" y="-575108"/>
            <a:ext cx="10058400" cy="1449387"/>
          </a:xfrm>
        </p:spPr>
        <p:txBody>
          <a:bodyPr>
            <a:normAutofit/>
          </a:bodyPr>
          <a:lstStyle/>
          <a:p>
            <a:r>
              <a:rPr lang="en-US" sz="4000" dirty="0"/>
              <a:t>PROPOSED SYSTEM :</a:t>
            </a:r>
            <a:endParaRPr lang="en-IN" sz="4000" dirty="0"/>
          </a:p>
        </p:txBody>
      </p:sp>
      <p:sp>
        <p:nvSpPr>
          <p:cNvPr id="7" name="TextBox 6">
            <a:extLst>
              <a:ext uri="{FF2B5EF4-FFF2-40B4-BE49-F238E27FC236}">
                <a16:creationId xmlns="" xmlns:a16="http://schemas.microsoft.com/office/drawing/2014/main" id="{B6E39298-AF3A-BC24-8CAF-104C445C8788}"/>
              </a:ext>
            </a:extLst>
          </p:cNvPr>
          <p:cNvSpPr txBox="1"/>
          <p:nvPr/>
        </p:nvSpPr>
        <p:spPr>
          <a:xfrm>
            <a:off x="1137805" y="1053906"/>
            <a:ext cx="7445086" cy="29563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This HMS is based on the database, object-oriented programming language and networking techniques. </a:t>
            </a:r>
            <a:endParaRPr lang="en-US" dirty="0" smtClean="0"/>
          </a:p>
          <a:p>
            <a:pPr marL="285750" indent="-285750" algn="just">
              <a:lnSpc>
                <a:spcPct val="150000"/>
              </a:lnSpc>
              <a:buFont typeface="Arial" panose="020B0604020202020204" pitchFamily="34" charset="0"/>
              <a:buChar char="•"/>
            </a:pPr>
            <a:endParaRPr lang="en-US"/>
          </a:p>
          <a:p>
            <a:pPr marL="285750" indent="-285750" algn="just">
              <a:lnSpc>
                <a:spcPct val="150000"/>
              </a:lnSpc>
              <a:buFont typeface="Arial" panose="020B0604020202020204" pitchFamily="34" charset="0"/>
              <a:buChar char="•"/>
            </a:pPr>
            <a:r>
              <a:rPr lang="en-US" smtClean="0"/>
              <a:t>My </a:t>
            </a:r>
            <a:r>
              <a:rPr lang="en-US"/>
              <a:t>SQL (Structure Query Language) is used in areas where keeping the records in the database is necessary, this system uses JAVA as the front-end software which is an object-oriented programming technique and has connectivity with My SQL, the back-end software.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6719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619BE4B-87EB-E072-5A1F-291125DC1CF3}"/>
              </a:ext>
            </a:extLst>
          </p:cNvPr>
          <p:cNvSpPr>
            <a:spLocks noGrp="1"/>
          </p:cNvSpPr>
          <p:nvPr>
            <p:ph type="title" idx="4294967295"/>
          </p:nvPr>
        </p:nvSpPr>
        <p:spPr>
          <a:xfrm>
            <a:off x="0" y="-803997"/>
            <a:ext cx="10058400" cy="1450976"/>
          </a:xfrm>
        </p:spPr>
        <p:txBody>
          <a:bodyPr>
            <a:normAutofit/>
          </a:bodyPr>
          <a:lstStyle/>
          <a:p>
            <a:r>
              <a:rPr lang="en-US" sz="4400" dirty="0"/>
              <a:t>Advantage</a:t>
            </a:r>
            <a:endParaRPr lang="en-IN" sz="4400" dirty="0"/>
          </a:p>
        </p:txBody>
      </p:sp>
      <p:sp>
        <p:nvSpPr>
          <p:cNvPr id="7" name="TextBox 6">
            <a:extLst>
              <a:ext uri="{FF2B5EF4-FFF2-40B4-BE49-F238E27FC236}">
                <a16:creationId xmlns="" xmlns:a16="http://schemas.microsoft.com/office/drawing/2014/main" id="{5A65AE0F-AC9E-80BD-C34A-A29E506BD0B9}"/>
              </a:ext>
            </a:extLst>
          </p:cNvPr>
          <p:cNvSpPr txBox="1"/>
          <p:nvPr/>
        </p:nvSpPr>
        <p:spPr>
          <a:xfrm>
            <a:off x="176645" y="646979"/>
            <a:ext cx="11575473" cy="5866350"/>
          </a:xfrm>
          <a:prstGeom prst="rect">
            <a:avLst/>
          </a:prstGeom>
          <a:noFill/>
        </p:spPr>
        <p:txBody>
          <a:bodyPr wrap="square">
            <a:spAutoFit/>
          </a:bodyPr>
          <a:lstStyle/>
          <a:p>
            <a:pPr marL="342900" indent="-342900" algn="just">
              <a:lnSpc>
                <a:spcPct val="150000"/>
              </a:lnSpc>
              <a:buFont typeface="+mj-lt"/>
              <a:buAutoNum type="arabicPeriod"/>
            </a:pPr>
            <a:r>
              <a:rPr lang="en-US" b="1" dirty="0">
                <a:latin typeface="Times New Roman" panose="02020603050405020304" pitchFamily="18" charset="0"/>
                <a:cs typeface="Times New Roman" panose="02020603050405020304" pitchFamily="18" charset="0"/>
              </a:rPr>
              <a:t>Cost-Effective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Affordability:</a:t>
            </a:r>
            <a:r>
              <a:rPr lang="en-US" dirty="0">
                <a:latin typeface="Times New Roman" panose="02020603050405020304" pitchFamily="18" charset="0"/>
                <a:cs typeface="Times New Roman" panose="02020603050405020304" pitchFamily="18" charset="0"/>
              </a:rPr>
              <a:t> Basic systems are often less expensive to purchase and maintain compared to more advanced, feature-rich solutions.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Lower Initial Investment:</a:t>
            </a:r>
            <a:r>
              <a:rPr lang="en-US" dirty="0">
                <a:latin typeface="Times New Roman" panose="02020603050405020304" pitchFamily="18" charset="0"/>
                <a:cs typeface="Times New Roman" panose="02020603050405020304" pitchFamily="18" charset="0"/>
              </a:rPr>
              <a:t> They can be a good option for institutions with limited budgets.</a:t>
            </a:r>
          </a:p>
          <a:p>
            <a:pPr algn="just">
              <a:lnSpc>
                <a:spcPct val="150000"/>
              </a:lnSpc>
            </a:pPr>
            <a:r>
              <a:rPr lang="en-US"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 User-Friendly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Intuitive Interfaces:</a:t>
            </a:r>
            <a:r>
              <a:rPr lang="en-US" dirty="0">
                <a:latin typeface="Times New Roman" panose="02020603050405020304" pitchFamily="18" charset="0"/>
                <a:cs typeface="Times New Roman" panose="02020603050405020304" pitchFamily="18" charset="0"/>
              </a:rPr>
              <a:t> Basic systems often have simpler, more intuitive interfaces that can be easier for staff to learn and use.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Reduced Training Time:</a:t>
            </a:r>
            <a:r>
              <a:rPr lang="en-US" dirty="0">
                <a:latin typeface="Times New Roman" panose="02020603050405020304" pitchFamily="18" charset="0"/>
                <a:cs typeface="Times New Roman" panose="02020603050405020304" pitchFamily="18" charset="0"/>
              </a:rPr>
              <a:t> Less training may be required for staff to become proficient with the system.</a:t>
            </a:r>
          </a:p>
          <a:p>
            <a:pPr algn="just">
              <a:lnSpc>
                <a:spcPct val="150000"/>
              </a:lnSpc>
            </a:pPr>
            <a:r>
              <a:rPr lang="en-US" b="1" dirty="0">
                <a:latin typeface="Times New Roman" panose="02020603050405020304" pitchFamily="18" charset="0"/>
                <a:cs typeface="Times New Roman" panose="02020603050405020304" pitchFamily="18" charset="0"/>
              </a:rPr>
              <a:t>3.Basic Reporting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Essential Reports:</a:t>
            </a:r>
            <a:r>
              <a:rPr lang="en-US" dirty="0">
                <a:latin typeface="Times New Roman" panose="02020603050405020304" pitchFamily="18" charset="0"/>
                <a:cs typeface="Times New Roman" panose="02020603050405020304" pitchFamily="18" charset="0"/>
              </a:rPr>
              <a:t> Basic systems typically offer standard reporting features, which can be useful for tracking fundamental metrics and generating essential reports.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Compliance:</a:t>
            </a:r>
            <a:r>
              <a:rPr lang="en-US" dirty="0">
                <a:latin typeface="Times New Roman" panose="02020603050405020304" pitchFamily="18" charset="0"/>
                <a:cs typeface="Times New Roman" panose="02020603050405020304" pitchFamily="18" charset="0"/>
              </a:rPr>
              <a:t> They can help in meeting basic regulatory and compliance requirements.</a:t>
            </a:r>
          </a:p>
          <a:p>
            <a:pPr algn="just">
              <a:lnSpc>
                <a:spcPct val="150000"/>
              </a:lnSpc>
            </a:pPr>
            <a:endParaRPr lang="en-US" dirty="0"/>
          </a:p>
          <a:p>
            <a:pPr algn="just">
              <a:lnSpc>
                <a:spcPct val="150000"/>
              </a:lnSpc>
            </a:pPr>
            <a:endParaRPr lang="en-US" dirty="0"/>
          </a:p>
        </p:txBody>
      </p:sp>
    </p:spTree>
    <p:extLst>
      <p:ext uri="{BB962C8B-B14F-4D97-AF65-F5344CB8AC3E}">
        <p14:creationId xmlns:p14="http://schemas.microsoft.com/office/powerpoint/2010/main" val="1399797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5778FF8-6E4D-7071-ACCA-26D9FBF24D48}"/>
              </a:ext>
            </a:extLst>
          </p:cNvPr>
          <p:cNvSpPr>
            <a:spLocks noGrp="1"/>
          </p:cNvSpPr>
          <p:nvPr>
            <p:ph type="title" idx="4294967295"/>
          </p:nvPr>
        </p:nvSpPr>
        <p:spPr>
          <a:xfrm>
            <a:off x="0" y="-725488"/>
            <a:ext cx="10058400" cy="1450976"/>
          </a:xfrm>
        </p:spPr>
        <p:txBody>
          <a:bodyPr>
            <a:normAutofit/>
          </a:bodyPr>
          <a:lstStyle/>
          <a:p>
            <a:r>
              <a:rPr lang="en-US" sz="4600" dirty="0"/>
              <a:t>Introduction</a:t>
            </a:r>
            <a:endParaRPr lang="en-IN" sz="4600" dirty="0"/>
          </a:p>
        </p:txBody>
      </p:sp>
      <p:sp>
        <p:nvSpPr>
          <p:cNvPr id="5" name="TextBox 4">
            <a:extLst>
              <a:ext uri="{FF2B5EF4-FFF2-40B4-BE49-F238E27FC236}">
                <a16:creationId xmlns="" xmlns:a16="http://schemas.microsoft.com/office/drawing/2014/main" id="{73CD420F-944A-BB4C-E847-7D217C1E4273}"/>
              </a:ext>
            </a:extLst>
          </p:cNvPr>
          <p:cNvSpPr txBox="1"/>
          <p:nvPr/>
        </p:nvSpPr>
        <p:spPr>
          <a:xfrm>
            <a:off x="685800" y="831273"/>
            <a:ext cx="8390658" cy="53553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hospital management system contains computerized patient registration, sorting of their information into the system, and patient registration. The software can automatically provide a search facility for each patient and the employees.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has a search feature that lets you see each availability's status[03]. The availability of a doctor and patient information can be searched for by the user. With the use of a username and password, one can access the hospital management system[01].</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 receptionist or an administrator can access it. They alone can add data to the database. The information is simple to retrieve. The user interface is quite simple[05,06]. Data processing is quick and very well for personal usage.</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For multispecialty hospitals, the Health Board System is created to cover a variety of hospital administrative procedures. The management of hospital analysis and activity-based pricing can be increased using hospital management systems[03,05]. </a:t>
            </a:r>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2251104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D424AA45-45CC-0E69-A2C7-E43FF59AFD9A}"/>
              </a:ext>
            </a:extLst>
          </p:cNvPr>
          <p:cNvSpPr txBox="1"/>
          <p:nvPr/>
        </p:nvSpPr>
        <p:spPr>
          <a:xfrm>
            <a:off x="436418" y="342900"/>
            <a:ext cx="8580293" cy="544937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hospital management system enables you to grow your business and enhance productivity and work quality[02]. The goal of the hospital management system project is to simplify all management processes, including patient registration, doctor appointments, and prescription writing. The user must go through a few registers.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Time is lost because of this. Therefore, using this system will make it simple to manage everything process. Therefore, the development team are designing this system that can help both patients and hospital workers using the motivation of this scenario, which was frequently performed in hospitals[01,05].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So, the stakeholders would like to have this system that makes hospitals work quickly and efficiently.</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Initially, a collection of results was gathered from the databases that were searched using various keywords. Only studies that used maturity models were examined from the results. The studies that did not make use of maturity models were dropped</a:t>
            </a:r>
            <a:r>
              <a:rPr lang="en-US" dirty="0"/>
              <a:t>. </a:t>
            </a:r>
            <a:endParaRPr lang="en-IN" dirty="0"/>
          </a:p>
        </p:txBody>
      </p:sp>
    </p:spTree>
    <p:extLst>
      <p:ext uri="{BB962C8B-B14F-4D97-AF65-F5344CB8AC3E}">
        <p14:creationId xmlns:p14="http://schemas.microsoft.com/office/powerpoint/2010/main" val="23577083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FDC3D45-6E7F-7E0F-11CB-78AA20D44CE1}"/>
              </a:ext>
            </a:extLst>
          </p:cNvPr>
          <p:cNvSpPr>
            <a:spLocks noGrp="1"/>
          </p:cNvSpPr>
          <p:nvPr>
            <p:ph type="title" idx="4294967295"/>
          </p:nvPr>
        </p:nvSpPr>
        <p:spPr>
          <a:xfrm>
            <a:off x="0" y="-565150"/>
            <a:ext cx="10058400" cy="1450975"/>
          </a:xfrm>
        </p:spPr>
        <p:txBody>
          <a:bodyPr>
            <a:normAutofit/>
          </a:bodyPr>
          <a:lstStyle/>
          <a:p>
            <a:r>
              <a:rPr lang="en-IN" sz="4000" dirty="0"/>
              <a:t>MODULES</a:t>
            </a:r>
          </a:p>
        </p:txBody>
      </p:sp>
      <p:sp>
        <p:nvSpPr>
          <p:cNvPr id="7" name="TextBox 6">
            <a:extLst>
              <a:ext uri="{FF2B5EF4-FFF2-40B4-BE49-F238E27FC236}">
                <a16:creationId xmlns="" xmlns:a16="http://schemas.microsoft.com/office/drawing/2014/main" id="{19161EF0-A12D-7037-8611-1D21A6618EEA}"/>
              </a:ext>
            </a:extLst>
          </p:cNvPr>
          <p:cNvSpPr txBox="1"/>
          <p:nvPr/>
        </p:nvSpPr>
        <p:spPr>
          <a:xfrm>
            <a:off x="1096241" y="1114198"/>
            <a:ext cx="6203372" cy="1815882"/>
          </a:xfrm>
          <a:prstGeom prst="rect">
            <a:avLst/>
          </a:prstGeom>
          <a:noFill/>
        </p:spPr>
        <p:txBody>
          <a:bodyPr wrap="square">
            <a:spAutoFit/>
          </a:bodyPr>
          <a:lstStyle/>
          <a:p>
            <a:pPr marL="342900" indent="-342900">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Patient Management</a:t>
            </a:r>
          </a:p>
          <a:p>
            <a:pPr marL="342900" indent="-342900">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Doctor/Staff Management</a:t>
            </a:r>
          </a:p>
          <a:p>
            <a:pPr marL="342900" indent="-342900">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Billing and Accounts</a:t>
            </a:r>
          </a:p>
          <a:p>
            <a:pPr marL="342900" indent="-342900">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 Inventory Management</a:t>
            </a:r>
          </a:p>
        </p:txBody>
      </p:sp>
    </p:spTree>
    <p:extLst>
      <p:ext uri="{BB962C8B-B14F-4D97-AF65-F5344CB8AC3E}">
        <p14:creationId xmlns:p14="http://schemas.microsoft.com/office/powerpoint/2010/main" val="960854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F39640F-7450-7C54-D7FE-9CECC0AA37A4}"/>
              </a:ext>
            </a:extLst>
          </p:cNvPr>
          <p:cNvSpPr>
            <a:spLocks noGrp="1"/>
          </p:cNvSpPr>
          <p:nvPr>
            <p:ph type="title" idx="4294967295"/>
          </p:nvPr>
        </p:nvSpPr>
        <p:spPr>
          <a:xfrm>
            <a:off x="0" y="0"/>
            <a:ext cx="10058400" cy="1449387"/>
          </a:xfrm>
        </p:spPr>
        <p:txBody>
          <a:bodyPr/>
          <a:lstStyle/>
          <a:p>
            <a:r>
              <a:rPr lang="en-IN" sz="3000" b="1" dirty="0">
                <a:latin typeface="Times New Roman" panose="02020603050405020304" pitchFamily="18" charset="0"/>
                <a:cs typeface="Times New Roman" panose="02020603050405020304" pitchFamily="18" charset="0"/>
              </a:rPr>
              <a:t>Patient Management</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8" name="Rectangle 4">
            <a:extLst>
              <a:ext uri="{FF2B5EF4-FFF2-40B4-BE49-F238E27FC236}">
                <a16:creationId xmlns="" xmlns:a16="http://schemas.microsoft.com/office/drawing/2014/main" id="{BC10B064-E59E-B028-1923-6ABCA53D41EA}"/>
              </a:ext>
            </a:extLst>
          </p:cNvPr>
          <p:cNvSpPr>
            <a:spLocks noGrp="1" noChangeArrowheads="1"/>
          </p:cNvSpPr>
          <p:nvPr>
            <p:ph idx="4294967295"/>
          </p:nvPr>
        </p:nvSpPr>
        <p:spPr bwMode="auto">
          <a:xfrm>
            <a:off x="679525" y="1152882"/>
            <a:ext cx="10058400" cy="336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indent="0" algn="just" eaLnBrk="0" fontAlgn="base" hangingPunct="0">
              <a:lnSpc>
                <a:spcPct val="150000"/>
              </a:lnSpc>
              <a:spcBef>
                <a:spcPct val="0"/>
              </a:spcBef>
              <a:spcAft>
                <a:spcPct val="0"/>
              </a:spcAft>
              <a:buClrTx/>
              <a:buSzTx/>
              <a:buFontTx/>
              <a:buChar char="•"/>
            </a:pPr>
            <a:r>
              <a:rPr kumimoji="0" lang="en-US" altLang="en-US" sz="1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A</a:t>
            </a:r>
            <a:r>
              <a:rPr lang="en-US" altLang="en-US" sz="1800" b="1" dirty="0" err="1">
                <a:solidFill>
                  <a:schemeClr val="tx1"/>
                </a:solidFill>
                <a:latin typeface="Times New Roman" panose="02020603050405020304" pitchFamily="18" charset="0"/>
                <a:cs typeface="Times New Roman" panose="02020603050405020304" pitchFamily="18" charset="0"/>
              </a:rPr>
              <a:t>Patient</a:t>
            </a:r>
            <a:r>
              <a:rPr lang="en-US" altLang="en-US" sz="1800" b="1" dirty="0">
                <a:solidFill>
                  <a:schemeClr val="tx1"/>
                </a:solidFill>
                <a:latin typeface="Times New Roman" panose="02020603050405020304" pitchFamily="18" charset="0"/>
                <a:cs typeface="Times New Roman" panose="02020603050405020304" pitchFamily="18" charset="0"/>
              </a:rPr>
              <a:t> Registration:</a:t>
            </a:r>
            <a:r>
              <a:rPr lang="en-US" altLang="en-US" sz="1800" dirty="0">
                <a:solidFill>
                  <a:schemeClr val="tx1"/>
                </a:solidFill>
                <a:latin typeface="Times New Roman" panose="02020603050405020304" pitchFamily="18" charset="0"/>
                <a:cs typeface="Times New Roman" panose="02020603050405020304" pitchFamily="18" charset="0"/>
              </a:rPr>
              <a:t> Capture and manage patient demographic information, including personal details, contact information, and insurance details.</a:t>
            </a:r>
          </a:p>
          <a:p>
            <a:pPr marL="0" indent="0" algn="just" eaLnBrk="0" fontAlgn="base" hangingPunct="0">
              <a:lnSpc>
                <a:spcPct val="150000"/>
              </a:lnSpc>
              <a:spcBef>
                <a:spcPct val="0"/>
              </a:spcBef>
              <a:spcAft>
                <a:spcPct val="0"/>
              </a:spcAft>
              <a:buClrTx/>
              <a:buSzTx/>
              <a:buNone/>
            </a:pPr>
            <a:endParaRPr lang="en-US" altLang="en-US" sz="180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ppointment</a:t>
            </a: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Scheduling:</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Schedule and manage patient appointments, including doctor availability, appointment reminders, and rescheduling options.</a:t>
            </a:r>
          </a:p>
          <a:p>
            <a:pPr marL="0" marR="0" lvl="0" indent="0" algn="just" defTabSz="914400" rtl="0" eaLnBrk="0" fontAlgn="base" latinLnBrk="0" hangingPunct="0">
              <a:lnSpc>
                <a:spcPct val="15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Patient Records: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Maintain basic electronic health records (EHR) with medical history, allergies, medications, and visit history. </a:t>
            </a:r>
          </a:p>
        </p:txBody>
      </p:sp>
    </p:spTree>
    <p:extLst>
      <p:ext uri="{BB962C8B-B14F-4D97-AF65-F5344CB8AC3E}">
        <p14:creationId xmlns:p14="http://schemas.microsoft.com/office/powerpoint/2010/main" val="32150871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A0F4590-D76F-ABE5-C33A-374B8F6E3198}"/>
              </a:ext>
            </a:extLst>
          </p:cNvPr>
          <p:cNvSpPr>
            <a:spLocks noGrp="1"/>
          </p:cNvSpPr>
          <p:nvPr>
            <p:ph type="title" idx="4294967295"/>
          </p:nvPr>
        </p:nvSpPr>
        <p:spPr>
          <a:xfrm>
            <a:off x="77500" y="0"/>
            <a:ext cx="10058400" cy="1449387"/>
          </a:xfrm>
        </p:spPr>
        <p:txBody>
          <a:bodyPr/>
          <a:lstStyle/>
          <a:p>
            <a:r>
              <a:rPr lang="en-IN" sz="3600" b="1" dirty="0">
                <a:latin typeface="Times New Roman" panose="02020603050405020304" pitchFamily="18" charset="0"/>
                <a:cs typeface="Times New Roman" panose="02020603050405020304" pitchFamily="18" charset="0"/>
              </a:rPr>
              <a:t>Doctor/Staff Management</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 xmlns:a16="http://schemas.microsoft.com/office/drawing/2014/main" id="{4897DA55-18E4-78DC-4EA3-04821155C91D}"/>
              </a:ext>
            </a:extLst>
          </p:cNvPr>
          <p:cNvSpPr>
            <a:spLocks noGrp="1" noChangeArrowheads="1"/>
          </p:cNvSpPr>
          <p:nvPr>
            <p:ph idx="4294967295"/>
          </p:nvPr>
        </p:nvSpPr>
        <p:spPr bwMode="auto">
          <a:xfrm>
            <a:off x="987137" y="1268462"/>
            <a:ext cx="9148763" cy="2951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Staff Scheduling:</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Manage doctor and staff schedules, including shift timings, on-call duties, and leave management.</a:t>
            </a:r>
          </a:p>
          <a:p>
            <a:pPr marL="0" marR="0" lvl="0" indent="0" algn="just" defTabSz="914400" rtl="0" eaLnBrk="0" fontAlgn="base" latinLnBrk="0" hangingPunct="0">
              <a:lnSpc>
                <a:spcPct val="15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Credential Management:</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Track qualifications, certifications, and licensing information for medical and non-medical staff.</a:t>
            </a:r>
          </a:p>
          <a:p>
            <a:pPr marL="0" marR="0" lvl="0" indent="0" algn="just" defTabSz="914400" rtl="0" eaLnBrk="0" fontAlgn="base" latinLnBrk="0" hangingPunct="0">
              <a:lnSpc>
                <a:spcPct val="15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Staff Profiles: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Maintain profiles with contact information, roles, and responsibilities. </a:t>
            </a:r>
          </a:p>
        </p:txBody>
      </p:sp>
    </p:spTree>
    <p:extLst>
      <p:ext uri="{BB962C8B-B14F-4D97-AF65-F5344CB8AC3E}">
        <p14:creationId xmlns:p14="http://schemas.microsoft.com/office/powerpoint/2010/main" val="23924707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C71F8A9E-4897-792A-7FCC-E197418B8085}"/>
              </a:ext>
            </a:extLst>
          </p:cNvPr>
          <p:cNvSpPr txBox="1"/>
          <p:nvPr/>
        </p:nvSpPr>
        <p:spPr>
          <a:xfrm>
            <a:off x="0" y="207818"/>
            <a:ext cx="10027227" cy="3554819"/>
          </a:xfrm>
          <a:prstGeom prst="rect">
            <a:avLst/>
          </a:prstGeom>
          <a:noFill/>
        </p:spPr>
        <p:txBody>
          <a:bodyPr wrap="square">
            <a:spAutoFit/>
          </a:bodyPr>
          <a:lstStyle/>
          <a:p>
            <a:r>
              <a:rPr lang="en-US" sz="3600" b="1" dirty="0"/>
              <a:t>Billing and Accounts</a:t>
            </a:r>
          </a:p>
          <a:p>
            <a:endParaRPr lang="en-US" sz="3600" b="1" dirty="0"/>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Patient Billing:</a:t>
            </a:r>
            <a:r>
              <a:rPr lang="en-US" dirty="0">
                <a:latin typeface="Times New Roman" panose="02020603050405020304" pitchFamily="18" charset="0"/>
                <a:cs typeface="Times New Roman" panose="02020603050405020304" pitchFamily="18" charset="0"/>
              </a:rPr>
              <a:t> Generate and manage patient bills for consultations, treatments, and other services.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Insurance Claims:</a:t>
            </a:r>
            <a:r>
              <a:rPr lang="en-US" dirty="0">
                <a:latin typeface="Times New Roman" panose="02020603050405020304" pitchFamily="18" charset="0"/>
                <a:cs typeface="Times New Roman" panose="02020603050405020304" pitchFamily="18" charset="0"/>
              </a:rPr>
              <a:t> Process and track insurance claims and reimbursements.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Accounts Receivable/Payable:</a:t>
            </a:r>
            <a:r>
              <a:rPr lang="en-US" dirty="0">
                <a:latin typeface="Times New Roman" panose="02020603050405020304" pitchFamily="18" charset="0"/>
                <a:cs typeface="Times New Roman" panose="02020603050405020304" pitchFamily="18" charset="0"/>
              </a:rPr>
              <a:t> Manage hospital’s financial transactions, including payments received and expenses.</a:t>
            </a:r>
          </a:p>
          <a:p>
            <a:pPr marL="742950" lvl="1" indent="-285750">
              <a:buFont typeface="Arial" panose="020B0604020202020204" pitchFamily="34" charset="0"/>
              <a:buChar char="•"/>
            </a:pPr>
            <a:endParaRPr lang="en-US" dirty="0"/>
          </a:p>
        </p:txBody>
      </p:sp>
    </p:spTree>
    <p:extLst>
      <p:ext uri="{BB962C8B-B14F-4D97-AF65-F5344CB8AC3E}">
        <p14:creationId xmlns:p14="http://schemas.microsoft.com/office/powerpoint/2010/main" val="41848482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CC30F56-1C9F-3CD6-626F-E966579CAF33}"/>
              </a:ext>
            </a:extLst>
          </p:cNvPr>
          <p:cNvSpPr txBox="1"/>
          <p:nvPr/>
        </p:nvSpPr>
        <p:spPr>
          <a:xfrm>
            <a:off x="293543" y="418007"/>
            <a:ext cx="6094268" cy="553998"/>
          </a:xfrm>
          <a:prstGeom prst="rect">
            <a:avLst/>
          </a:prstGeom>
          <a:noFill/>
        </p:spPr>
        <p:txBody>
          <a:bodyPr wrap="square">
            <a:spAutoFit/>
          </a:bodyPr>
          <a:lstStyle/>
          <a:p>
            <a:r>
              <a:rPr lang="en-IN" sz="3000" b="1" dirty="0">
                <a:latin typeface="Times New Roman" panose="02020603050405020304" pitchFamily="18" charset="0"/>
                <a:cs typeface="Times New Roman" panose="02020603050405020304" pitchFamily="18" charset="0"/>
              </a:rPr>
              <a:t>Inventory Management</a:t>
            </a:r>
            <a:endParaRPr lang="en-IN" sz="3000" dirty="0"/>
          </a:p>
        </p:txBody>
      </p:sp>
      <p:sp>
        <p:nvSpPr>
          <p:cNvPr id="5" name="TextBox 4">
            <a:extLst>
              <a:ext uri="{FF2B5EF4-FFF2-40B4-BE49-F238E27FC236}">
                <a16:creationId xmlns="" xmlns:a16="http://schemas.microsoft.com/office/drawing/2014/main" id="{0330026F-784E-18E7-BA49-15A3E1FA97B8}"/>
              </a:ext>
            </a:extLst>
          </p:cNvPr>
          <p:cNvSpPr txBox="1"/>
          <p:nvPr/>
        </p:nvSpPr>
        <p:spPr>
          <a:xfrm>
            <a:off x="1207943" y="1397675"/>
            <a:ext cx="7582766" cy="2957861"/>
          </a:xfrm>
          <a:prstGeom prst="rect">
            <a:avLst/>
          </a:prstGeom>
          <a:noFill/>
        </p:spPr>
        <p:txBody>
          <a:bodyPr wrap="square">
            <a:sp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Stock Tracking:</a:t>
            </a:r>
            <a:r>
              <a:rPr lang="en-US" dirty="0">
                <a:latin typeface="Times New Roman" panose="02020603050405020304" pitchFamily="18" charset="0"/>
                <a:cs typeface="Times New Roman" panose="02020603050405020304" pitchFamily="18" charset="0"/>
              </a:rPr>
              <a:t> Monitor and manage medical supplies, pharmaceuticals, and other inventory items.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Purchase Orders:</a:t>
            </a:r>
            <a:r>
              <a:rPr lang="en-US" dirty="0">
                <a:latin typeface="Times New Roman" panose="02020603050405020304" pitchFamily="18" charset="0"/>
                <a:cs typeface="Times New Roman" panose="02020603050405020304" pitchFamily="18" charset="0"/>
              </a:rPr>
              <a:t> Track and manage purchase orders for new stock and supplies.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Expiry Management:</a:t>
            </a:r>
            <a:r>
              <a:rPr lang="en-US" dirty="0">
                <a:latin typeface="Times New Roman" panose="02020603050405020304" pitchFamily="18" charset="0"/>
                <a:cs typeface="Times New Roman" panose="02020603050405020304" pitchFamily="18" charset="0"/>
              </a:rPr>
              <a:t> Monitor the expiry dates of perishable items and manage stock accordingly.</a:t>
            </a:r>
          </a:p>
          <a:p>
            <a:pPr algn="just">
              <a:lnSpc>
                <a:spcPct val="150000"/>
              </a:lnSpc>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58977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F6CD51CB-4C84-8530-7293-18B0D530F8F5}"/>
              </a:ext>
            </a:extLst>
          </p:cNvPr>
          <p:cNvSpPr>
            <a:spLocks noGrp="1"/>
          </p:cNvSpPr>
          <p:nvPr>
            <p:ph type="title" idx="4294967295"/>
          </p:nvPr>
        </p:nvSpPr>
        <p:spPr>
          <a:xfrm>
            <a:off x="148937" y="-554326"/>
            <a:ext cx="10058400" cy="1449387"/>
          </a:xfrm>
        </p:spPr>
        <p:txBody>
          <a:bodyPr>
            <a:normAutofit/>
          </a:bodyPr>
          <a:lstStyle/>
          <a:p>
            <a:r>
              <a:rPr lang="en-IN" sz="3600" dirty="0"/>
              <a:t>Software Details</a:t>
            </a:r>
          </a:p>
        </p:txBody>
      </p:sp>
      <p:sp>
        <p:nvSpPr>
          <p:cNvPr id="9" name="TextBox 8">
            <a:extLst>
              <a:ext uri="{FF2B5EF4-FFF2-40B4-BE49-F238E27FC236}">
                <a16:creationId xmlns="" xmlns:a16="http://schemas.microsoft.com/office/drawing/2014/main" id="{AE208B65-58E8-7E83-E8DA-6E04CCE8F5E6}"/>
              </a:ext>
            </a:extLst>
          </p:cNvPr>
          <p:cNvSpPr txBox="1"/>
          <p:nvPr/>
        </p:nvSpPr>
        <p:spPr>
          <a:xfrm>
            <a:off x="1049482" y="1205345"/>
            <a:ext cx="8081529" cy="42043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p>
          <a:p>
            <a:pPr marL="285750" indent="-285750" algn="just">
              <a:lnSpc>
                <a:spcPct val="150000"/>
              </a:lnSpc>
              <a:buFont typeface="Arial" panose="020B0604020202020204" pitchFamily="34" charset="0"/>
              <a:buChar char="•"/>
            </a:pPr>
            <a:r>
              <a:rPr lang="en-US" dirty="0"/>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p>
        </p:txBody>
      </p:sp>
    </p:spTree>
    <p:extLst>
      <p:ext uri="{BB962C8B-B14F-4D97-AF65-F5344CB8AC3E}">
        <p14:creationId xmlns:p14="http://schemas.microsoft.com/office/powerpoint/2010/main" val="2656879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21169F4-14F0-99B1-AEC7-F7A2D65D7335}"/>
              </a:ext>
            </a:extLst>
          </p:cNvPr>
          <p:cNvSpPr>
            <a:spLocks noGrp="1"/>
          </p:cNvSpPr>
          <p:nvPr>
            <p:ph type="title" idx="4294967295"/>
          </p:nvPr>
        </p:nvSpPr>
        <p:spPr>
          <a:xfrm>
            <a:off x="0" y="-576263"/>
            <a:ext cx="10058400" cy="1450976"/>
          </a:xfrm>
        </p:spPr>
        <p:txBody>
          <a:bodyPr>
            <a:normAutofit/>
          </a:bodyPr>
          <a:lstStyle/>
          <a:p>
            <a:r>
              <a:rPr lang="en-IN" sz="4000" dirty="0"/>
              <a:t>Front End</a:t>
            </a:r>
          </a:p>
        </p:txBody>
      </p:sp>
      <p:sp>
        <p:nvSpPr>
          <p:cNvPr id="5" name="TextBox 4">
            <a:extLst>
              <a:ext uri="{FF2B5EF4-FFF2-40B4-BE49-F238E27FC236}">
                <a16:creationId xmlns="" xmlns:a16="http://schemas.microsoft.com/office/drawing/2014/main" id="{E2547D80-1185-8664-55E2-4BA0E397EEE8}"/>
              </a:ext>
            </a:extLst>
          </p:cNvPr>
          <p:cNvSpPr txBox="1"/>
          <p:nvPr/>
        </p:nvSpPr>
        <p:spPr>
          <a:xfrm>
            <a:off x="872836" y="1174173"/>
            <a:ext cx="8214013"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3477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BBC1F97-FB42-B22C-EC0E-55FEF556ED3E}"/>
              </a:ext>
            </a:extLst>
          </p:cNvPr>
          <p:cNvSpPr>
            <a:spLocks noGrp="1"/>
          </p:cNvSpPr>
          <p:nvPr>
            <p:ph type="title" idx="4294967295"/>
          </p:nvPr>
        </p:nvSpPr>
        <p:spPr>
          <a:xfrm>
            <a:off x="0" y="-461963"/>
            <a:ext cx="10988675" cy="1450976"/>
          </a:xfrm>
        </p:spPr>
        <p:txBody>
          <a:bodyPr>
            <a:normAutofit/>
          </a:bodyPr>
          <a:lstStyle/>
          <a:p>
            <a:r>
              <a:rPr lang="en-IN" sz="3600" dirty="0"/>
              <a:t>Database</a:t>
            </a:r>
          </a:p>
        </p:txBody>
      </p:sp>
      <p:sp>
        <p:nvSpPr>
          <p:cNvPr id="5" name="TextBox 4">
            <a:extLst>
              <a:ext uri="{FF2B5EF4-FFF2-40B4-BE49-F238E27FC236}">
                <a16:creationId xmlns="" xmlns:a16="http://schemas.microsoft.com/office/drawing/2014/main" id="{22F4D97A-BD45-95E4-4323-1ED20429128B}"/>
              </a:ext>
            </a:extLst>
          </p:cNvPr>
          <p:cNvSpPr txBox="1"/>
          <p:nvPr/>
        </p:nvSpPr>
        <p:spPr>
          <a:xfrm>
            <a:off x="1143000" y="1257299"/>
            <a:ext cx="795164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67345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AA231C2-A368-67D8-110A-869BCB62544B}"/>
              </a:ext>
            </a:extLst>
          </p:cNvPr>
          <p:cNvSpPr>
            <a:spLocks noGrp="1"/>
          </p:cNvSpPr>
          <p:nvPr>
            <p:ph type="title" idx="4294967295"/>
          </p:nvPr>
        </p:nvSpPr>
        <p:spPr>
          <a:xfrm>
            <a:off x="0" y="-461963"/>
            <a:ext cx="10058400" cy="1450976"/>
          </a:xfrm>
        </p:spPr>
        <p:txBody>
          <a:bodyPr>
            <a:normAutofit/>
          </a:bodyPr>
          <a:lstStyle/>
          <a:p>
            <a:r>
              <a:rPr lang="en-IN" sz="4600" dirty="0"/>
              <a:t>Cloud Web Server</a:t>
            </a:r>
          </a:p>
        </p:txBody>
      </p:sp>
      <p:sp>
        <p:nvSpPr>
          <p:cNvPr id="5" name="TextBox 4">
            <a:extLst>
              <a:ext uri="{FF2B5EF4-FFF2-40B4-BE49-F238E27FC236}">
                <a16:creationId xmlns="" xmlns:a16="http://schemas.microsoft.com/office/drawing/2014/main" id="{D3A84B8D-7C50-5006-1F7F-E3E85000D567}"/>
              </a:ext>
            </a:extLst>
          </p:cNvPr>
          <p:cNvSpPr txBox="1"/>
          <p:nvPr/>
        </p:nvSpPr>
        <p:spPr>
          <a:xfrm>
            <a:off x="987136" y="989013"/>
            <a:ext cx="8645237"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65191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70C9C6F-A47D-680E-3643-9F1FD26D0E7B}"/>
              </a:ext>
            </a:extLst>
          </p:cNvPr>
          <p:cNvSpPr>
            <a:spLocks noGrp="1"/>
          </p:cNvSpPr>
          <p:nvPr>
            <p:ph type="title" idx="4294967295"/>
          </p:nvPr>
        </p:nvSpPr>
        <p:spPr>
          <a:xfrm>
            <a:off x="13855" y="-460375"/>
            <a:ext cx="10058400" cy="1449387"/>
          </a:xfrm>
        </p:spPr>
        <p:txBody>
          <a:bodyPr>
            <a:normAutofit/>
          </a:bodyPr>
          <a:lstStyle/>
          <a:p>
            <a:r>
              <a:rPr lang="en-US" sz="4200" b="1" dirty="0"/>
              <a:t>SOFTWARE REQUIREMENTS:</a:t>
            </a:r>
            <a:endParaRPr lang="en-IN" sz="4200" dirty="0"/>
          </a:p>
        </p:txBody>
      </p:sp>
      <p:sp>
        <p:nvSpPr>
          <p:cNvPr id="3" name="Content Placeholder 2">
            <a:extLst>
              <a:ext uri="{FF2B5EF4-FFF2-40B4-BE49-F238E27FC236}">
                <a16:creationId xmlns="" xmlns:a16="http://schemas.microsoft.com/office/drawing/2014/main" id="{F799D9D2-C840-B726-2D82-D79E5ED0C78F}"/>
              </a:ext>
            </a:extLst>
          </p:cNvPr>
          <p:cNvSpPr>
            <a:spLocks noGrp="1"/>
          </p:cNvSpPr>
          <p:nvPr>
            <p:ph idx="4294967295"/>
          </p:nvPr>
        </p:nvSpPr>
        <p:spPr>
          <a:xfrm>
            <a:off x="938646" y="1417637"/>
            <a:ext cx="10058400" cy="4022725"/>
          </a:xfrm>
        </p:spPr>
        <p:txBody>
          <a:bodyPr/>
          <a:lstStyle/>
          <a:p>
            <a:pPr lvl="0" algn="just">
              <a:lnSpc>
                <a:spcPct val="150000"/>
              </a:lnSpc>
            </a:pPr>
            <a:r>
              <a:rPr lang="en-US" sz="2000" dirty="0">
                <a:latin typeface="Times New Roman" pitchFamily="18" charset="0"/>
                <a:cs typeface="Times New Roman" pitchFamily="18" charset="0"/>
              </a:rPr>
              <a:t>Operating System	: Windows 10</a:t>
            </a:r>
          </a:p>
          <a:p>
            <a:pPr lvl="0" algn="just">
              <a:lnSpc>
                <a:spcPct val="150000"/>
              </a:lnSpc>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38100372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49D6C60-BF6A-F0E0-9B76-BBA0C3A5A36E}"/>
              </a:ext>
            </a:extLst>
          </p:cNvPr>
          <p:cNvSpPr>
            <a:spLocks noGrp="1"/>
          </p:cNvSpPr>
          <p:nvPr>
            <p:ph type="title" idx="4294967295"/>
          </p:nvPr>
        </p:nvSpPr>
        <p:spPr>
          <a:xfrm>
            <a:off x="0" y="-461963"/>
            <a:ext cx="10058400" cy="1450976"/>
          </a:xfrm>
        </p:spPr>
        <p:txBody>
          <a:bodyPr>
            <a:normAutofit/>
          </a:bodyPr>
          <a:lstStyle/>
          <a:p>
            <a:r>
              <a:rPr lang="en-US" sz="4200" b="1" dirty="0"/>
              <a:t>HARDWARE REQUIREMENTS:</a:t>
            </a:r>
            <a:endParaRPr lang="en-IN" sz="4200" dirty="0"/>
          </a:p>
        </p:txBody>
      </p:sp>
      <p:sp>
        <p:nvSpPr>
          <p:cNvPr id="3" name="Content Placeholder 2">
            <a:extLst>
              <a:ext uri="{FF2B5EF4-FFF2-40B4-BE49-F238E27FC236}">
                <a16:creationId xmlns="" xmlns:a16="http://schemas.microsoft.com/office/drawing/2014/main" id="{3453A27C-42EA-6F5C-F3B2-A03F535D54BA}"/>
              </a:ext>
            </a:extLst>
          </p:cNvPr>
          <p:cNvSpPr>
            <a:spLocks noGrp="1"/>
          </p:cNvSpPr>
          <p:nvPr>
            <p:ph idx="4294967295"/>
          </p:nvPr>
        </p:nvSpPr>
        <p:spPr>
          <a:xfrm>
            <a:off x="689264" y="1264372"/>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8904408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A7041B0-D42C-D18D-E4AC-B6AF165728CE}"/>
              </a:ext>
            </a:extLst>
          </p:cNvPr>
          <p:cNvSpPr>
            <a:spLocks noGrp="1"/>
          </p:cNvSpPr>
          <p:nvPr>
            <p:ph type="title" idx="4294967295"/>
          </p:nvPr>
        </p:nvSpPr>
        <p:spPr>
          <a:xfrm>
            <a:off x="0" y="-461963"/>
            <a:ext cx="10058400" cy="1450976"/>
          </a:xfrm>
        </p:spPr>
        <p:txBody>
          <a:bodyPr>
            <a:normAutofit/>
          </a:bodyPr>
          <a:lstStyle/>
          <a:p>
            <a:r>
              <a:rPr lang="en-US" sz="4200" dirty="0"/>
              <a:t>CONCLUSION</a:t>
            </a:r>
            <a:endParaRPr lang="en-IN" sz="4200" dirty="0"/>
          </a:p>
        </p:txBody>
      </p:sp>
      <p:sp>
        <p:nvSpPr>
          <p:cNvPr id="3" name="Content Placeholder 2">
            <a:extLst>
              <a:ext uri="{FF2B5EF4-FFF2-40B4-BE49-F238E27FC236}">
                <a16:creationId xmlns="" xmlns:a16="http://schemas.microsoft.com/office/drawing/2014/main" id="{98429748-1026-8DAB-2AF0-1FFA582602CD}"/>
              </a:ext>
            </a:extLst>
          </p:cNvPr>
          <p:cNvSpPr>
            <a:spLocks noGrp="1"/>
          </p:cNvSpPr>
          <p:nvPr>
            <p:ph idx="4294967295"/>
          </p:nvPr>
        </p:nvSpPr>
        <p:spPr>
          <a:xfrm>
            <a:off x="581891" y="1133546"/>
            <a:ext cx="10058401" cy="4571063"/>
          </a:xfrm>
        </p:spPr>
        <p:txBody>
          <a:bodyPr>
            <a:normAutofit lnSpcReduction="10000"/>
          </a:bodyPr>
          <a:lstStyle/>
          <a:p>
            <a:pPr algn="just">
              <a:lnSpc>
                <a:spcPct val="160000"/>
              </a:lnSpc>
            </a:pPr>
            <a:r>
              <a:rPr lang="en-US" dirty="0"/>
              <a:t>Hospital Management System not only provides an opportunity to the hospital to enhance their patient care, but also can increase the profitability of the organization</a:t>
            </a:r>
            <a:r>
              <a:rPr lang="en-US" dirty="0" smtClean="0"/>
              <a:t>.</a:t>
            </a:r>
          </a:p>
          <a:p>
            <a:pPr algn="just">
              <a:lnSpc>
                <a:spcPct val="160000"/>
              </a:lnSpc>
            </a:pPr>
            <a:endParaRPr lang="en-US" dirty="0"/>
          </a:p>
          <a:p>
            <a:pPr algn="just">
              <a:lnSpc>
                <a:spcPct val="160000"/>
              </a:lnSpc>
            </a:pPr>
            <a:r>
              <a:rPr lang="en-US" dirty="0" smtClean="0"/>
              <a:t> </a:t>
            </a:r>
            <a:r>
              <a:rPr lang="en-US" dirty="0"/>
              <a:t>Hospital administrators would be able to significantly improve the operational control and thus streamline operations. </a:t>
            </a:r>
            <a:endParaRPr lang="en-US" dirty="0" smtClean="0"/>
          </a:p>
          <a:p>
            <a:pPr algn="just">
              <a:lnSpc>
                <a:spcPct val="160000"/>
              </a:lnSpc>
            </a:pPr>
            <a:endParaRPr lang="en-US" dirty="0"/>
          </a:p>
          <a:p>
            <a:pPr algn="just">
              <a:lnSpc>
                <a:spcPct val="160000"/>
              </a:lnSpc>
            </a:pPr>
            <a:r>
              <a:rPr lang="en-US" dirty="0" smtClean="0"/>
              <a:t>This </a:t>
            </a:r>
            <a:r>
              <a:rPr lang="en-US" dirty="0"/>
              <a:t>would improve the response time to the demands of patient care because it automates the process of collecting, collating and retrieving patient information.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6130411"/>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243AF7DC-D15B-41C0-AE81-23980D1B9FC4}"/>
    </a:ext>
  </a:extLst>
</a:theme>
</file>

<file path=docProps/app.xml><?xml version="1.0" encoding="utf-8"?>
<Properties xmlns="http://schemas.openxmlformats.org/officeDocument/2006/extended-properties" xmlns:vt="http://schemas.openxmlformats.org/officeDocument/2006/docPropsVTypes">
  <Template>Retrospect</Template>
  <TotalTime>53</TotalTime>
  <Words>1876</Words>
  <Application>Microsoft Office PowerPoint</Application>
  <PresentationFormat>Custom</PresentationFormat>
  <Paragraphs>114</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Retrospect</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Patient Management </vt:lpstr>
      <vt:lpstr>Doctor/Staff Management </vt:lpstr>
      <vt:lpstr>PowerPoint Presentation</vt:lpstr>
      <vt:lpstr>PowerPoint Presentation</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8</cp:revision>
  <dcterms:created xsi:type="dcterms:W3CDTF">2024-07-26T11:51:30Z</dcterms:created>
  <dcterms:modified xsi:type="dcterms:W3CDTF">2024-08-02T06:58:52Z</dcterms:modified>
</cp:coreProperties>
</file>