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sldIdLst>
    <p:sldId id="266" r:id="rId2"/>
    <p:sldId id="256" r:id="rId3"/>
    <p:sldId id="257" r:id="rId4"/>
    <p:sldId id="258" r:id="rId5"/>
    <p:sldId id="259" r:id="rId6"/>
    <p:sldId id="260" r:id="rId7"/>
    <p:sldId id="261" r:id="rId8"/>
    <p:sldId id="262" r:id="rId9"/>
    <p:sldId id="264" r:id="rId10"/>
    <p:sldId id="265"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3691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3194243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3499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EC06C0-6547-44D8-9755-3A7516621F32}"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514848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EC06C0-6547-44D8-9755-3A7516621F32}"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152196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EC06C0-6547-44D8-9755-3A7516621F32}"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369205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BEC06C0-6547-44D8-9755-3A7516621F32}"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23150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BEC06C0-6547-44D8-9755-3A7516621F32}"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2C3CD49-CA82-41EA-AEC3-2262B028FAD2}" type="slidenum">
              <a:rPr lang="en-IN" smtClean="0"/>
              <a:t>‹#›</a:t>
            </a:fld>
            <a:endParaRPr lang="en-IN"/>
          </a:p>
        </p:txBody>
      </p:sp>
    </p:spTree>
    <p:extLst>
      <p:ext uri="{BB962C8B-B14F-4D97-AF65-F5344CB8AC3E}">
        <p14:creationId xmlns:p14="http://schemas.microsoft.com/office/powerpoint/2010/main" val="2809554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EC06C0-6547-44D8-9755-3A7516621F32}"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560127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2837292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691003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BEC06C0-6547-44D8-9755-3A7516621F32}"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2C3CD49-CA82-41EA-AEC3-2262B028FAD2}"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279258"/>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F333548-8BDB-6C27-F10F-04D88A8B23BF}"/>
              </a:ext>
            </a:extLst>
          </p:cNvPr>
          <p:cNvSpPr txBox="1"/>
          <p:nvPr/>
        </p:nvSpPr>
        <p:spPr>
          <a:xfrm>
            <a:off x="2880880" y="2833068"/>
            <a:ext cx="6094268" cy="1122871"/>
          </a:xfrm>
          <a:prstGeom prst="rect">
            <a:avLst/>
          </a:prstGeom>
          <a:noFill/>
        </p:spPr>
        <p:txBody>
          <a:bodyPr wrap="square">
            <a:spAutoFit/>
          </a:bodyPr>
          <a:lstStyle/>
          <a:p>
            <a:pPr lvl="0">
              <a:lnSpc>
                <a:spcPct val="107000"/>
              </a:lnSpc>
              <a:spcAft>
                <a:spcPts val="800"/>
              </a:spcAft>
            </a:pPr>
            <a:r>
              <a:rPr lang="en-US" sz="3200" kern="100" dirty="0" smtClean="0">
                <a:latin typeface="Calibri" panose="020F0502020204030204" pitchFamily="34" charset="0"/>
                <a:ea typeface="Calibri" panose="020F0502020204030204" pitchFamily="34" charset="0"/>
                <a:cs typeface="Times New Roman" panose="02020603050405020304" pitchFamily="18" charset="0"/>
              </a:rPr>
              <a:t>Hospital Information System Using Python</a:t>
            </a:r>
          </a:p>
        </p:txBody>
      </p:sp>
    </p:spTree>
    <p:extLst>
      <p:ext uri="{BB962C8B-B14F-4D97-AF65-F5344CB8AC3E}">
        <p14:creationId xmlns:p14="http://schemas.microsoft.com/office/powerpoint/2010/main" val="271973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1941F759-8605-53B2-4467-A3F4B827BD99}"/>
              </a:ext>
            </a:extLst>
          </p:cNvPr>
          <p:cNvSpPr>
            <a:spLocks noGrp="1"/>
          </p:cNvSpPr>
          <p:nvPr>
            <p:ph type="title" idx="4294967295"/>
          </p:nvPr>
        </p:nvSpPr>
        <p:spPr>
          <a:xfrm>
            <a:off x="0" y="-461963"/>
            <a:ext cx="10058400" cy="1450976"/>
          </a:xfrm>
        </p:spPr>
        <p:txBody>
          <a:bodyPr/>
          <a:lstStyle/>
          <a:p>
            <a:r>
              <a:rPr lang="en-US" b="1" dirty="0"/>
              <a:t>Abstract</a:t>
            </a:r>
            <a:endParaRPr lang="en-IN" dirty="0"/>
          </a:p>
        </p:txBody>
      </p:sp>
      <p:sp>
        <p:nvSpPr>
          <p:cNvPr id="7" name="TextBox 6">
            <a:extLst>
              <a:ext uri="{FF2B5EF4-FFF2-40B4-BE49-F238E27FC236}">
                <a16:creationId xmlns:a16="http://schemas.microsoft.com/office/drawing/2014/main" xmlns="" id="{E13FB3F3-8CAA-B7D8-5173-2AB5DDA30147}"/>
              </a:ext>
            </a:extLst>
          </p:cNvPr>
          <p:cNvSpPr txBox="1"/>
          <p:nvPr/>
        </p:nvSpPr>
        <p:spPr>
          <a:xfrm>
            <a:off x="914399" y="989012"/>
            <a:ext cx="10255828"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target of this project "HOSPITAL MANAGEMENT SYSTEM" is to </a:t>
            </a:r>
            <a:r>
              <a:rPr lang="en-US" dirty="0" err="1"/>
              <a:t>digitise</a:t>
            </a:r>
            <a:r>
              <a:rPr lang="en-US" dirty="0"/>
              <a:t> the hospital's front office management and produce software that is user-friendly, fast, and cost-effective. It is related with the gathering of patient information, patient tests, and so 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Before</a:t>
            </a:r>
            <a:r>
              <a:rPr lang="en-US" dirty="0"/>
              <a:t>, it was done by hand. The system's principal job is to register and maintain patient and doctor data, as well as to access and meaningfully change this data. Patient data and diagnosis data are entered into the system, and the system output is used to show these facts on the screen.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username and password are needed to enter the Hospital Management System. It can be used by a receptionist or an </a:t>
            </a:r>
            <a:r>
              <a:rPr lang="en-US" dirty="0" err="1"/>
              <a:t>administrator.They're</a:t>
            </a:r>
            <a:r>
              <a:rPr lang="en-US" dirty="0"/>
              <a:t> the only ones have access to the information. Key Words: Hospital Management; database; Interface</a:t>
            </a:r>
            <a:endParaRPr lang="en-IN" dirty="0"/>
          </a:p>
        </p:txBody>
      </p:sp>
    </p:spTree>
    <p:extLst>
      <p:ext uri="{BB962C8B-B14F-4D97-AF65-F5344CB8AC3E}">
        <p14:creationId xmlns:p14="http://schemas.microsoft.com/office/powerpoint/2010/main" val="377622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477F4A-E2C7-D721-2F5C-7FC9BAEF7CF8}"/>
              </a:ext>
            </a:extLst>
          </p:cNvPr>
          <p:cNvSpPr>
            <a:spLocks noGrp="1"/>
          </p:cNvSpPr>
          <p:nvPr>
            <p:ph type="title" idx="4294967295"/>
          </p:nvPr>
        </p:nvSpPr>
        <p:spPr>
          <a:xfrm>
            <a:off x="0" y="-606280"/>
            <a:ext cx="10058400" cy="1449387"/>
          </a:xfrm>
        </p:spPr>
        <p:txBody>
          <a:bodyPr/>
          <a:lstStyle/>
          <a:p>
            <a:r>
              <a:rPr lang="en-US" b="1" dirty="0"/>
              <a:t>Objective</a:t>
            </a:r>
            <a:endParaRPr lang="en-IN" b="1" dirty="0"/>
          </a:p>
        </p:txBody>
      </p:sp>
      <p:sp>
        <p:nvSpPr>
          <p:cNvPr id="5" name="TextBox 4">
            <a:extLst>
              <a:ext uri="{FF2B5EF4-FFF2-40B4-BE49-F238E27FC236}">
                <a16:creationId xmlns:a16="http://schemas.microsoft.com/office/drawing/2014/main" xmlns="" id="{17EAA7D5-9830-02BA-4F28-44BBF9D99E7E}"/>
              </a:ext>
            </a:extLst>
          </p:cNvPr>
          <p:cNvSpPr txBox="1"/>
          <p:nvPr/>
        </p:nvSpPr>
        <p:spPr>
          <a:xfrm>
            <a:off x="883227" y="1059874"/>
            <a:ext cx="11095413"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Management has been defined as the process, comprised of social and technical functions and activities, occurring within organizations for the purpose of accomplishing predetermined objectives through humans and other resources (Longest, </a:t>
            </a:r>
            <a:r>
              <a:rPr lang="en-US" dirty="0" err="1"/>
              <a:t>Rakich</a:t>
            </a:r>
            <a:r>
              <a:rPr lang="en-US" dirty="0"/>
              <a:t> &amp; </a:t>
            </a:r>
            <a:r>
              <a:rPr lang="en-US" dirty="0" err="1"/>
              <a:t>Darr</a:t>
            </a:r>
            <a:r>
              <a:rPr lang="en-US" dirty="0"/>
              <a:t>, 2000).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Healthcare </a:t>
            </a:r>
            <a:r>
              <a:rPr lang="en-US" dirty="0"/>
              <a:t>quality and patient safety are the common mantra of all primary and secondary health care providers. In hospitals, over the years, a variety of models and schemes for hospital interventions and development have been deployed (</a:t>
            </a:r>
            <a:r>
              <a:rPr lang="en-US" dirty="0" err="1"/>
              <a:t>Friesner</a:t>
            </a:r>
            <a:r>
              <a:rPr lang="en-US" dirty="0"/>
              <a:t>, 2009).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Hospital </a:t>
            </a:r>
            <a:r>
              <a:rPr lang="en-US" dirty="0"/>
              <a:t>Management System provides the benefits of streamlined operations, enhanced administration &amp; control, superior patient care, strict cost control and improved profitability.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4731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1648E9-B808-39F9-55DD-D7055793BB51}"/>
              </a:ext>
            </a:extLst>
          </p:cNvPr>
          <p:cNvSpPr>
            <a:spLocks noGrp="1"/>
          </p:cNvSpPr>
          <p:nvPr>
            <p:ph type="title" idx="4294967295"/>
          </p:nvPr>
        </p:nvSpPr>
        <p:spPr>
          <a:xfrm>
            <a:off x="0" y="-596900"/>
            <a:ext cx="10058400" cy="1450975"/>
          </a:xfrm>
        </p:spPr>
        <p:txBody>
          <a:bodyPr>
            <a:normAutofit/>
          </a:bodyPr>
          <a:lstStyle/>
          <a:p>
            <a:r>
              <a:rPr lang="en-US" sz="4600" b="1" dirty="0"/>
              <a:t>Existing System</a:t>
            </a:r>
            <a:endParaRPr lang="en-IN" sz="4600" b="1" dirty="0"/>
          </a:p>
        </p:txBody>
      </p:sp>
      <p:sp>
        <p:nvSpPr>
          <p:cNvPr id="5" name="TextBox 4">
            <a:extLst>
              <a:ext uri="{FF2B5EF4-FFF2-40B4-BE49-F238E27FC236}">
                <a16:creationId xmlns:a16="http://schemas.microsoft.com/office/drawing/2014/main" xmlns="" id="{61AB7E09-98E5-290A-9890-3D2B375FD819}"/>
              </a:ext>
            </a:extLst>
          </p:cNvPr>
          <p:cNvSpPr txBox="1"/>
          <p:nvPr/>
        </p:nvSpPr>
        <p:spPr>
          <a:xfrm>
            <a:off x="1085850" y="946856"/>
            <a:ext cx="9544050"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Most hospitals face several challenges with Hospital Management System because some of them are still using manual processes, while the ones that use the computerized method are also faced with the challenge of adjusting to it.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Such </a:t>
            </a:r>
            <a:r>
              <a:rPr lang="en-US" dirty="0"/>
              <a:t>problems include: </a:t>
            </a:r>
            <a:r>
              <a:rPr lang="en-US" dirty="0" smtClean="0"/>
              <a:t>High </a:t>
            </a:r>
            <a:r>
              <a:rPr lang="en-US" dirty="0"/>
              <a:t>cost of software development, deployment and improvement.  Difficulty in migrating from manual processes, because both staff and patients are used to the manual processes and so are unable to speedily cope with the new system. </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Lack </a:t>
            </a:r>
            <a:r>
              <a:rPr lang="en-US" dirty="0"/>
              <a:t>of IT friendly medical personnel is also presenting several challenges.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Huge influx of patients visiting government hospitals makes the process of migrating to automated processes highly difficult. They do not have the patience to wait for registration and data entry and often fail to understand the functioning of automated processes.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809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73C73-5379-1CCF-BDBB-E07CE7466FCF}"/>
              </a:ext>
            </a:extLst>
          </p:cNvPr>
          <p:cNvSpPr>
            <a:spLocks noGrp="1"/>
          </p:cNvSpPr>
          <p:nvPr>
            <p:ph type="title" idx="4294967295"/>
          </p:nvPr>
        </p:nvSpPr>
        <p:spPr>
          <a:xfrm>
            <a:off x="0" y="-724694"/>
            <a:ext cx="10058400" cy="1449387"/>
          </a:xfrm>
        </p:spPr>
        <p:txBody>
          <a:bodyPr>
            <a:normAutofit/>
          </a:bodyPr>
          <a:lstStyle/>
          <a:p>
            <a:r>
              <a:rPr lang="en-US" sz="4600" b="1" dirty="0"/>
              <a:t>Disadvantage</a:t>
            </a:r>
            <a:endParaRPr lang="en-IN" sz="4600" b="1" dirty="0"/>
          </a:p>
        </p:txBody>
      </p:sp>
      <p:sp>
        <p:nvSpPr>
          <p:cNvPr id="5" name="TextBox 4">
            <a:extLst>
              <a:ext uri="{FF2B5EF4-FFF2-40B4-BE49-F238E27FC236}">
                <a16:creationId xmlns:a16="http://schemas.microsoft.com/office/drawing/2014/main" xmlns="" id="{CADED3D7-3561-970F-3A6E-4AE9809F5C72}"/>
              </a:ext>
            </a:extLst>
          </p:cNvPr>
          <p:cNvSpPr txBox="1"/>
          <p:nvPr/>
        </p:nvSpPr>
        <p:spPr>
          <a:xfrm>
            <a:off x="403512" y="541769"/>
            <a:ext cx="11622234" cy="6601807"/>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Limited Functionality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Scope:</a:t>
            </a:r>
            <a:r>
              <a:rPr lang="en-US" dirty="0">
                <a:latin typeface="Times New Roman" panose="02020603050405020304" pitchFamily="18" charset="0"/>
                <a:cs typeface="Times New Roman" panose="02020603050405020304" pitchFamily="18" charset="0"/>
              </a:rPr>
              <a:t> Basic systems may only cover essential functions like patient records and scheduling, missing out on advanced features such as electronic prescribing, lab integration, or advanced analytics.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Customization:</a:t>
            </a:r>
            <a:r>
              <a:rPr lang="en-US" dirty="0">
                <a:latin typeface="Times New Roman" panose="02020603050405020304" pitchFamily="18" charset="0"/>
                <a:cs typeface="Times New Roman" panose="02020603050405020304" pitchFamily="18" charset="0"/>
              </a:rPr>
              <a:t> They might not be easily customizable to fit the specific needs of different departments or specialties within a hospital.</a:t>
            </a:r>
          </a:p>
          <a:p>
            <a:pPr algn="just">
              <a:lnSpc>
                <a:spcPct val="150000"/>
              </a:lnSpc>
            </a:pPr>
            <a:r>
              <a:rPr lang="en-US" b="1" dirty="0">
                <a:latin typeface="Times New Roman" panose="02020603050405020304" pitchFamily="18" charset="0"/>
                <a:cs typeface="Times New Roman" panose="02020603050405020304" pitchFamily="18" charset="0"/>
              </a:rPr>
              <a:t>2.Operational Efficiency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Workflow Disruption:</a:t>
            </a:r>
            <a:r>
              <a:rPr lang="en-US" dirty="0">
                <a:latin typeface="Times New Roman" panose="02020603050405020304" pitchFamily="18" charset="0"/>
                <a:cs typeface="Times New Roman" panose="02020603050405020304" pitchFamily="18" charset="0"/>
              </a:rPr>
              <a:t> Basic systems may not align well with existing workflows, leading to inefficiencies or disruptions in hospital operations.</a:t>
            </a:r>
          </a:p>
          <a:p>
            <a:pPr algn="just">
              <a:lnSpc>
                <a:spcPct val="150000"/>
              </a:lnSpc>
            </a:pPr>
            <a:r>
              <a:rPr lang="en-US" dirty="0">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 Cost of Upgrading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Future Investment:</a:t>
            </a:r>
            <a:r>
              <a:rPr lang="en-US" dirty="0">
                <a:latin typeface="Times New Roman" panose="02020603050405020304" pitchFamily="18" charset="0"/>
                <a:cs typeface="Times New Roman" panose="02020603050405020304" pitchFamily="18" charset="0"/>
              </a:rPr>
              <a:t> While initially cheaper, basic systems might incur higher costs in the long run if an upgrade to a more advanced system becomes necessary.</a:t>
            </a:r>
          </a:p>
          <a:p>
            <a:pPr algn="just">
              <a:lnSpc>
                <a:spcPct val="150000"/>
              </a:lnSpc>
            </a:pPr>
            <a:r>
              <a:rPr lang="en-US" dirty="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Patient Experience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Interaction:</a:t>
            </a:r>
            <a:r>
              <a:rPr lang="en-US" dirty="0">
                <a:latin typeface="Times New Roman" panose="02020603050405020304" pitchFamily="18" charset="0"/>
                <a:cs typeface="Times New Roman" panose="02020603050405020304" pitchFamily="18" charset="0"/>
              </a:rPr>
              <a:t> A basic system might not support features that enhance patient engagement and communication, such as patient portals or online appointment scheduling.</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1428051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3F09D4-3C6E-2A35-CFA3-428259F84AE5}"/>
              </a:ext>
            </a:extLst>
          </p:cNvPr>
          <p:cNvSpPr>
            <a:spLocks noGrp="1"/>
          </p:cNvSpPr>
          <p:nvPr>
            <p:ph type="title" idx="4294967295"/>
          </p:nvPr>
        </p:nvSpPr>
        <p:spPr>
          <a:xfrm>
            <a:off x="128155" y="-575108"/>
            <a:ext cx="10058400" cy="1449387"/>
          </a:xfrm>
        </p:spPr>
        <p:txBody>
          <a:bodyPr>
            <a:normAutofit/>
          </a:bodyPr>
          <a:lstStyle/>
          <a:p>
            <a:r>
              <a:rPr lang="en-US" sz="4000" dirty="0"/>
              <a:t>PROPOSED SYSTEM :</a:t>
            </a:r>
            <a:endParaRPr lang="en-IN" sz="4000" dirty="0"/>
          </a:p>
        </p:txBody>
      </p:sp>
      <p:sp>
        <p:nvSpPr>
          <p:cNvPr id="7" name="TextBox 6">
            <a:extLst>
              <a:ext uri="{FF2B5EF4-FFF2-40B4-BE49-F238E27FC236}">
                <a16:creationId xmlns:a16="http://schemas.microsoft.com/office/drawing/2014/main" xmlns="" id="{B6E39298-AF3A-BC24-8CAF-104C445C8788}"/>
              </a:ext>
            </a:extLst>
          </p:cNvPr>
          <p:cNvSpPr txBox="1"/>
          <p:nvPr/>
        </p:nvSpPr>
        <p:spPr>
          <a:xfrm>
            <a:off x="1137804" y="1053906"/>
            <a:ext cx="10180435"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You shouldn't have to limit your clients by using an ecommerce website so they may use it at any period of day. This means that you are increasing your income as a brand. How can you boost your sales much more? It may be achieved by a variety of sales methods, such as special offers and online marketing efforts.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1</a:t>
            </a:r>
            <a:r>
              <a:rPr lang="en-US" dirty="0"/>
              <a:t>. Collaboration and communication in real time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2</a:t>
            </a:r>
            <a:r>
              <a:rPr lang="en-US" dirty="0"/>
              <a:t>. Accounting and budget </a:t>
            </a:r>
            <a:r>
              <a:rPr lang="en-US" dirty="0" smtClean="0"/>
              <a:t>management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3. Management of resources One of the aim of this website is to calculate net business profit or loss of the owners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It's great if an amount is paid! They can reinvest it, save it, or do it in a number of ways. If a business loses money, it's a clear sign that it's on an ironic twist, and it should be avoided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719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19BE4B-87EB-E072-5A1F-291125DC1CF3}"/>
              </a:ext>
            </a:extLst>
          </p:cNvPr>
          <p:cNvSpPr>
            <a:spLocks noGrp="1"/>
          </p:cNvSpPr>
          <p:nvPr>
            <p:ph type="title" idx="4294967295"/>
          </p:nvPr>
        </p:nvSpPr>
        <p:spPr>
          <a:xfrm>
            <a:off x="0" y="-803997"/>
            <a:ext cx="10058400" cy="1450976"/>
          </a:xfrm>
        </p:spPr>
        <p:txBody>
          <a:bodyPr>
            <a:normAutofit/>
          </a:bodyPr>
          <a:lstStyle/>
          <a:p>
            <a:r>
              <a:rPr lang="en-US" sz="4400" dirty="0"/>
              <a:t>Advantage</a:t>
            </a:r>
            <a:endParaRPr lang="en-IN" sz="4400" dirty="0"/>
          </a:p>
        </p:txBody>
      </p:sp>
      <p:sp>
        <p:nvSpPr>
          <p:cNvPr id="7" name="TextBox 6">
            <a:extLst>
              <a:ext uri="{FF2B5EF4-FFF2-40B4-BE49-F238E27FC236}">
                <a16:creationId xmlns:a16="http://schemas.microsoft.com/office/drawing/2014/main" xmlns="" id="{5A65AE0F-AC9E-80BD-C34A-A29E506BD0B9}"/>
              </a:ext>
            </a:extLst>
          </p:cNvPr>
          <p:cNvSpPr txBox="1"/>
          <p:nvPr/>
        </p:nvSpPr>
        <p:spPr>
          <a:xfrm>
            <a:off x="176645" y="646979"/>
            <a:ext cx="11575473" cy="5866350"/>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Cost-Effective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Affordability:</a:t>
            </a:r>
            <a:r>
              <a:rPr lang="en-US" dirty="0">
                <a:latin typeface="Times New Roman" panose="02020603050405020304" pitchFamily="18" charset="0"/>
                <a:cs typeface="Times New Roman" panose="02020603050405020304" pitchFamily="18" charset="0"/>
              </a:rPr>
              <a:t> Basic systems are often less expensive to purchase and maintain compared to more advanced, feature-rich solutions.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Lower Initial Investment:</a:t>
            </a:r>
            <a:r>
              <a:rPr lang="en-US" dirty="0">
                <a:latin typeface="Times New Roman" panose="02020603050405020304" pitchFamily="18" charset="0"/>
                <a:cs typeface="Times New Roman" panose="02020603050405020304" pitchFamily="18" charset="0"/>
              </a:rPr>
              <a:t> They can be a good option for institutions with limited budgets.</a:t>
            </a:r>
          </a:p>
          <a:p>
            <a:pPr algn="just">
              <a:lnSpc>
                <a:spcPct val="150000"/>
              </a:lnSpc>
            </a:pPr>
            <a:r>
              <a:rPr lang="en-US"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User-Friendly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Intuitive Interfaces:</a:t>
            </a:r>
            <a:r>
              <a:rPr lang="en-US" dirty="0">
                <a:latin typeface="Times New Roman" panose="02020603050405020304" pitchFamily="18" charset="0"/>
                <a:cs typeface="Times New Roman" panose="02020603050405020304" pitchFamily="18" charset="0"/>
              </a:rPr>
              <a:t> Basic systems often have simpler, more intuitive interfaces that can be easier for staff to learn and use.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Training Time:</a:t>
            </a:r>
            <a:r>
              <a:rPr lang="en-US" dirty="0">
                <a:latin typeface="Times New Roman" panose="02020603050405020304" pitchFamily="18" charset="0"/>
                <a:cs typeface="Times New Roman" panose="02020603050405020304" pitchFamily="18" charset="0"/>
              </a:rPr>
              <a:t> Less training may be required for staff to become proficient with the system.</a:t>
            </a:r>
          </a:p>
          <a:p>
            <a:pPr algn="just">
              <a:lnSpc>
                <a:spcPct val="150000"/>
              </a:lnSpc>
            </a:pPr>
            <a:r>
              <a:rPr lang="en-US" b="1" dirty="0">
                <a:latin typeface="Times New Roman" panose="02020603050405020304" pitchFamily="18" charset="0"/>
                <a:cs typeface="Times New Roman" panose="02020603050405020304" pitchFamily="18" charset="0"/>
              </a:rPr>
              <a:t>3.Basic Reporting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Essential Reports:</a:t>
            </a:r>
            <a:r>
              <a:rPr lang="en-US" dirty="0">
                <a:latin typeface="Times New Roman" panose="02020603050405020304" pitchFamily="18" charset="0"/>
                <a:cs typeface="Times New Roman" panose="02020603050405020304" pitchFamily="18" charset="0"/>
              </a:rPr>
              <a:t> Basic systems typically offer standard reporting features, which can be useful for tracking fundamental metrics and generating essential reports.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Compliance:</a:t>
            </a:r>
            <a:r>
              <a:rPr lang="en-US" dirty="0">
                <a:latin typeface="Times New Roman" panose="02020603050405020304" pitchFamily="18" charset="0"/>
                <a:cs typeface="Times New Roman" panose="02020603050405020304" pitchFamily="18" charset="0"/>
              </a:rPr>
              <a:t> They can help in meeting basic regulatory and compliance requirements.</a:t>
            </a:r>
          </a:p>
          <a:p>
            <a:pPr algn="just">
              <a:lnSpc>
                <a:spcPct val="150000"/>
              </a:lnSpc>
            </a:pPr>
            <a:endParaRPr lang="en-US" dirty="0"/>
          </a:p>
          <a:p>
            <a:pPr algn="just">
              <a:lnSpc>
                <a:spcPct val="150000"/>
              </a:lnSpc>
            </a:pPr>
            <a:endParaRPr lang="en-US" dirty="0"/>
          </a:p>
        </p:txBody>
      </p:sp>
    </p:spTree>
    <p:extLst>
      <p:ext uri="{BB962C8B-B14F-4D97-AF65-F5344CB8AC3E}">
        <p14:creationId xmlns:p14="http://schemas.microsoft.com/office/powerpoint/2010/main" val="1399797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778FF8-6E4D-7071-ACCA-26D9FBF24D48}"/>
              </a:ext>
            </a:extLst>
          </p:cNvPr>
          <p:cNvSpPr>
            <a:spLocks noGrp="1"/>
          </p:cNvSpPr>
          <p:nvPr>
            <p:ph type="title" idx="4294967295"/>
          </p:nvPr>
        </p:nvSpPr>
        <p:spPr>
          <a:xfrm>
            <a:off x="0" y="-725488"/>
            <a:ext cx="10058400" cy="1450976"/>
          </a:xfrm>
        </p:spPr>
        <p:txBody>
          <a:bodyPr>
            <a:normAutofit/>
          </a:bodyPr>
          <a:lstStyle/>
          <a:p>
            <a:r>
              <a:rPr lang="en-US" sz="4600" dirty="0"/>
              <a:t>Introduction</a:t>
            </a:r>
            <a:endParaRPr lang="en-IN" sz="4600" dirty="0"/>
          </a:p>
        </p:txBody>
      </p:sp>
      <p:sp>
        <p:nvSpPr>
          <p:cNvPr id="5" name="TextBox 4">
            <a:extLst>
              <a:ext uri="{FF2B5EF4-FFF2-40B4-BE49-F238E27FC236}">
                <a16:creationId xmlns:a16="http://schemas.microsoft.com/office/drawing/2014/main" xmlns="" id="{73CD420F-944A-BB4C-E847-7D217C1E4273}"/>
              </a:ext>
            </a:extLst>
          </p:cNvPr>
          <p:cNvSpPr txBox="1"/>
          <p:nvPr/>
        </p:nvSpPr>
        <p:spPr>
          <a:xfrm>
            <a:off x="685800" y="831273"/>
            <a:ext cx="10906760"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Workers' health is the nation's wealth. Ayurveda, the world's oldest medical science, was given to the world by India, and other medicinal sciences. All of the portions of this field had seen a quick change. In the fields of clinical process analysis and activity-based cost, the Hospital Management System is aimed to improve the quality and management of clinics.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Hospital Management System allows you to grow your business and increase the efficiency and quality of your work. Managing critical processes effectively is critical to the hospital's success. This book will help you in managing your processes.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username and password are needed to enter the Hospital Management System. An admin, a doctor, and a receptionist have access to it. They are the only one who have access to the data. The data might be useful</a:t>
            </a:r>
            <a:endParaRPr lang="en-IN" dirty="0"/>
          </a:p>
        </p:txBody>
      </p:sp>
    </p:spTree>
    <p:extLst>
      <p:ext uri="{BB962C8B-B14F-4D97-AF65-F5344CB8AC3E}">
        <p14:creationId xmlns:p14="http://schemas.microsoft.com/office/powerpoint/2010/main" val="2251104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DC3D45-6E7F-7E0F-11CB-78AA20D44CE1}"/>
              </a:ext>
            </a:extLst>
          </p:cNvPr>
          <p:cNvSpPr>
            <a:spLocks noGrp="1"/>
          </p:cNvSpPr>
          <p:nvPr>
            <p:ph type="title" idx="4294967295"/>
          </p:nvPr>
        </p:nvSpPr>
        <p:spPr>
          <a:xfrm>
            <a:off x="0" y="-565150"/>
            <a:ext cx="10058400" cy="1450975"/>
          </a:xfrm>
        </p:spPr>
        <p:txBody>
          <a:bodyPr>
            <a:normAutofit/>
          </a:bodyPr>
          <a:lstStyle/>
          <a:p>
            <a:r>
              <a:rPr lang="en-IN" sz="4000" dirty="0"/>
              <a:t>MODULES</a:t>
            </a:r>
          </a:p>
        </p:txBody>
      </p:sp>
      <p:sp>
        <p:nvSpPr>
          <p:cNvPr id="7" name="TextBox 6">
            <a:extLst>
              <a:ext uri="{FF2B5EF4-FFF2-40B4-BE49-F238E27FC236}">
                <a16:creationId xmlns:a16="http://schemas.microsoft.com/office/drawing/2014/main" xmlns="" id="{19161EF0-A12D-7037-8611-1D21A6618EEA}"/>
              </a:ext>
            </a:extLst>
          </p:cNvPr>
          <p:cNvSpPr txBox="1"/>
          <p:nvPr/>
        </p:nvSpPr>
        <p:spPr>
          <a:xfrm>
            <a:off x="1096241" y="1114198"/>
            <a:ext cx="6203372" cy="1815882"/>
          </a:xfrm>
          <a:prstGeom prst="rect">
            <a:avLst/>
          </a:prstGeom>
          <a:noFill/>
        </p:spPr>
        <p:txBody>
          <a:bodyPr wrap="square">
            <a:spAutoFit/>
          </a:bodyPr>
          <a:lstStyle/>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Patient Management</a:t>
            </a:r>
          </a:p>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Doctor/Staff Management</a:t>
            </a:r>
          </a:p>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Billing and Accounts</a:t>
            </a:r>
          </a:p>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Inventory Management</a:t>
            </a:r>
          </a:p>
        </p:txBody>
      </p:sp>
    </p:spTree>
    <p:extLst>
      <p:ext uri="{BB962C8B-B14F-4D97-AF65-F5344CB8AC3E}">
        <p14:creationId xmlns:p14="http://schemas.microsoft.com/office/powerpoint/2010/main" val="960854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39640F-7450-7C54-D7FE-9CECC0AA37A4}"/>
              </a:ext>
            </a:extLst>
          </p:cNvPr>
          <p:cNvSpPr>
            <a:spLocks noGrp="1"/>
          </p:cNvSpPr>
          <p:nvPr>
            <p:ph type="title" idx="4294967295"/>
          </p:nvPr>
        </p:nvSpPr>
        <p:spPr>
          <a:xfrm>
            <a:off x="0" y="0"/>
            <a:ext cx="10058400" cy="1449387"/>
          </a:xfrm>
        </p:spPr>
        <p:txBody>
          <a:bodyPr/>
          <a:lstStyle/>
          <a:p>
            <a:r>
              <a:rPr lang="en-IN" sz="3000" b="1" dirty="0">
                <a:latin typeface="Times New Roman" panose="02020603050405020304" pitchFamily="18" charset="0"/>
                <a:cs typeface="Times New Roman" panose="02020603050405020304" pitchFamily="18" charset="0"/>
              </a:rPr>
              <a:t>Patient Management</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8" name="Rectangle 4">
            <a:extLst>
              <a:ext uri="{FF2B5EF4-FFF2-40B4-BE49-F238E27FC236}">
                <a16:creationId xmlns:a16="http://schemas.microsoft.com/office/drawing/2014/main" xmlns="" id="{BC10B064-E59E-B028-1923-6ABCA53D41EA}"/>
              </a:ext>
            </a:extLst>
          </p:cNvPr>
          <p:cNvSpPr>
            <a:spLocks noGrp="1" noChangeArrowheads="1"/>
          </p:cNvSpPr>
          <p:nvPr>
            <p:ph idx="4294967295"/>
          </p:nvPr>
        </p:nvSpPr>
        <p:spPr bwMode="auto">
          <a:xfrm>
            <a:off x="679525" y="1152882"/>
            <a:ext cx="10058400" cy="336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lgn="just" eaLnBrk="0" fontAlgn="base" hangingPunct="0">
              <a:lnSpc>
                <a:spcPct val="150000"/>
              </a:lnSpc>
              <a:spcBef>
                <a:spcPct val="0"/>
              </a:spcBef>
              <a:spcAft>
                <a:spcPct val="0"/>
              </a:spcAft>
              <a:buClrTx/>
              <a:buSzTx/>
              <a:buFontTx/>
              <a:buChar char="•"/>
            </a:pPr>
            <a:r>
              <a:rPr kumimoji="0" lang="en-US" altLang="en-US" sz="1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a:t>
            </a:r>
            <a:r>
              <a:rPr lang="en-US" altLang="en-US" sz="1800" b="1" dirty="0" err="1">
                <a:solidFill>
                  <a:schemeClr val="tx1"/>
                </a:solidFill>
                <a:latin typeface="Times New Roman" panose="02020603050405020304" pitchFamily="18" charset="0"/>
                <a:cs typeface="Times New Roman" panose="02020603050405020304" pitchFamily="18" charset="0"/>
              </a:rPr>
              <a:t>Patient</a:t>
            </a:r>
            <a:r>
              <a:rPr lang="en-US" altLang="en-US" sz="1800" b="1" dirty="0">
                <a:solidFill>
                  <a:schemeClr val="tx1"/>
                </a:solidFill>
                <a:latin typeface="Times New Roman" panose="02020603050405020304" pitchFamily="18" charset="0"/>
                <a:cs typeface="Times New Roman" panose="02020603050405020304" pitchFamily="18" charset="0"/>
              </a:rPr>
              <a:t> Registration:</a:t>
            </a:r>
            <a:r>
              <a:rPr lang="en-US" altLang="en-US" sz="1800" dirty="0">
                <a:solidFill>
                  <a:schemeClr val="tx1"/>
                </a:solidFill>
                <a:latin typeface="Times New Roman" panose="02020603050405020304" pitchFamily="18" charset="0"/>
                <a:cs typeface="Times New Roman" panose="02020603050405020304" pitchFamily="18" charset="0"/>
              </a:rPr>
              <a:t> Capture and manage patient demographic information, including personal details, contact information, and insurance details.</a:t>
            </a:r>
          </a:p>
          <a:p>
            <a:pPr marL="0" indent="0" algn="just" eaLnBrk="0" fontAlgn="base" hangingPunct="0">
              <a:lnSpc>
                <a:spcPct val="150000"/>
              </a:lnSpc>
              <a:spcBef>
                <a:spcPct val="0"/>
              </a:spcBef>
              <a:spcAft>
                <a:spcPct val="0"/>
              </a:spcAft>
              <a:buClrTx/>
              <a:buSzTx/>
              <a:buNone/>
            </a:pPr>
            <a:endParaRPr lang="en-US" altLang="en-US" sz="180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ppointment</a:t>
            </a: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Scheduling: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Schedule and manage patient appointments, including doctor availability, appointment reminders, and rescheduling options.</a:t>
            </a:r>
          </a:p>
          <a:p>
            <a:pPr marL="0" marR="0" lvl="0" indent="0" algn="just" defTabSz="914400" rtl="0" eaLnBrk="0" fontAlgn="base" latinLnBrk="0" hangingPunct="0">
              <a:lnSpc>
                <a:spcPct val="15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Patient Records: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Maintain basic electronic health records (EHR) with medical history, allergies, medications, and visit history. </a:t>
            </a:r>
          </a:p>
        </p:txBody>
      </p:sp>
    </p:spTree>
    <p:extLst>
      <p:ext uri="{BB962C8B-B14F-4D97-AF65-F5344CB8AC3E}">
        <p14:creationId xmlns:p14="http://schemas.microsoft.com/office/powerpoint/2010/main" val="3215087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0F4590-D76F-ABE5-C33A-374B8F6E3198}"/>
              </a:ext>
            </a:extLst>
          </p:cNvPr>
          <p:cNvSpPr>
            <a:spLocks noGrp="1"/>
          </p:cNvSpPr>
          <p:nvPr>
            <p:ph type="title" idx="4294967295"/>
          </p:nvPr>
        </p:nvSpPr>
        <p:spPr>
          <a:xfrm>
            <a:off x="77500" y="0"/>
            <a:ext cx="10058400" cy="1449387"/>
          </a:xfrm>
        </p:spPr>
        <p:txBody>
          <a:bodyPr/>
          <a:lstStyle/>
          <a:p>
            <a:r>
              <a:rPr lang="en-IN" sz="3600" b="1" dirty="0">
                <a:latin typeface="Times New Roman" panose="02020603050405020304" pitchFamily="18" charset="0"/>
                <a:cs typeface="Times New Roman" panose="02020603050405020304" pitchFamily="18" charset="0"/>
              </a:rPr>
              <a:t>Doctor/Staff Management</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xmlns="" id="{4897DA55-18E4-78DC-4EA3-04821155C91D}"/>
              </a:ext>
            </a:extLst>
          </p:cNvPr>
          <p:cNvSpPr>
            <a:spLocks noGrp="1" noChangeArrowheads="1"/>
          </p:cNvSpPr>
          <p:nvPr>
            <p:ph idx="4294967295"/>
          </p:nvPr>
        </p:nvSpPr>
        <p:spPr bwMode="auto">
          <a:xfrm>
            <a:off x="987137" y="1268462"/>
            <a:ext cx="9148763" cy="2951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Staff Scheduling: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Manage doctor and staff schedules, including shift timings, on-call duties, and leave management.</a:t>
            </a:r>
          </a:p>
          <a:p>
            <a:pPr marL="0" marR="0" lvl="0" indent="0" algn="just" defTabSz="914400" rtl="0" eaLnBrk="0" fontAlgn="base" latinLnBrk="0" hangingPunct="0">
              <a:lnSpc>
                <a:spcPct val="15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Credential Management:</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Track qualifications, certifications, and licensing information for medical and non-medical staff.</a:t>
            </a:r>
          </a:p>
          <a:p>
            <a:pPr marL="0" marR="0" lvl="0" indent="0" algn="just" defTabSz="914400" rtl="0" eaLnBrk="0" fontAlgn="base" latinLnBrk="0" hangingPunct="0">
              <a:lnSpc>
                <a:spcPct val="15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Staff Profiles: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Maintain profiles with contact information, roles, and responsibilities. </a:t>
            </a:r>
          </a:p>
        </p:txBody>
      </p:sp>
    </p:spTree>
    <p:extLst>
      <p:ext uri="{BB962C8B-B14F-4D97-AF65-F5344CB8AC3E}">
        <p14:creationId xmlns:p14="http://schemas.microsoft.com/office/powerpoint/2010/main" val="23924707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C71F8A9E-4897-792A-7FCC-E197418B8085}"/>
              </a:ext>
            </a:extLst>
          </p:cNvPr>
          <p:cNvSpPr txBox="1"/>
          <p:nvPr/>
        </p:nvSpPr>
        <p:spPr>
          <a:xfrm>
            <a:off x="0" y="207818"/>
            <a:ext cx="10027227" cy="3554819"/>
          </a:xfrm>
          <a:prstGeom prst="rect">
            <a:avLst/>
          </a:prstGeom>
          <a:noFill/>
        </p:spPr>
        <p:txBody>
          <a:bodyPr wrap="square">
            <a:spAutoFit/>
          </a:bodyPr>
          <a:lstStyle/>
          <a:p>
            <a:r>
              <a:rPr lang="en-US" sz="3600" b="1" dirty="0"/>
              <a:t>Billing and Accounts</a:t>
            </a:r>
          </a:p>
          <a:p>
            <a:endParaRPr lang="en-US" sz="3600" b="1" dirty="0"/>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Patient Billing:</a:t>
            </a:r>
            <a:r>
              <a:rPr lang="en-US" dirty="0">
                <a:latin typeface="Times New Roman" panose="02020603050405020304" pitchFamily="18" charset="0"/>
                <a:cs typeface="Times New Roman" panose="02020603050405020304" pitchFamily="18" charset="0"/>
              </a:rPr>
              <a:t> Generate and manage patient bills for consultations, treatments, and other services.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Insurance Claims:</a:t>
            </a:r>
            <a:r>
              <a:rPr lang="en-US" dirty="0">
                <a:latin typeface="Times New Roman" panose="02020603050405020304" pitchFamily="18" charset="0"/>
                <a:cs typeface="Times New Roman" panose="02020603050405020304" pitchFamily="18" charset="0"/>
              </a:rPr>
              <a:t> Process and track insurance claims and reimbursements.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Accounts Receivable/Payable:</a:t>
            </a:r>
            <a:r>
              <a:rPr lang="en-US" dirty="0">
                <a:latin typeface="Times New Roman" panose="02020603050405020304" pitchFamily="18" charset="0"/>
                <a:cs typeface="Times New Roman" panose="02020603050405020304" pitchFamily="18" charset="0"/>
              </a:rPr>
              <a:t> Manage hospital’s financial transactions, including payments received and expenses.</a:t>
            </a:r>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4184848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CC30F56-1C9F-3CD6-626F-E966579CAF33}"/>
              </a:ext>
            </a:extLst>
          </p:cNvPr>
          <p:cNvSpPr txBox="1"/>
          <p:nvPr/>
        </p:nvSpPr>
        <p:spPr>
          <a:xfrm>
            <a:off x="293543" y="418007"/>
            <a:ext cx="6094268" cy="553998"/>
          </a:xfrm>
          <a:prstGeom prst="rect">
            <a:avLst/>
          </a:prstGeom>
          <a:noFill/>
        </p:spPr>
        <p:txBody>
          <a:bodyPr wrap="square">
            <a:spAutoFit/>
          </a:bodyPr>
          <a:lstStyle/>
          <a:p>
            <a:r>
              <a:rPr lang="en-IN" sz="3000" b="1" dirty="0">
                <a:latin typeface="Times New Roman" panose="02020603050405020304" pitchFamily="18" charset="0"/>
                <a:cs typeface="Times New Roman" panose="02020603050405020304" pitchFamily="18" charset="0"/>
              </a:rPr>
              <a:t>Inventory Management</a:t>
            </a:r>
            <a:endParaRPr lang="en-IN" sz="3000" dirty="0"/>
          </a:p>
        </p:txBody>
      </p:sp>
      <p:sp>
        <p:nvSpPr>
          <p:cNvPr id="5" name="TextBox 4">
            <a:extLst>
              <a:ext uri="{FF2B5EF4-FFF2-40B4-BE49-F238E27FC236}">
                <a16:creationId xmlns:a16="http://schemas.microsoft.com/office/drawing/2014/main" xmlns="" id="{0330026F-784E-18E7-BA49-15A3E1FA97B8}"/>
              </a:ext>
            </a:extLst>
          </p:cNvPr>
          <p:cNvSpPr txBox="1"/>
          <p:nvPr/>
        </p:nvSpPr>
        <p:spPr>
          <a:xfrm>
            <a:off x="1207943" y="1397675"/>
            <a:ext cx="7582766" cy="2957861"/>
          </a:xfrm>
          <a:prstGeom prst="rect">
            <a:avLst/>
          </a:prstGeom>
          <a:noFill/>
        </p:spPr>
        <p:txBody>
          <a:bodyPr wrap="square">
            <a:sp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Stock Tracking:</a:t>
            </a:r>
            <a:r>
              <a:rPr lang="en-US" dirty="0">
                <a:latin typeface="Times New Roman" panose="02020603050405020304" pitchFamily="18" charset="0"/>
                <a:cs typeface="Times New Roman" panose="02020603050405020304" pitchFamily="18" charset="0"/>
              </a:rPr>
              <a:t> Monitor and manage medical supplies, pharmaceuticals, and other inventory items.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Purchase Orders:</a:t>
            </a:r>
            <a:r>
              <a:rPr lang="en-US" dirty="0">
                <a:latin typeface="Times New Roman" panose="02020603050405020304" pitchFamily="18" charset="0"/>
                <a:cs typeface="Times New Roman" panose="02020603050405020304" pitchFamily="18" charset="0"/>
              </a:rPr>
              <a:t> Track and manage purchase orders for new stock and supplies.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Expiry Management:</a:t>
            </a:r>
            <a:r>
              <a:rPr lang="en-US" dirty="0">
                <a:latin typeface="Times New Roman" panose="02020603050405020304" pitchFamily="18" charset="0"/>
                <a:cs typeface="Times New Roman" panose="02020603050405020304" pitchFamily="18" charset="0"/>
              </a:rPr>
              <a:t> Monitor the expiry dates of perishable items and manage stock accordingly.</a:t>
            </a:r>
          </a:p>
          <a:p>
            <a:pPr algn="just">
              <a:lnSpc>
                <a:spcPct val="150000"/>
              </a:lnSpc>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5897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F6CD51CB-4C84-8530-7293-18B0D530F8F5}"/>
              </a:ext>
            </a:extLst>
          </p:cNvPr>
          <p:cNvSpPr>
            <a:spLocks noGrp="1"/>
          </p:cNvSpPr>
          <p:nvPr>
            <p:ph type="title" idx="4294967295"/>
          </p:nvPr>
        </p:nvSpPr>
        <p:spPr>
          <a:xfrm>
            <a:off x="148937" y="-554326"/>
            <a:ext cx="10058400" cy="1449387"/>
          </a:xfrm>
        </p:spPr>
        <p:txBody>
          <a:bodyPr>
            <a:normAutofit/>
          </a:bodyPr>
          <a:lstStyle/>
          <a:p>
            <a:r>
              <a:rPr lang="en-IN" sz="3600" dirty="0"/>
              <a:t>Software Details</a:t>
            </a:r>
          </a:p>
        </p:txBody>
      </p:sp>
      <p:sp>
        <p:nvSpPr>
          <p:cNvPr id="9" name="TextBox 8">
            <a:extLst>
              <a:ext uri="{FF2B5EF4-FFF2-40B4-BE49-F238E27FC236}">
                <a16:creationId xmlns:a16="http://schemas.microsoft.com/office/drawing/2014/main" xmlns="" id="{AE208B65-58E8-7E83-E8DA-6E04CCE8F5E6}"/>
              </a:ext>
            </a:extLst>
          </p:cNvPr>
          <p:cNvSpPr txBox="1"/>
          <p:nvPr/>
        </p:nvSpPr>
        <p:spPr>
          <a:xfrm>
            <a:off x="1049482" y="1205345"/>
            <a:ext cx="8081529" cy="42043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p>
          <a:p>
            <a:pPr marL="285750" indent="-285750" algn="just">
              <a:lnSpc>
                <a:spcPct val="150000"/>
              </a:lnSpc>
              <a:buFont typeface="Arial" panose="020B0604020202020204" pitchFamily="34" charset="0"/>
              <a:buChar char="•"/>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p:txBody>
      </p:sp>
    </p:spTree>
    <p:extLst>
      <p:ext uri="{BB962C8B-B14F-4D97-AF65-F5344CB8AC3E}">
        <p14:creationId xmlns:p14="http://schemas.microsoft.com/office/powerpoint/2010/main" val="2656879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1169F4-14F0-99B1-AEC7-F7A2D65D7335}"/>
              </a:ext>
            </a:extLst>
          </p:cNvPr>
          <p:cNvSpPr>
            <a:spLocks noGrp="1"/>
          </p:cNvSpPr>
          <p:nvPr>
            <p:ph type="title" idx="4294967295"/>
          </p:nvPr>
        </p:nvSpPr>
        <p:spPr>
          <a:xfrm>
            <a:off x="0" y="-576263"/>
            <a:ext cx="10058400" cy="1450976"/>
          </a:xfrm>
        </p:spPr>
        <p:txBody>
          <a:bodyPr>
            <a:normAutofit/>
          </a:bodyPr>
          <a:lstStyle/>
          <a:p>
            <a:r>
              <a:rPr lang="en-IN" sz="4000" dirty="0"/>
              <a:t>Front End</a:t>
            </a:r>
          </a:p>
        </p:txBody>
      </p:sp>
      <p:sp>
        <p:nvSpPr>
          <p:cNvPr id="5" name="TextBox 4">
            <a:extLst>
              <a:ext uri="{FF2B5EF4-FFF2-40B4-BE49-F238E27FC236}">
                <a16:creationId xmlns:a16="http://schemas.microsoft.com/office/drawing/2014/main" xmlns="" id="{E2547D80-1185-8664-55E2-4BA0E397EEE8}"/>
              </a:ext>
            </a:extLst>
          </p:cNvPr>
          <p:cNvSpPr txBox="1"/>
          <p:nvPr/>
        </p:nvSpPr>
        <p:spPr>
          <a:xfrm>
            <a:off x="872836" y="1174173"/>
            <a:ext cx="8214013"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47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BC1F97-FB42-B22C-EC0E-55FEF556ED3E}"/>
              </a:ext>
            </a:extLst>
          </p:cNvPr>
          <p:cNvSpPr>
            <a:spLocks noGrp="1"/>
          </p:cNvSpPr>
          <p:nvPr>
            <p:ph type="title" idx="4294967295"/>
          </p:nvPr>
        </p:nvSpPr>
        <p:spPr>
          <a:xfrm>
            <a:off x="0" y="-461963"/>
            <a:ext cx="10988675" cy="1450976"/>
          </a:xfrm>
        </p:spPr>
        <p:txBody>
          <a:bodyPr>
            <a:normAutofit/>
          </a:bodyPr>
          <a:lstStyle/>
          <a:p>
            <a:r>
              <a:rPr lang="en-IN" sz="3600" dirty="0"/>
              <a:t>Database</a:t>
            </a:r>
          </a:p>
        </p:txBody>
      </p:sp>
      <p:sp>
        <p:nvSpPr>
          <p:cNvPr id="5" name="TextBox 4">
            <a:extLst>
              <a:ext uri="{FF2B5EF4-FFF2-40B4-BE49-F238E27FC236}">
                <a16:creationId xmlns:a16="http://schemas.microsoft.com/office/drawing/2014/main" xmlns="" id="{22F4D97A-BD45-95E4-4323-1ED20429128B}"/>
              </a:ext>
            </a:extLst>
          </p:cNvPr>
          <p:cNvSpPr txBox="1"/>
          <p:nvPr/>
        </p:nvSpPr>
        <p:spPr>
          <a:xfrm>
            <a:off x="1143000" y="1257299"/>
            <a:ext cx="795164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6734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A231C2-A368-67D8-110A-869BCB62544B}"/>
              </a:ext>
            </a:extLst>
          </p:cNvPr>
          <p:cNvSpPr>
            <a:spLocks noGrp="1"/>
          </p:cNvSpPr>
          <p:nvPr>
            <p:ph type="title" idx="4294967295"/>
          </p:nvPr>
        </p:nvSpPr>
        <p:spPr>
          <a:xfrm>
            <a:off x="0" y="-461963"/>
            <a:ext cx="10058400" cy="1450976"/>
          </a:xfrm>
        </p:spPr>
        <p:txBody>
          <a:bodyPr>
            <a:normAutofit/>
          </a:bodyPr>
          <a:lstStyle/>
          <a:p>
            <a:r>
              <a:rPr lang="en-IN" sz="4600" dirty="0"/>
              <a:t>Cloud Web Server</a:t>
            </a:r>
          </a:p>
        </p:txBody>
      </p:sp>
      <p:sp>
        <p:nvSpPr>
          <p:cNvPr id="5" name="TextBox 4">
            <a:extLst>
              <a:ext uri="{FF2B5EF4-FFF2-40B4-BE49-F238E27FC236}">
                <a16:creationId xmlns:a16="http://schemas.microsoft.com/office/drawing/2014/main" xmlns="" id="{D3A84B8D-7C50-5006-1F7F-E3E85000D567}"/>
              </a:ext>
            </a:extLst>
          </p:cNvPr>
          <p:cNvSpPr txBox="1"/>
          <p:nvPr/>
        </p:nvSpPr>
        <p:spPr>
          <a:xfrm>
            <a:off x="987136" y="989013"/>
            <a:ext cx="8645237"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519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0C9C6F-A47D-680E-3643-9F1FD26D0E7B}"/>
              </a:ext>
            </a:extLst>
          </p:cNvPr>
          <p:cNvSpPr>
            <a:spLocks noGrp="1"/>
          </p:cNvSpPr>
          <p:nvPr>
            <p:ph type="title" idx="4294967295"/>
          </p:nvPr>
        </p:nvSpPr>
        <p:spPr>
          <a:xfrm>
            <a:off x="13855" y="-460375"/>
            <a:ext cx="10058400" cy="1449387"/>
          </a:xfrm>
        </p:spPr>
        <p:txBody>
          <a:bodyPr>
            <a:normAutofit/>
          </a:bodyPr>
          <a:lstStyle/>
          <a:p>
            <a:r>
              <a:rPr lang="en-US" sz="4200" b="1" dirty="0"/>
              <a:t>SOFTWARE REQUIREMENTS:</a:t>
            </a:r>
            <a:endParaRPr lang="en-IN" sz="4200" dirty="0"/>
          </a:p>
        </p:txBody>
      </p:sp>
      <p:sp>
        <p:nvSpPr>
          <p:cNvPr id="3" name="Content Placeholder 2">
            <a:extLst>
              <a:ext uri="{FF2B5EF4-FFF2-40B4-BE49-F238E27FC236}">
                <a16:creationId xmlns:a16="http://schemas.microsoft.com/office/drawing/2014/main" xmlns="" id="{F799D9D2-C840-B726-2D82-D79E5ED0C78F}"/>
              </a:ext>
            </a:extLst>
          </p:cNvPr>
          <p:cNvSpPr>
            <a:spLocks noGrp="1"/>
          </p:cNvSpPr>
          <p:nvPr>
            <p:ph idx="4294967295"/>
          </p:nvPr>
        </p:nvSpPr>
        <p:spPr>
          <a:xfrm>
            <a:off x="938646" y="1417637"/>
            <a:ext cx="10058400" cy="4022725"/>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8100372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9D6C60-BF6A-F0E0-9B76-BBA0C3A5A36E}"/>
              </a:ext>
            </a:extLst>
          </p:cNvPr>
          <p:cNvSpPr>
            <a:spLocks noGrp="1"/>
          </p:cNvSpPr>
          <p:nvPr>
            <p:ph type="title" idx="4294967295"/>
          </p:nvPr>
        </p:nvSpPr>
        <p:spPr>
          <a:xfrm>
            <a:off x="0" y="-461963"/>
            <a:ext cx="10058400" cy="1450976"/>
          </a:xfrm>
        </p:spPr>
        <p:txBody>
          <a:bodyPr>
            <a:normAutofit/>
          </a:bodyPr>
          <a:lstStyle/>
          <a:p>
            <a:r>
              <a:rPr lang="en-US" sz="4200" b="1" dirty="0"/>
              <a:t>HARDWARE REQUIREMENTS:</a:t>
            </a:r>
            <a:endParaRPr lang="en-IN" sz="4200" dirty="0"/>
          </a:p>
        </p:txBody>
      </p:sp>
      <p:sp>
        <p:nvSpPr>
          <p:cNvPr id="3" name="Content Placeholder 2">
            <a:extLst>
              <a:ext uri="{FF2B5EF4-FFF2-40B4-BE49-F238E27FC236}">
                <a16:creationId xmlns:a16="http://schemas.microsoft.com/office/drawing/2014/main" xmlns="" id="{3453A27C-42EA-6F5C-F3B2-A03F535D54BA}"/>
              </a:ext>
            </a:extLst>
          </p:cNvPr>
          <p:cNvSpPr>
            <a:spLocks noGrp="1"/>
          </p:cNvSpPr>
          <p:nvPr>
            <p:ph idx="4294967295"/>
          </p:nvPr>
        </p:nvSpPr>
        <p:spPr>
          <a:xfrm>
            <a:off x="689264" y="1264372"/>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890440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7041B0-D42C-D18D-E4AC-B6AF165728CE}"/>
              </a:ext>
            </a:extLst>
          </p:cNvPr>
          <p:cNvSpPr>
            <a:spLocks noGrp="1"/>
          </p:cNvSpPr>
          <p:nvPr>
            <p:ph type="title" idx="4294967295"/>
          </p:nvPr>
        </p:nvSpPr>
        <p:spPr>
          <a:xfrm>
            <a:off x="0" y="-461963"/>
            <a:ext cx="10058400" cy="1450976"/>
          </a:xfrm>
        </p:spPr>
        <p:txBody>
          <a:bodyPr>
            <a:normAutofit/>
          </a:bodyPr>
          <a:lstStyle/>
          <a:p>
            <a:r>
              <a:rPr lang="en-US" sz="4200" dirty="0"/>
              <a:t>CONCLUSION</a:t>
            </a:r>
            <a:endParaRPr lang="en-IN" sz="4200" dirty="0"/>
          </a:p>
        </p:txBody>
      </p:sp>
      <p:sp>
        <p:nvSpPr>
          <p:cNvPr id="3" name="Content Placeholder 2">
            <a:extLst>
              <a:ext uri="{FF2B5EF4-FFF2-40B4-BE49-F238E27FC236}">
                <a16:creationId xmlns:a16="http://schemas.microsoft.com/office/drawing/2014/main" xmlns="" id="{98429748-1026-8DAB-2AF0-1FFA582602CD}"/>
              </a:ext>
            </a:extLst>
          </p:cNvPr>
          <p:cNvSpPr>
            <a:spLocks noGrp="1"/>
          </p:cNvSpPr>
          <p:nvPr>
            <p:ph idx="4294967295"/>
          </p:nvPr>
        </p:nvSpPr>
        <p:spPr>
          <a:xfrm>
            <a:off x="581891" y="1133546"/>
            <a:ext cx="10058401" cy="4571063"/>
          </a:xfrm>
        </p:spPr>
        <p:txBody>
          <a:bodyPr>
            <a:normAutofit fontScale="85000" lnSpcReduction="20000"/>
          </a:bodyPr>
          <a:lstStyle/>
          <a:p>
            <a:pPr algn="just">
              <a:lnSpc>
                <a:spcPct val="160000"/>
              </a:lnSpc>
            </a:pPr>
            <a:r>
              <a:rPr lang="en-US" dirty="0"/>
              <a:t>Data will be secure since we will be entering patient data into the "Hospital Management System" digitally. We may access a patient's history with a single tap using this software. As a result, information will be processed more rapidly</a:t>
            </a:r>
            <a:r>
              <a:rPr lang="en-US" dirty="0" smtClean="0"/>
              <a:t>.</a:t>
            </a:r>
          </a:p>
          <a:p>
            <a:pPr algn="just">
              <a:lnSpc>
                <a:spcPct val="160000"/>
              </a:lnSpc>
            </a:pPr>
            <a:endParaRPr lang="en-US" dirty="0"/>
          </a:p>
          <a:p>
            <a:pPr algn="just">
              <a:lnSpc>
                <a:spcPct val="160000"/>
              </a:lnSpc>
            </a:pPr>
            <a:r>
              <a:rPr lang="en-US" dirty="0" smtClean="0"/>
              <a:t> </a:t>
            </a:r>
            <a:r>
              <a:rPr lang="en-US" dirty="0"/>
              <a:t>It ensures that patient information is kept updated. It </a:t>
            </a:r>
            <a:r>
              <a:rPr lang="en-US"/>
              <a:t>easily </a:t>
            </a:r>
            <a:r>
              <a:rPr lang="en-US" smtClean="0"/>
              <a:t>minimizes </a:t>
            </a:r>
            <a:r>
              <a:rPr lang="en-US" dirty="0"/>
              <a:t>the task of accounting, reducing human work and increasing accuracy speed. Improved clinical decision-making and the status of your hospital as a technological leader. </a:t>
            </a:r>
            <a:endParaRPr lang="en-US" dirty="0" smtClean="0"/>
          </a:p>
          <a:p>
            <a:pPr algn="just">
              <a:lnSpc>
                <a:spcPct val="160000"/>
              </a:lnSpc>
            </a:pPr>
            <a:endParaRPr lang="en-US" dirty="0"/>
          </a:p>
          <a:p>
            <a:pPr algn="just">
              <a:lnSpc>
                <a:spcPct val="160000"/>
              </a:lnSpc>
            </a:pPr>
            <a:r>
              <a:rPr lang="en-US" dirty="0" smtClean="0"/>
              <a:t>One </a:t>
            </a:r>
            <a:r>
              <a:rPr lang="en-US" dirty="0"/>
              <a:t>of the most major flaws in the hospital management system is its lack of security. It is regarded a cause for concern if you go online without proper security, as this can lead to serious security problems.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613041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55</TotalTime>
  <Words>1836</Words>
  <Application>Microsoft Office PowerPoint</Application>
  <PresentationFormat>Custom</PresentationFormat>
  <Paragraphs>117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Retrospect</vt:lpstr>
      <vt:lpstr>PowerPoint Presentation</vt:lpstr>
      <vt:lpstr>Abstract</vt:lpstr>
      <vt:lpstr>Objective</vt:lpstr>
      <vt:lpstr>Existing System</vt:lpstr>
      <vt:lpstr>Disadvantage</vt:lpstr>
      <vt:lpstr>PROPOSED SYSTEM :</vt:lpstr>
      <vt:lpstr>Advantage</vt:lpstr>
      <vt:lpstr>Introduction</vt:lpstr>
      <vt:lpstr>MODULES</vt:lpstr>
      <vt:lpstr>Patient Management </vt:lpstr>
      <vt:lpstr>Doctor/Staff Management </vt:lpstr>
      <vt:lpstr>PowerPoint Presentation</vt:lpstr>
      <vt:lpstr>PowerPoint Presentation</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13</cp:revision>
  <dcterms:created xsi:type="dcterms:W3CDTF">2024-07-26T11:51:30Z</dcterms:created>
  <dcterms:modified xsi:type="dcterms:W3CDTF">2024-08-02T07:07:14Z</dcterms:modified>
</cp:coreProperties>
</file>