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9"/>
  </p:notesMasterIdLst>
  <p:sldIdLst>
    <p:sldId id="256" r:id="rId2"/>
    <p:sldId id="257" r:id="rId3"/>
    <p:sldId id="281" r:id="rId4"/>
    <p:sldId id="258" r:id="rId5"/>
    <p:sldId id="259" r:id="rId6"/>
    <p:sldId id="260" r:id="rId7"/>
    <p:sldId id="261" r:id="rId8"/>
    <p:sldId id="262" r:id="rId9"/>
    <p:sldId id="263" r:id="rId10"/>
    <p:sldId id="264" r:id="rId11"/>
    <p:sldId id="265" r:id="rId12"/>
    <p:sldId id="266" r:id="rId13"/>
    <p:sldId id="267" r:id="rId14"/>
    <p:sldId id="268" r:id="rId15"/>
    <p:sldId id="269" r:id="rId16"/>
    <p:sldId id="280" r:id="rId17"/>
    <p:sldId id="270" r:id="rId18"/>
    <p:sldId id="271" r:id="rId19"/>
    <p:sldId id="272" r:id="rId20"/>
    <p:sldId id="273" r:id="rId21"/>
    <p:sldId id="276" r:id="rId22"/>
    <p:sldId id="282" r:id="rId23"/>
    <p:sldId id="283" r:id="rId24"/>
    <p:sldId id="274" r:id="rId25"/>
    <p:sldId id="275" r:id="rId26"/>
    <p:sldId id="284" r:id="rId27"/>
    <p:sldId id="285" r:id="rId2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94" d="100"/>
          <a:sy n="94" d="100"/>
        </p:scale>
        <p:origin x="-384" y="18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CC98B5B-3335-469C-A808-38E743719EE0}" type="datetimeFigureOut">
              <a:rPr lang="en-IN" smtClean="0"/>
              <a:t>02-08-2024</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B00B410-1CF1-4BCD-9964-826FF5799070}" type="slidenum">
              <a:rPr lang="en-IN" smtClean="0"/>
              <a:t>‹#›</a:t>
            </a:fld>
            <a:endParaRPr lang="en-IN"/>
          </a:p>
        </p:txBody>
      </p:sp>
    </p:spTree>
    <p:extLst>
      <p:ext uri="{BB962C8B-B14F-4D97-AF65-F5344CB8AC3E}">
        <p14:creationId xmlns:p14="http://schemas.microsoft.com/office/powerpoint/2010/main" val="30822865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0B00B410-1CF1-4BCD-9964-826FF5799070}" type="slidenum">
              <a:rPr lang="en-IN" smtClean="0"/>
              <a:t>25</a:t>
            </a:fld>
            <a:endParaRPr lang="en-IN"/>
          </a:p>
        </p:txBody>
      </p:sp>
    </p:spTree>
    <p:extLst>
      <p:ext uri="{BB962C8B-B14F-4D97-AF65-F5344CB8AC3E}">
        <p14:creationId xmlns:p14="http://schemas.microsoft.com/office/powerpoint/2010/main" val="16756447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0B00B410-1CF1-4BCD-9964-826FF5799070}" type="slidenum">
              <a:rPr lang="en-IN" smtClean="0"/>
              <a:t>26</a:t>
            </a:fld>
            <a:endParaRPr lang="en-IN"/>
          </a:p>
        </p:txBody>
      </p:sp>
    </p:spTree>
    <p:extLst>
      <p:ext uri="{BB962C8B-B14F-4D97-AF65-F5344CB8AC3E}">
        <p14:creationId xmlns:p14="http://schemas.microsoft.com/office/powerpoint/2010/main" val="16756447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0B00B410-1CF1-4BCD-9964-826FF5799070}" type="slidenum">
              <a:rPr lang="en-IN" smtClean="0"/>
              <a:t>27</a:t>
            </a:fld>
            <a:endParaRPr lang="en-IN"/>
          </a:p>
        </p:txBody>
      </p:sp>
    </p:spTree>
    <p:extLst>
      <p:ext uri="{BB962C8B-B14F-4D97-AF65-F5344CB8AC3E}">
        <p14:creationId xmlns:p14="http://schemas.microsoft.com/office/powerpoint/2010/main" val="16756447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BFE216D-3FE6-40E9-A495-7AE9BB1F85B4}" type="datetimeFigureOut">
              <a:rPr lang="en-IN" smtClean="0"/>
              <a:t>02-08-2024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288060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FE216D-3FE6-40E9-A495-7AE9BB1F85B4}" type="datetimeFigureOut">
              <a:rPr lang="en-IN" smtClean="0"/>
              <a:t>02-08-2024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35376064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BFE216D-3FE6-40E9-A495-7AE9BB1F85B4}" type="datetimeFigureOut">
              <a:rPr lang="en-IN" smtClean="0"/>
              <a:t>02-08-2024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028537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BFE216D-3FE6-40E9-A495-7AE9BB1F85B4}" type="datetimeFigureOut">
              <a:rPr lang="en-IN" smtClean="0"/>
              <a:t>02-08-2024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23157032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BFE216D-3FE6-40E9-A495-7AE9BB1F85B4}" type="datetimeFigureOut">
              <a:rPr lang="en-IN" smtClean="0"/>
              <a:t>02-08-2024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7680363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BFE216D-3FE6-40E9-A495-7AE9BB1F85B4}" type="datetimeFigureOut">
              <a:rPr lang="en-IN" smtClean="0"/>
              <a:t>02-08-2024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29136430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1BFE216D-3FE6-40E9-A495-7AE9BB1F85B4}" type="datetimeFigureOut">
              <a:rPr lang="en-IN" smtClean="0"/>
              <a:t>02-08-2024</a:t>
            </a:fld>
            <a:endParaRPr lang="en-IN"/>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IN"/>
          </a:p>
        </p:txBody>
      </p:sp>
      <p:sp>
        <p:nvSpPr>
          <p:cNvPr id="9" name="Slide Number Placeholder 8"/>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18480975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1BFE216D-3FE6-40E9-A495-7AE9BB1F85B4}" type="datetimeFigureOut">
              <a:rPr lang="en-IN" smtClean="0"/>
              <a:t>02-08-2024</a:t>
            </a:fld>
            <a:endParaRPr lang="en-IN"/>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IN"/>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271E188D-606E-4D80-90EA-B74BFB38ECD7}" type="slidenum">
              <a:rPr lang="en-IN" smtClean="0"/>
              <a:t>‹#›</a:t>
            </a:fld>
            <a:endParaRPr lang="en-IN"/>
          </a:p>
        </p:txBody>
      </p:sp>
    </p:spTree>
    <p:extLst>
      <p:ext uri="{BB962C8B-B14F-4D97-AF65-F5344CB8AC3E}">
        <p14:creationId xmlns:p14="http://schemas.microsoft.com/office/powerpoint/2010/main" val="22764355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BFE216D-3FE6-40E9-A495-7AE9BB1F85B4}" type="datetimeFigureOut">
              <a:rPr lang="en-IN" smtClean="0"/>
              <a:t>02-08-2024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15857266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FE216D-3FE6-40E9-A495-7AE9BB1F85B4}" type="datetimeFigureOut">
              <a:rPr lang="en-IN" smtClean="0"/>
              <a:t>02-08-2024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10359364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FE216D-3FE6-40E9-A495-7AE9BB1F85B4}" type="datetimeFigureOut">
              <a:rPr lang="en-IN" smtClean="0"/>
              <a:t>02-08-2024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19023564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1BFE216D-3FE6-40E9-A495-7AE9BB1F85B4}" type="datetimeFigureOut">
              <a:rPr lang="en-IN" smtClean="0"/>
              <a:t>02-08-2024</a:t>
            </a:fld>
            <a:endParaRPr lang="en-IN"/>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IN"/>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271E188D-606E-4D80-90EA-B74BFB38ECD7}" type="slidenum">
              <a:rPr lang="en-IN" smtClean="0"/>
              <a:t>‹#›</a:t>
            </a:fld>
            <a:endParaRPr lang="en-IN"/>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2274840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hyperlink" Target="https://www.nature.com/articles/s41598-023-50505-6#ref-CR2" TargetMode="External"/><Relationship Id="rId2" Type="http://schemas.openxmlformats.org/officeDocument/2006/relationships/hyperlink" Target="https://www.nature.com/articles/s41598-023-50505-6#ref-CR1" TargetMode="Externa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hyperlink" Target="https://www.nature.com/articles/s41598-023-50505-6#ref-CR4" TargetMode="External"/><Relationship Id="rId2" Type="http://schemas.openxmlformats.org/officeDocument/2006/relationships/hyperlink" Target="https://www.nature.com/articles/s41598-023-50505-6#ref-CR3" TargetMode="Externa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 xmlns:a16="http://schemas.microsoft.com/office/drawing/2014/main" id="{9DE4C5DD-F163-466B-62C4-87F28F117A4A}"/>
              </a:ext>
            </a:extLst>
          </p:cNvPr>
          <p:cNvSpPr>
            <a:spLocks noGrp="1"/>
          </p:cNvSpPr>
          <p:nvPr>
            <p:ph type="title" idx="4294967295"/>
          </p:nvPr>
        </p:nvSpPr>
        <p:spPr>
          <a:xfrm>
            <a:off x="1853045" y="2339397"/>
            <a:ext cx="10515600" cy="1325563"/>
          </a:xfrm>
        </p:spPr>
        <p:txBody>
          <a:bodyPr>
            <a:normAutofit/>
          </a:bodyPr>
          <a:lstStyle/>
          <a:p>
            <a:r>
              <a:rPr lang="en-US" sz="3200" b="1" dirty="0"/>
              <a:t>Detection and classification of brain tumor using hybrid deep learning models</a:t>
            </a:r>
          </a:p>
        </p:txBody>
      </p:sp>
    </p:spTree>
    <p:extLst>
      <p:ext uri="{BB962C8B-B14F-4D97-AF65-F5344CB8AC3E}">
        <p14:creationId xmlns:p14="http://schemas.microsoft.com/office/powerpoint/2010/main" val="29063136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78F0FB0-E7FE-EB35-6DA4-DB3927189924}"/>
              </a:ext>
            </a:extLst>
          </p:cNvPr>
          <p:cNvSpPr>
            <a:spLocks noGrp="1"/>
          </p:cNvSpPr>
          <p:nvPr>
            <p:ph type="title" idx="4294967295"/>
          </p:nvPr>
        </p:nvSpPr>
        <p:spPr>
          <a:xfrm>
            <a:off x="232063" y="-356899"/>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Abstract</a:t>
            </a:r>
          </a:p>
        </p:txBody>
      </p:sp>
      <p:sp>
        <p:nvSpPr>
          <p:cNvPr id="5" name="TextBox 4">
            <a:extLst>
              <a:ext uri="{FF2B5EF4-FFF2-40B4-BE49-F238E27FC236}">
                <a16:creationId xmlns="" xmlns:a16="http://schemas.microsoft.com/office/drawing/2014/main" id="{DC8B9092-FE66-343F-1AD8-F3D8EA173ADD}"/>
              </a:ext>
            </a:extLst>
          </p:cNvPr>
          <p:cNvSpPr txBox="1"/>
          <p:nvPr/>
        </p:nvSpPr>
        <p:spPr>
          <a:xfrm>
            <a:off x="1020906" y="1229049"/>
            <a:ext cx="8923193" cy="5078313"/>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Accurately classifying brain tumor types is critical for timely diagnosis and potentially saving lives. Magnetic Resonance Imaging (MRI) is a widely used non-invasive method for obtaining high-contrast </a:t>
            </a:r>
            <a:r>
              <a:rPr lang="en-US" dirty="0" err="1"/>
              <a:t>grayscale</a:t>
            </a:r>
            <a:r>
              <a:rPr lang="en-US" dirty="0"/>
              <a:t> brain images, primarily for tumor diagnosis</a:t>
            </a:r>
            <a:r>
              <a:rPr lang="en-US" dirty="0" smtClean="0"/>
              <a:t>.</a:t>
            </a:r>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 </a:t>
            </a:r>
            <a:r>
              <a:rPr lang="en-US" dirty="0"/>
              <a:t>The application of Convolutional Neural Networks (CNNs) in deep learning has revolutionized diagnostic systems, leading to significant advancements in medical imaging interpretation</a:t>
            </a:r>
            <a:r>
              <a:rPr lang="en-US" dirty="0" smtClean="0"/>
              <a:t>.</a:t>
            </a:r>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 </a:t>
            </a:r>
            <a:r>
              <a:rPr lang="en-US" dirty="0"/>
              <a:t>In this study, we employ a transfer learning-based fine-tuning approach using </a:t>
            </a:r>
            <a:r>
              <a:rPr lang="en-US" dirty="0" err="1"/>
              <a:t>EfficientNets</a:t>
            </a:r>
            <a:r>
              <a:rPr lang="en-US" dirty="0"/>
              <a:t> to classify brain tumors into three categories: </a:t>
            </a:r>
            <a:r>
              <a:rPr lang="en-US" dirty="0" err="1"/>
              <a:t>glioma</a:t>
            </a:r>
            <a:r>
              <a:rPr lang="en-US" dirty="0"/>
              <a:t>, meningioma, and pituitary tumors. We utilize the publicly accessible CE-MRI </a:t>
            </a:r>
            <a:r>
              <a:rPr lang="en-US" dirty="0" err="1"/>
              <a:t>Figshare</a:t>
            </a:r>
            <a:r>
              <a:rPr lang="en-US" dirty="0"/>
              <a:t> dataset to fine-tune five pre-trained models from the </a:t>
            </a:r>
            <a:r>
              <a:rPr lang="en-US" dirty="0" err="1"/>
              <a:t>EfficientNets</a:t>
            </a:r>
            <a:r>
              <a:rPr lang="en-US" dirty="0"/>
              <a:t> family, ranging from EfficientNetB0 to EfficientNetB4.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492692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78F0FB0-E7FE-EB35-6DA4-DB3927189924}"/>
              </a:ext>
            </a:extLst>
          </p:cNvPr>
          <p:cNvSpPr>
            <a:spLocks noGrp="1"/>
          </p:cNvSpPr>
          <p:nvPr>
            <p:ph type="title" idx="4294967295"/>
          </p:nvPr>
        </p:nvSpPr>
        <p:spPr>
          <a:xfrm>
            <a:off x="232063" y="-356899"/>
            <a:ext cx="10058400" cy="1449387"/>
          </a:xfrm>
        </p:spPr>
        <p:txBody>
          <a:bodyPr>
            <a:normAutofit/>
          </a:bodyPr>
          <a:lstStyle/>
          <a:p>
            <a:endParaRPr lang="en-IN" sz="40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DC8B9092-FE66-343F-1AD8-F3D8EA173ADD}"/>
              </a:ext>
            </a:extLst>
          </p:cNvPr>
          <p:cNvSpPr txBox="1"/>
          <p:nvPr/>
        </p:nvSpPr>
        <p:spPr>
          <a:xfrm>
            <a:off x="1020906" y="1229049"/>
            <a:ext cx="8923193" cy="6324808"/>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Our approach involves a two-step process to refine the pre-trained </a:t>
            </a:r>
            <a:r>
              <a:rPr lang="en-US" dirty="0" err="1"/>
              <a:t>EfficientNet</a:t>
            </a:r>
            <a:r>
              <a:rPr lang="en-US" dirty="0"/>
              <a:t> model. First, we initialize the model with weights from the </a:t>
            </a:r>
            <a:r>
              <a:rPr lang="en-US" dirty="0" err="1"/>
              <a:t>ImageNet</a:t>
            </a:r>
            <a:r>
              <a:rPr lang="en-US" dirty="0"/>
              <a:t> dataset. Then, we add additional layers, including top layers and a fully connected layer, to enable tumor classification.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We </a:t>
            </a:r>
            <a:r>
              <a:rPr lang="en-US" dirty="0"/>
              <a:t>conduct various tests to assess the robustness of our fine-tuned </a:t>
            </a:r>
            <a:r>
              <a:rPr lang="en-US" dirty="0" err="1"/>
              <a:t>EfficientNets</a:t>
            </a:r>
            <a:r>
              <a:rPr lang="en-US" dirty="0"/>
              <a:t> in comparison to other pre-trained models. Additionally, we analyze the impact of data augmentation on the model's test accuracy.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To </a:t>
            </a:r>
            <a:r>
              <a:rPr lang="en-US" dirty="0"/>
              <a:t>gain insights into the model's decision-making, we employ Grad-CAM visualization to examine the attention maps generated by the most optimal model, effectively highlighting tumor locations within brain images. Our results reveal that using EfficientNetB2 as the underlying framework yields significant performance improvements. Specifically, the overall test accuracy, precision, recall, and F1-score were found to be 99.06%, 98.73%, 99.13%, and 98.79%, respectively.</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092035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E2AAE46-F88A-B819-FA81-BE7ED7E294EF}"/>
              </a:ext>
            </a:extLst>
          </p:cNvPr>
          <p:cNvSpPr>
            <a:spLocks noGrp="1"/>
          </p:cNvSpPr>
          <p:nvPr>
            <p:ph type="title" idx="4294967295"/>
          </p:nvPr>
        </p:nvSpPr>
        <p:spPr>
          <a:xfrm>
            <a:off x="148937" y="-450416"/>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Objectives</a:t>
            </a:r>
          </a:p>
        </p:txBody>
      </p:sp>
      <p:sp>
        <p:nvSpPr>
          <p:cNvPr id="5" name="TextBox 4">
            <a:extLst>
              <a:ext uri="{FF2B5EF4-FFF2-40B4-BE49-F238E27FC236}">
                <a16:creationId xmlns="" xmlns:a16="http://schemas.microsoft.com/office/drawing/2014/main" id="{85246A34-3C6A-D237-A2C0-5D46AAFB1265}"/>
              </a:ext>
            </a:extLst>
          </p:cNvPr>
          <p:cNvSpPr txBox="1"/>
          <p:nvPr/>
        </p:nvSpPr>
        <p:spPr>
          <a:xfrm>
            <a:off x="997528" y="1202934"/>
            <a:ext cx="8603672" cy="3371885"/>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there is a promising avenue to explore the use of transformer-based architectures for brain tumor type classification. Departing from traditional deep CNN methods, this shift has the potential to offer a new perspective. The focus would be on extracting more comprehensive and information-rich feature maps, which could enhance the model's ability for pattern recognition. Moreover, the notion of partially simplifying network complexity introduces a dynamic element to this ongoing </a:t>
            </a:r>
            <a:r>
              <a:rPr lang="en-US" dirty="0" err="1"/>
              <a:t>endeavour</a:t>
            </a:r>
            <a:r>
              <a:rPr lang="en-US" dirty="0"/>
              <a:t>. This concept underscores the ever-evolving nature of research and opens the door to innovative advancements in brain tumor classification.</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82235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3F06834-B503-D591-B9B2-1B842A6DDA33}"/>
              </a:ext>
            </a:extLst>
          </p:cNvPr>
          <p:cNvSpPr>
            <a:spLocks noGrp="1"/>
          </p:cNvSpPr>
          <p:nvPr>
            <p:ph type="title" idx="4294967295"/>
          </p:nvPr>
        </p:nvSpPr>
        <p:spPr>
          <a:xfrm>
            <a:off x="76200" y="-585498"/>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Existing System</a:t>
            </a:r>
          </a:p>
        </p:txBody>
      </p:sp>
      <p:sp>
        <p:nvSpPr>
          <p:cNvPr id="5" name="TextBox 4">
            <a:extLst>
              <a:ext uri="{FF2B5EF4-FFF2-40B4-BE49-F238E27FC236}">
                <a16:creationId xmlns="" xmlns:a16="http://schemas.microsoft.com/office/drawing/2014/main" id="{16F2600A-8ABE-E290-DE00-0C79347FD4E8}"/>
              </a:ext>
            </a:extLst>
          </p:cNvPr>
          <p:cNvSpPr txBox="1"/>
          <p:nvPr/>
        </p:nvSpPr>
        <p:spPr>
          <a:xfrm>
            <a:off x="1044285" y="1087132"/>
            <a:ext cx="9502487" cy="4662815"/>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The author presents a classification method that utilizes a pre-trained </a:t>
            </a:r>
            <a:r>
              <a:rPr lang="en-US" dirty="0" err="1"/>
              <a:t>GoogLeNet</a:t>
            </a:r>
            <a:r>
              <a:rPr lang="en-US" dirty="0"/>
              <a:t> to extract features from brain MRI scans, taking advantage of deep transfer learning. These extracted features are then combined with well-established classifier models.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The </a:t>
            </a:r>
            <a:r>
              <a:rPr lang="en-US" dirty="0"/>
              <a:t>MRI dataset is sourced from </a:t>
            </a:r>
            <a:r>
              <a:rPr lang="en-US" dirty="0" err="1"/>
              <a:t>Figshare</a:t>
            </a:r>
            <a:r>
              <a:rPr lang="en-US" dirty="0"/>
              <a:t>, and the experiment employs a five-fold cross-validation procedure at the patient level. The proposed approach significantly outperforms existing methods, achieving a mean classification accuracy of 98%.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The </a:t>
            </a:r>
            <a:r>
              <a:rPr lang="en-US" dirty="0"/>
              <a:t>evaluation includes various metrics such as area under the curve (AUC), precision, recall, F-score, and specificity. Additionally, the article addresses the challenge of limited training samples by demonstrating effective system evaluation with fewer samples.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854003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AF118D4-A1E6-3ED0-A7AD-2486B5A2EDE1}"/>
              </a:ext>
            </a:extLst>
          </p:cNvPr>
          <p:cNvSpPr>
            <a:spLocks noGrp="1"/>
          </p:cNvSpPr>
          <p:nvPr>
            <p:ph type="title" idx="4294967295"/>
          </p:nvPr>
        </p:nvSpPr>
        <p:spPr>
          <a:xfrm>
            <a:off x="0" y="-512763"/>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Disadvantages</a:t>
            </a:r>
          </a:p>
        </p:txBody>
      </p:sp>
      <p:sp>
        <p:nvSpPr>
          <p:cNvPr id="5" name="TextBox 4">
            <a:extLst>
              <a:ext uri="{FF2B5EF4-FFF2-40B4-BE49-F238E27FC236}">
                <a16:creationId xmlns="" xmlns:a16="http://schemas.microsoft.com/office/drawing/2014/main" id="{4B9B1531-0C82-13A3-2037-30FE16F34746}"/>
              </a:ext>
            </a:extLst>
          </p:cNvPr>
          <p:cNvSpPr txBox="1"/>
          <p:nvPr/>
        </p:nvSpPr>
        <p:spPr>
          <a:xfrm>
            <a:off x="1137805" y="1091775"/>
            <a:ext cx="8837468" cy="3139321"/>
          </a:xfrm>
          <a:prstGeom prst="rect">
            <a:avLst/>
          </a:prstGeom>
          <a:noFill/>
        </p:spPr>
        <p:txBody>
          <a:bodyPr wrap="square">
            <a:spAutoFit/>
          </a:bodyPr>
          <a:lstStyle/>
          <a:p>
            <a:pPr marL="285750" indent="-285750">
              <a:buFont typeface="Arial" pitchFamily="34" charset="0"/>
              <a:buChar char="•"/>
            </a:pPr>
            <a:r>
              <a:rPr lang="en-US" dirty="0"/>
              <a:t>The results emphasize the effectiveness of transfer learning in scenarios with limited available medical imagery, and the paper's analytical discussion explores misclassification </a:t>
            </a:r>
            <a:r>
              <a:rPr lang="en-US" dirty="0" smtClean="0"/>
              <a:t>cases</a:t>
            </a:r>
          </a:p>
          <a:p>
            <a:pPr marL="285750" indent="-285750">
              <a:buFont typeface="Arial" pitchFamily="34" charset="0"/>
              <a:buChar char="•"/>
            </a:pPr>
            <a:endParaRPr lang="en-US" dirty="0"/>
          </a:p>
          <a:p>
            <a:pPr marL="285750" indent="-285750">
              <a:buFont typeface="Arial" pitchFamily="34" charset="0"/>
              <a:buChar char="•"/>
            </a:pPr>
            <a:r>
              <a:rPr lang="en-US" dirty="0"/>
              <a:t>The framework introduced by the author utilizes several pre-trained deep convolutional neural networks to extract intricate features from brain MR images. These extracted features are evaluated by diverse machine learning </a:t>
            </a:r>
            <a:r>
              <a:rPr lang="en-US" dirty="0" smtClean="0"/>
              <a:t>classifiers</a:t>
            </a:r>
          </a:p>
          <a:p>
            <a:pPr marL="285750" indent="-285750">
              <a:buFont typeface="Arial" pitchFamily="34" charset="0"/>
              <a:buChar char="•"/>
            </a:pPr>
            <a:endParaRPr lang="en-US" dirty="0"/>
          </a:p>
          <a:p>
            <a:pPr marL="285750" indent="-285750">
              <a:buFont typeface="Arial" pitchFamily="34" charset="0"/>
              <a:buChar char="•"/>
            </a:pPr>
            <a:r>
              <a:rPr lang="en-US" dirty="0"/>
              <a:t>To make predictions, the author selects the top three deep features with the best performance across multiple machine learning classifiers and combines them into a feature ensemble. </a:t>
            </a:r>
            <a:endParaRPr lang="en-US" dirty="0"/>
          </a:p>
        </p:txBody>
      </p:sp>
    </p:spTree>
    <p:extLst>
      <p:ext uri="{BB962C8B-B14F-4D97-AF65-F5344CB8AC3E}">
        <p14:creationId xmlns:p14="http://schemas.microsoft.com/office/powerpoint/2010/main" val="9437040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F28691D-A701-49CF-9C8A-ADD244E53735}"/>
              </a:ext>
            </a:extLst>
          </p:cNvPr>
          <p:cNvSpPr>
            <a:spLocks noGrp="1"/>
          </p:cNvSpPr>
          <p:nvPr>
            <p:ph type="title" idx="4294967295"/>
          </p:nvPr>
        </p:nvSpPr>
        <p:spPr>
          <a:xfrm>
            <a:off x="86590" y="-585498"/>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Proposed System</a:t>
            </a:r>
          </a:p>
        </p:txBody>
      </p:sp>
      <p:sp>
        <p:nvSpPr>
          <p:cNvPr id="5" name="TextBox 4">
            <a:extLst>
              <a:ext uri="{FF2B5EF4-FFF2-40B4-BE49-F238E27FC236}">
                <a16:creationId xmlns="" xmlns:a16="http://schemas.microsoft.com/office/drawing/2014/main" id="{C152151C-C88D-1B8C-A53A-62C64E419915}"/>
              </a:ext>
            </a:extLst>
          </p:cNvPr>
          <p:cNvSpPr txBox="1"/>
          <p:nvPr/>
        </p:nvSpPr>
        <p:spPr>
          <a:xfrm>
            <a:off x="1283277" y="1149339"/>
            <a:ext cx="9730163" cy="5909310"/>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The </a:t>
            </a:r>
            <a:r>
              <a:rPr lang="en-US" dirty="0" smtClean="0"/>
              <a:t>proposed work applied </a:t>
            </a:r>
            <a:r>
              <a:rPr lang="en-US" dirty="0"/>
              <a:t>a well-established deep learning architecture, the Convolutional Neural Network (CNN), to classify 3064 T1 weighted contrast-enhanced MR images of the brain into three distinct categories: </a:t>
            </a:r>
            <a:r>
              <a:rPr lang="en-US" dirty="0" err="1"/>
              <a:t>gliomas</a:t>
            </a:r>
            <a:r>
              <a:rPr lang="en-US" dirty="0"/>
              <a:t>, </a:t>
            </a:r>
            <a:r>
              <a:rPr lang="en-US" dirty="0" err="1"/>
              <a:t>meningiomas</a:t>
            </a:r>
            <a:r>
              <a:rPr lang="en-US" dirty="0"/>
              <a:t>, and pituitary tumors.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The </a:t>
            </a:r>
            <a:r>
              <a:rPr lang="en-US" dirty="0"/>
              <a:t>results of the proposed CNN classifier are impressive, achieving a high accuracy of 98.93% and a sensitivity of 98.18% for cropped lesions, an outstanding 99% accuracy and a sensitivity of 98.52% for </a:t>
            </a:r>
            <a:r>
              <a:rPr lang="en-US" dirty="0" err="1"/>
              <a:t>uncropped</a:t>
            </a:r>
            <a:r>
              <a:rPr lang="en-US" dirty="0"/>
              <a:t> lesions, and a commendable 97.62% accuracy and a sensitivity of 97.40% for segmented lesion </a:t>
            </a:r>
            <a:r>
              <a:rPr lang="en-US" dirty="0" smtClean="0"/>
              <a:t>images.</a:t>
            </a:r>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 </a:t>
            </a:r>
            <a:r>
              <a:rPr lang="en-US" dirty="0"/>
              <a:t>In this study, researchers assessed the performance of three distinct convolutional neural network architectures, namely </a:t>
            </a:r>
            <a:r>
              <a:rPr lang="en-US" dirty="0" err="1"/>
              <a:t>AlexNet</a:t>
            </a:r>
            <a:r>
              <a:rPr lang="en-US" dirty="0"/>
              <a:t>, </a:t>
            </a:r>
            <a:r>
              <a:rPr lang="en-US" dirty="0" err="1"/>
              <a:t>GoogLeNet</a:t>
            </a:r>
            <a:r>
              <a:rPr lang="en-US" dirty="0"/>
              <a:t>, and </a:t>
            </a:r>
            <a:r>
              <a:rPr lang="en-US" dirty="0" err="1"/>
              <a:t>VGGNet</a:t>
            </a:r>
            <a:r>
              <a:rPr lang="en-US" dirty="0"/>
              <a:t>, for the classification of brain tumors, including </a:t>
            </a:r>
            <a:r>
              <a:rPr lang="en-US" dirty="0" err="1"/>
              <a:t>glioma</a:t>
            </a:r>
            <a:r>
              <a:rPr lang="en-US" dirty="0"/>
              <a:t>, pituitary tumors, and meningioma. They used the MRI brain tumor dataset available on </a:t>
            </a:r>
            <a:r>
              <a:rPr lang="en-US" dirty="0" err="1"/>
              <a:t>Figshare</a:t>
            </a:r>
            <a:r>
              <a:rPr lang="en-US" dirty="0"/>
              <a:t> and explored various transfer learning approaches, including both fine-tuning and freeze methods.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504677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6C3EF4C-104C-0180-0D6D-EA7253508D84}"/>
              </a:ext>
            </a:extLst>
          </p:cNvPr>
          <p:cNvSpPr>
            <a:spLocks noGrp="1"/>
          </p:cNvSpPr>
          <p:nvPr>
            <p:ph type="title" idx="4294967295"/>
          </p:nvPr>
        </p:nvSpPr>
        <p:spPr>
          <a:xfrm>
            <a:off x="0" y="-533544"/>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Advantages</a:t>
            </a:r>
          </a:p>
        </p:txBody>
      </p:sp>
      <p:sp>
        <p:nvSpPr>
          <p:cNvPr id="5" name="TextBox 4">
            <a:extLst>
              <a:ext uri="{FF2B5EF4-FFF2-40B4-BE49-F238E27FC236}">
                <a16:creationId xmlns="" xmlns:a16="http://schemas.microsoft.com/office/drawing/2014/main" id="{71C317FF-B4DF-C6D3-E98D-D6E9BC97A1BF}"/>
              </a:ext>
            </a:extLst>
          </p:cNvPr>
          <p:cNvSpPr txBox="1"/>
          <p:nvPr/>
        </p:nvSpPr>
        <p:spPr>
          <a:xfrm>
            <a:off x="1158585" y="1161096"/>
            <a:ext cx="8162059" cy="4108817"/>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To improve the dataset's size, mitigate the risk of </a:t>
            </a:r>
            <a:r>
              <a:rPr lang="en-US" dirty="0" err="1"/>
              <a:t>overfitting</a:t>
            </a:r>
            <a:r>
              <a:rPr lang="en-US" dirty="0"/>
              <a:t>, and enhance the generalization of results, they applied data augmentation techniques to the MRI slices.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The </a:t>
            </a:r>
            <a:r>
              <a:rPr lang="en-US" dirty="0"/>
              <a:t>results were particularly impressive when using the fine-tuned VGG16 architecture, achieving classification and detection accuracy levels of up to </a:t>
            </a:r>
            <a:r>
              <a:rPr lang="en-US" dirty="0" smtClean="0"/>
              <a:t>98.69%</a:t>
            </a:r>
            <a:r>
              <a:rPr lang="en-US" baseline="30000" dirty="0" smtClean="0"/>
              <a:t>.</a:t>
            </a:r>
          </a:p>
          <a:p>
            <a:pPr marL="285750" indent="-285750" algn="just">
              <a:lnSpc>
                <a:spcPct val="150000"/>
              </a:lnSpc>
              <a:buFont typeface="Arial" panose="020B0604020202020204" pitchFamily="34" charset="0"/>
              <a:buChar char="•"/>
            </a:pPr>
            <a:endParaRPr lang="en-US" baseline="30000" dirty="0"/>
          </a:p>
          <a:p>
            <a:pPr marL="285750" indent="-285750" algn="just">
              <a:lnSpc>
                <a:spcPct val="150000"/>
              </a:lnSpc>
              <a:buFont typeface="Arial" panose="020B0604020202020204" pitchFamily="34" charset="0"/>
              <a:buChar char="•"/>
            </a:pPr>
            <a:r>
              <a:rPr lang="en-US" dirty="0" smtClean="0"/>
              <a:t> </a:t>
            </a:r>
            <a:r>
              <a:rPr lang="en-US" dirty="0"/>
              <a:t>The author introduced a multi-grade brain tumor classification system based on convolutional neural networks (CNNs). Initially, they employed a deep learning approach to identify tumor locations within an MR image.</a:t>
            </a:r>
            <a:endParaRPr lang="en-IN" dirty="0"/>
          </a:p>
        </p:txBody>
      </p:sp>
    </p:spTree>
    <p:extLst>
      <p:ext uri="{BB962C8B-B14F-4D97-AF65-F5344CB8AC3E}">
        <p14:creationId xmlns:p14="http://schemas.microsoft.com/office/powerpoint/2010/main" val="20144469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7DCFD4B-4454-189E-DAEA-112DBE4B1F32}"/>
              </a:ext>
            </a:extLst>
          </p:cNvPr>
          <p:cNvSpPr>
            <a:spLocks noGrp="1"/>
          </p:cNvSpPr>
          <p:nvPr>
            <p:ph type="title" idx="4294967295"/>
          </p:nvPr>
        </p:nvSpPr>
        <p:spPr>
          <a:xfrm>
            <a:off x="0" y="-595888"/>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Introduction</a:t>
            </a:r>
          </a:p>
        </p:txBody>
      </p:sp>
      <p:sp>
        <p:nvSpPr>
          <p:cNvPr id="5" name="TextBox 4">
            <a:extLst>
              <a:ext uri="{FF2B5EF4-FFF2-40B4-BE49-F238E27FC236}">
                <a16:creationId xmlns="" xmlns:a16="http://schemas.microsoft.com/office/drawing/2014/main" id="{B14DFF76-4097-2351-73D7-E35654650ABD}"/>
              </a:ext>
            </a:extLst>
          </p:cNvPr>
          <p:cNvSpPr txBox="1"/>
          <p:nvPr/>
        </p:nvSpPr>
        <p:spPr>
          <a:xfrm>
            <a:off x="1719694" y="991699"/>
            <a:ext cx="9325841" cy="4801314"/>
          </a:xfrm>
          <a:prstGeom prst="rect">
            <a:avLst/>
          </a:prstGeom>
          <a:noFill/>
        </p:spPr>
        <p:txBody>
          <a:bodyPr wrap="square">
            <a:spAutoFit/>
          </a:bodyPr>
          <a:lstStyle/>
          <a:p>
            <a:pPr marL="285750" indent="-285750" algn="just">
              <a:buFont typeface="Arial" pitchFamily="34" charset="0"/>
              <a:buChar char="•"/>
            </a:pPr>
            <a:r>
              <a:rPr lang="en-US" dirty="0"/>
              <a:t>Cancer is a medical condition characterized by the abnormal and uncontrolled growth of cells throughout the body. There are over 200 different types of cancer, such as lymphoma, blood cancer, breast cancer, skin cancer, and lung cancer. </a:t>
            </a:r>
            <a:endParaRPr lang="en-US" dirty="0" smtClean="0"/>
          </a:p>
          <a:p>
            <a:pPr marL="285750" indent="-285750" algn="just">
              <a:buFont typeface="Arial" pitchFamily="34" charset="0"/>
              <a:buChar char="•"/>
            </a:pPr>
            <a:endParaRPr lang="en-US" dirty="0"/>
          </a:p>
          <a:p>
            <a:pPr marL="285750" indent="-285750" algn="just">
              <a:buFont typeface="Arial" pitchFamily="34" charset="0"/>
              <a:buChar char="•"/>
            </a:pPr>
            <a:r>
              <a:rPr lang="en-US" dirty="0" smtClean="0"/>
              <a:t>According </a:t>
            </a:r>
            <a:r>
              <a:rPr lang="en-US" dirty="0"/>
              <a:t>to the World Health Organization (WHO), in 2018, approximately 9.6 million people worldwide lost their lives due to cancer</a:t>
            </a:r>
            <a:r>
              <a:rPr lang="en-US" baseline="30000" dirty="0">
                <a:hlinkClick r:id="rId2" tooltip="Njeh, L. S., Ben Slima, M., Ben Hamida, A., Lehericy, S., &amp; Galanaud, D. A computer aided diagnosis ‘CAD’ for brain glioma exploration. In 2014 1st International Conference on Advanced Technologies for Signal and Image Processing (ATSIP), Sousse, pp.243–248 (2014)."/>
              </a:rPr>
              <a:t>1</a:t>
            </a:r>
            <a:r>
              <a:rPr lang="en-US" dirty="0"/>
              <a:t>. Brain tumors are a prevalent and severe ailment, leading to reduced life expectancy in individuals of all age groups and genders. </a:t>
            </a:r>
            <a:endParaRPr lang="en-US" dirty="0" smtClean="0"/>
          </a:p>
          <a:p>
            <a:pPr marL="285750" indent="-285750" algn="just">
              <a:buFont typeface="Arial" pitchFamily="34" charset="0"/>
              <a:buChar char="•"/>
            </a:pPr>
            <a:endParaRPr lang="en-US" dirty="0"/>
          </a:p>
          <a:p>
            <a:pPr marL="285750" indent="-285750" algn="just">
              <a:buFont typeface="Arial" pitchFamily="34" charset="0"/>
              <a:buChar char="•"/>
            </a:pPr>
            <a:r>
              <a:rPr lang="en-US" dirty="0" smtClean="0"/>
              <a:t>They </a:t>
            </a:r>
            <a:r>
              <a:rPr lang="en-US" dirty="0"/>
              <a:t>are marked by the presence of an abnormal mass of brain cells, often arising from the sudden and irregular growth of brain tissues. The impact of brain tumors on an individual's life expectancy can be significant, dependent on factors like tumor type, size, location, and the availability of effective treatments</a:t>
            </a:r>
            <a:r>
              <a:rPr lang="en-US" dirty="0" smtClean="0"/>
              <a:t>.</a:t>
            </a:r>
          </a:p>
          <a:p>
            <a:pPr marL="285750" indent="-285750" algn="just">
              <a:buFont typeface="Arial" pitchFamily="34" charset="0"/>
              <a:buChar char="•"/>
            </a:pPr>
            <a:endParaRPr lang="en-US" dirty="0"/>
          </a:p>
          <a:p>
            <a:pPr marL="285750" indent="-285750" algn="just">
              <a:buFont typeface="Arial" pitchFamily="34" charset="0"/>
              <a:buChar char="•"/>
            </a:pPr>
            <a:r>
              <a:rPr lang="en-US" dirty="0" smtClean="0"/>
              <a:t> </a:t>
            </a:r>
            <a:r>
              <a:rPr lang="en-US" dirty="0"/>
              <a:t>Effectively combating cancer hinges on being well-informed about risk factors and early detection methods</a:t>
            </a:r>
            <a:r>
              <a:rPr lang="en-US" baseline="30000" dirty="0">
                <a:hlinkClick r:id="rId3" tooltip="Shil, S. K., Polly, F. P., Hossain, M. A., Ifthekhar, M. S., Uddin, M. N., &amp; Jang, Y. M. An improved brain tumor detection and classification mechanism. In International Conference on Information and Communication Technology Convergence (ICTC), pp.54–57 (2017)."/>
              </a:rPr>
              <a:t>2</a:t>
            </a:r>
            <a:r>
              <a:rPr lang="en-US" dirty="0"/>
              <a:t>. Embracing a healthy lifestyle, undergoing regular medical check-ups, and following recommended screening guidelines can play a crucial role in reducing the cancer burden and improving overall health outcomes. </a:t>
            </a:r>
            <a:r>
              <a:rPr lang="en-US" dirty="0" err="1" smtClean="0"/>
              <a:t>cern</a:t>
            </a:r>
            <a:r>
              <a:rPr lang="en-US" dirty="0"/>
              <a:t>.</a:t>
            </a:r>
            <a:endParaRPr lang="en-US" dirty="0"/>
          </a:p>
        </p:txBody>
      </p:sp>
    </p:spTree>
    <p:extLst>
      <p:ext uri="{BB962C8B-B14F-4D97-AF65-F5344CB8AC3E}">
        <p14:creationId xmlns:p14="http://schemas.microsoft.com/office/powerpoint/2010/main" val="28552650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 xmlns:a16="http://schemas.microsoft.com/office/drawing/2014/main" id="{CA15E5EB-32EA-3D02-FE4A-ED83BE79DC1C}"/>
              </a:ext>
            </a:extLst>
          </p:cNvPr>
          <p:cNvSpPr txBox="1"/>
          <p:nvPr/>
        </p:nvSpPr>
        <p:spPr>
          <a:xfrm>
            <a:off x="522142" y="408030"/>
            <a:ext cx="9245311" cy="2585323"/>
          </a:xfrm>
          <a:prstGeom prst="rect">
            <a:avLst/>
          </a:prstGeom>
          <a:noFill/>
        </p:spPr>
        <p:txBody>
          <a:bodyPr wrap="square">
            <a:spAutoFit/>
          </a:bodyPr>
          <a:lstStyle/>
          <a:p>
            <a:pPr marL="285750" indent="-285750" algn="just">
              <a:buFont typeface="Arial" pitchFamily="34" charset="0"/>
              <a:buChar char="•"/>
            </a:pPr>
            <a:r>
              <a:rPr lang="en-US" dirty="0"/>
              <a:t>It's always advisable to consult healthcare professionals for personalized information and guidance on cancer prevention and management</a:t>
            </a:r>
            <a:r>
              <a:rPr lang="en-US" baseline="30000" dirty="0">
                <a:hlinkClick r:id="rId2" tooltip="Khalid, S., Khalil, T., &amp; Nasreen, S. A survey of feature selection and feature extraction techniques in machine learning. In Proc. Science and Information Conference, pp.372–378 (2014)."/>
              </a:rPr>
              <a:t>3</a:t>
            </a:r>
            <a:r>
              <a:rPr lang="en-US" dirty="0"/>
              <a:t>. Abnormal cells in the body don't remain stable in number; they multiply rapidly and spread, leading to the formation of tumors. A brain tumor can be categorized as either benign (noncancerous) or malignant (cancerous)</a:t>
            </a:r>
            <a:r>
              <a:rPr lang="en-US" baseline="30000" dirty="0">
                <a:hlinkClick r:id="rId3" tooltip="Zoph, B., Vasudevan, V., Shlens, J., &amp; Le, Q. V. Learning transferable architectures for scalable image recognition. In 2018 IEEE/CVF Conference on Computer Vision and Pattern Recognition, pp.8697–8710 (2017)."/>
              </a:rPr>
              <a:t>4</a:t>
            </a:r>
            <a:r>
              <a:rPr lang="en-US" dirty="0"/>
              <a:t>. </a:t>
            </a:r>
            <a:endParaRPr lang="en-US" dirty="0" smtClean="0"/>
          </a:p>
          <a:p>
            <a:pPr marL="285750" indent="-285750" algn="just">
              <a:buFont typeface="Arial" pitchFamily="34" charset="0"/>
              <a:buChar char="•"/>
            </a:pPr>
            <a:endParaRPr lang="en-US" dirty="0"/>
          </a:p>
          <a:p>
            <a:pPr marL="285750" indent="-285750" algn="just">
              <a:buFont typeface="Arial" pitchFamily="34" charset="0"/>
              <a:buChar char="•"/>
            </a:pPr>
            <a:r>
              <a:rPr lang="en-US" dirty="0" smtClean="0"/>
              <a:t>When </a:t>
            </a:r>
            <a:r>
              <a:rPr lang="en-US" dirty="0"/>
              <a:t>malignant tumors spread swiftly to other brain tissues, the patient's condition can deteriorate. The brain naturally replaces aging or damaged healthy cells with new ones. However, if old and damaged cells persist without timely removal, a tumor can develop, posing a serious con</a:t>
            </a:r>
            <a:endParaRPr lang="en-US" dirty="0"/>
          </a:p>
        </p:txBody>
      </p:sp>
    </p:spTree>
    <p:extLst>
      <p:ext uri="{BB962C8B-B14F-4D97-AF65-F5344CB8AC3E}">
        <p14:creationId xmlns:p14="http://schemas.microsoft.com/office/powerpoint/2010/main" val="28834595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A6136A9-9122-92D7-CB8E-3B1AFDDD3A60}"/>
              </a:ext>
            </a:extLst>
          </p:cNvPr>
          <p:cNvSpPr>
            <a:spLocks noGrp="1"/>
          </p:cNvSpPr>
          <p:nvPr>
            <p:ph type="title" idx="4294967295"/>
          </p:nvPr>
        </p:nvSpPr>
        <p:spPr>
          <a:xfrm>
            <a:off x="169718" y="-440025"/>
            <a:ext cx="10058400" cy="1449387"/>
          </a:xfrm>
        </p:spPr>
        <p:txBody>
          <a:bodyPr>
            <a:normAutofit/>
          </a:bodyPr>
          <a:lstStyle/>
          <a:p>
            <a:r>
              <a:rPr lang="en-IN" sz="4600" dirty="0">
                <a:latin typeface="Times New Roman" panose="02020603050405020304" pitchFamily="18" charset="0"/>
                <a:cs typeface="Times New Roman" panose="02020603050405020304" pitchFamily="18" charset="0"/>
              </a:rPr>
              <a:t>Modules</a:t>
            </a:r>
          </a:p>
        </p:txBody>
      </p:sp>
      <p:sp>
        <p:nvSpPr>
          <p:cNvPr id="5" name="TextBox 4">
            <a:extLst>
              <a:ext uri="{FF2B5EF4-FFF2-40B4-BE49-F238E27FC236}">
                <a16:creationId xmlns="" xmlns:a16="http://schemas.microsoft.com/office/drawing/2014/main" id="{C3A8794D-323D-6426-0153-791E06A5F022}"/>
              </a:ext>
            </a:extLst>
          </p:cNvPr>
          <p:cNvSpPr txBox="1"/>
          <p:nvPr/>
        </p:nvSpPr>
        <p:spPr>
          <a:xfrm>
            <a:off x="1226127" y="1298864"/>
            <a:ext cx="6167004" cy="3323987"/>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IN" sz="2800" dirty="0"/>
              <a:t>Input </a:t>
            </a:r>
            <a:r>
              <a:rPr lang="en-IN" sz="2800" dirty="0" smtClean="0"/>
              <a:t>Layer</a:t>
            </a:r>
          </a:p>
          <a:p>
            <a:pPr marL="285750" indent="-285750" algn="just">
              <a:lnSpc>
                <a:spcPct val="150000"/>
              </a:lnSpc>
              <a:buFont typeface="Arial" panose="020B0604020202020204" pitchFamily="34" charset="0"/>
              <a:buChar char="•"/>
            </a:pPr>
            <a:r>
              <a:rPr lang="en-IN" sz="2800" dirty="0"/>
              <a:t>Convolutional </a:t>
            </a:r>
            <a:r>
              <a:rPr lang="en-IN" sz="2800" dirty="0" smtClean="0"/>
              <a:t>Layers</a:t>
            </a:r>
          </a:p>
          <a:p>
            <a:pPr marL="285750" indent="-285750" algn="just">
              <a:lnSpc>
                <a:spcPct val="150000"/>
              </a:lnSpc>
              <a:buFont typeface="Arial" panose="020B0604020202020204" pitchFamily="34" charset="0"/>
              <a:buChar char="•"/>
            </a:pPr>
            <a:r>
              <a:rPr lang="en-IN" sz="2800" dirty="0"/>
              <a:t>Multi-layer CNN</a:t>
            </a:r>
          </a:p>
          <a:p>
            <a:pPr marL="285750" indent="-285750" algn="just">
              <a:lnSpc>
                <a:spcPct val="150000"/>
              </a:lnSpc>
              <a:buFont typeface="Arial" panose="020B0604020202020204" pitchFamily="34" charset="0"/>
              <a:buChar char="•"/>
            </a:pPr>
            <a:r>
              <a:rPr lang="en-IN" sz="2800" dirty="0" smtClean="0"/>
              <a:t> </a:t>
            </a:r>
            <a:r>
              <a:rPr lang="en-IN" sz="2800" dirty="0"/>
              <a:t>Pooling </a:t>
            </a:r>
            <a:r>
              <a:rPr lang="en-IN" sz="2800" dirty="0" smtClean="0"/>
              <a:t>Layers</a:t>
            </a:r>
          </a:p>
          <a:p>
            <a:pPr marL="285750" indent="-285750" algn="just">
              <a:lnSpc>
                <a:spcPct val="150000"/>
              </a:lnSpc>
              <a:buFont typeface="Arial" panose="020B0604020202020204" pitchFamily="34" charset="0"/>
              <a:buChar char="•"/>
            </a:pPr>
            <a:r>
              <a:rPr lang="en-IN" sz="2800"/>
              <a:t>Output </a:t>
            </a:r>
            <a:r>
              <a:rPr lang="en-IN" sz="2800" smtClean="0"/>
              <a:t>Layer</a:t>
            </a:r>
            <a:endParaRPr lang="en-IN"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673256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DA6846BC-3EE6-3E0C-2FD2-F821435D1A5A}"/>
              </a:ext>
            </a:extLst>
          </p:cNvPr>
          <p:cNvSpPr txBox="1"/>
          <p:nvPr/>
        </p:nvSpPr>
        <p:spPr>
          <a:xfrm>
            <a:off x="407843" y="384026"/>
            <a:ext cx="6094268" cy="669542"/>
          </a:xfrm>
          <a:prstGeom prst="rect">
            <a:avLst/>
          </a:prstGeom>
          <a:noFill/>
        </p:spPr>
        <p:txBody>
          <a:bodyPr wrap="square">
            <a:spAutoFit/>
          </a:bodyPr>
          <a:lstStyle/>
          <a:p>
            <a:pPr algn="just">
              <a:lnSpc>
                <a:spcPct val="150000"/>
              </a:lnSpc>
            </a:pPr>
            <a:r>
              <a:rPr lang="en-IN" sz="2800" dirty="0"/>
              <a:t>Input Layer: </a:t>
            </a:r>
            <a:endParaRPr lang="en-IN" sz="2800"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 xmlns:a16="http://schemas.microsoft.com/office/drawing/2014/main" id="{0E4B33F8-387A-CCD3-8004-33050FBE9BBE}"/>
              </a:ext>
            </a:extLst>
          </p:cNvPr>
          <p:cNvSpPr txBox="1"/>
          <p:nvPr/>
        </p:nvSpPr>
        <p:spPr>
          <a:xfrm>
            <a:off x="1592406" y="1484853"/>
            <a:ext cx="9898553" cy="1294393"/>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The input to a CNN is typically a 3D array of pixel values, where the </a:t>
            </a:r>
            <a:r>
              <a:rPr lang="en-US" dirty="0" err="1"/>
              <a:t>dimensionscorrespond</a:t>
            </a:r>
            <a:r>
              <a:rPr lang="en-US" dirty="0"/>
              <a:t> to the width, height, and </a:t>
            </a:r>
            <a:r>
              <a:rPr lang="en-US" dirty="0" err="1"/>
              <a:t>colour</a:t>
            </a:r>
            <a:r>
              <a:rPr lang="en-US" dirty="0"/>
              <a:t> channels of an image (e.g., red, </a:t>
            </a:r>
            <a:r>
              <a:rPr lang="en-US" dirty="0" err="1"/>
              <a:t>green,and</a:t>
            </a:r>
            <a:r>
              <a:rPr lang="en-US" dirty="0"/>
              <a:t> blue channels for a </a:t>
            </a:r>
            <a:r>
              <a:rPr lang="en-US" dirty="0" err="1"/>
              <a:t>colour</a:t>
            </a:r>
            <a:r>
              <a:rPr lang="en-US" dirty="0"/>
              <a:t> image).</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071294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7B02D722-A8AA-DB7D-5962-A277CF9CB059}"/>
              </a:ext>
            </a:extLst>
          </p:cNvPr>
          <p:cNvSpPr txBox="1"/>
          <p:nvPr/>
        </p:nvSpPr>
        <p:spPr>
          <a:xfrm>
            <a:off x="270164" y="435982"/>
            <a:ext cx="6148820" cy="669542"/>
          </a:xfrm>
          <a:prstGeom prst="rect">
            <a:avLst/>
          </a:prstGeom>
          <a:noFill/>
        </p:spPr>
        <p:txBody>
          <a:bodyPr wrap="square">
            <a:spAutoFit/>
          </a:bodyPr>
          <a:lstStyle/>
          <a:p>
            <a:pPr algn="just">
              <a:lnSpc>
                <a:spcPct val="150000"/>
              </a:lnSpc>
            </a:pPr>
            <a:r>
              <a:rPr lang="en-IN" sz="2800" dirty="0"/>
              <a:t>Convolutional Layers:</a:t>
            </a:r>
            <a:endParaRPr lang="en-IN" sz="28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7AA1B965-966A-38A6-7373-8658C716843F}"/>
              </a:ext>
            </a:extLst>
          </p:cNvPr>
          <p:cNvSpPr txBox="1"/>
          <p:nvPr/>
        </p:nvSpPr>
        <p:spPr>
          <a:xfrm>
            <a:off x="1322244" y="1674673"/>
            <a:ext cx="7385338" cy="3787383"/>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Convolution Operation: The core operation of a CNN is convolution. It involves sliding a small filter (also known as a kernel) over the input image and </a:t>
            </a:r>
            <a:r>
              <a:rPr lang="en-US" dirty="0" err="1"/>
              <a:t>computingthe</a:t>
            </a:r>
            <a:r>
              <a:rPr lang="en-US" dirty="0"/>
              <a:t> dot product between the filter and the local region of the image. This </a:t>
            </a:r>
            <a:r>
              <a:rPr lang="en-US" dirty="0" err="1"/>
              <a:t>operationhelps</a:t>
            </a:r>
            <a:r>
              <a:rPr lang="en-US" dirty="0"/>
              <a:t> detect local patterns or features, like edges and textures.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Multiple </a:t>
            </a:r>
            <a:r>
              <a:rPr lang="en-US" dirty="0"/>
              <a:t>Filters: CNNs use multiple filters in each convolutional layer, and each filter captures different features. As the network progresses through layers, these filters can learn more complex and abstract features.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166489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2799E4DE-B270-DC85-B607-0B80F7394E78}"/>
              </a:ext>
            </a:extLst>
          </p:cNvPr>
          <p:cNvSpPr txBox="1"/>
          <p:nvPr/>
        </p:nvSpPr>
        <p:spPr>
          <a:xfrm>
            <a:off x="428625" y="477544"/>
            <a:ext cx="6094268" cy="523220"/>
          </a:xfrm>
          <a:prstGeom prst="rect">
            <a:avLst/>
          </a:prstGeom>
          <a:noFill/>
        </p:spPr>
        <p:txBody>
          <a:bodyPr wrap="square">
            <a:spAutoFit/>
          </a:bodyPr>
          <a:lstStyle/>
          <a:p>
            <a:r>
              <a:rPr lang="en-IN" sz="2800" dirty="0"/>
              <a:t>Multi-layer CNN</a:t>
            </a:r>
          </a:p>
        </p:txBody>
      </p:sp>
      <p:sp>
        <p:nvSpPr>
          <p:cNvPr id="5" name="TextBox 4">
            <a:extLst>
              <a:ext uri="{FF2B5EF4-FFF2-40B4-BE49-F238E27FC236}">
                <a16:creationId xmlns="" xmlns:a16="http://schemas.microsoft.com/office/drawing/2014/main" id="{78C5E181-8D36-1CE9-17D2-2ED0878AD708}"/>
              </a:ext>
            </a:extLst>
          </p:cNvPr>
          <p:cNvSpPr txBox="1"/>
          <p:nvPr/>
        </p:nvSpPr>
        <p:spPr>
          <a:xfrm>
            <a:off x="1789834" y="1536808"/>
            <a:ext cx="10036406" cy="6324808"/>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First, we need to determine the architecture of our model. The input form of our data is 400 × 400 and has 3 channels. Since we have a total of 4 different classes, the number of output classes is set to 4. Our model has a structure that includes convolutional and pooling layers. First, there is a 3 × 3 convolutional layer with 32 filters. This is followed by a 2 × 2 max pooling layer. This reduces the size by emphasizing lower-level features. To deepen our model, this structure is repeated twice, adding convolutional layers with 64 and 128 filters, respectively, and maximum pooling layers of size 2 × 2</a:t>
            </a:r>
            <a:r>
              <a:rPr lang="en-US" dirty="0" smtClean="0"/>
              <a:t>.</a:t>
            </a:r>
          </a:p>
          <a:p>
            <a:pPr marL="285750" indent="-28575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t>The resulting feature map is transformed into a flat vector with a flattening layer. A hidden (dense) layer of 128 neurons is then added. This layer deepens the learned features and increases generalization. Finally, the output layer has 4 neurons and calculates the probabilities between classes with the </a:t>
            </a:r>
            <a:r>
              <a:rPr lang="en-US" dirty="0" err="1"/>
              <a:t>softmax</a:t>
            </a:r>
            <a:r>
              <a:rPr lang="en-US" dirty="0"/>
              <a:t> activation function. To train our model, we need to determine the optimal function and metrics. In this paper, we use the Rectified Adam optimization algorithm. This algorithm dynamically adjusts the learning rate and helps to use gradients more efficiently. Also, categorical cross-entropy is used as the loss function during training, as it is widely used in multiclass classification task.</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027479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3C5D9AD2-2D31-EC4A-70C4-A45B7BFB2F34}"/>
              </a:ext>
            </a:extLst>
          </p:cNvPr>
          <p:cNvSpPr txBox="1"/>
          <p:nvPr/>
        </p:nvSpPr>
        <p:spPr>
          <a:xfrm>
            <a:off x="387062" y="404809"/>
            <a:ext cx="6094268" cy="669542"/>
          </a:xfrm>
          <a:prstGeom prst="rect">
            <a:avLst/>
          </a:prstGeom>
          <a:noFill/>
        </p:spPr>
        <p:txBody>
          <a:bodyPr wrap="square">
            <a:spAutoFit/>
          </a:bodyPr>
          <a:lstStyle/>
          <a:p>
            <a:pPr algn="just">
              <a:lnSpc>
                <a:spcPct val="150000"/>
              </a:lnSpc>
            </a:pPr>
            <a:r>
              <a:rPr lang="en-IN" sz="2800" dirty="0"/>
              <a:t>Pooling Layers:</a:t>
            </a:r>
            <a:endParaRPr lang="en-IN" sz="28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7EB0884D-39AE-0B0C-E785-39EF616EF4A7}"/>
              </a:ext>
            </a:extLst>
          </p:cNvPr>
          <p:cNvSpPr txBox="1"/>
          <p:nvPr/>
        </p:nvSpPr>
        <p:spPr>
          <a:xfrm>
            <a:off x="1343023" y="1432897"/>
            <a:ext cx="9863457" cy="2540888"/>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Pooling Operation: Pooling layers reduce the spatial dimensions of the feature maps while retaining the most important information. A common pooling operation is max-pooling, which selects the maximum value from a local region of the feature map.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Pooling </a:t>
            </a:r>
            <a:r>
              <a:rPr lang="en-US" dirty="0"/>
              <a:t>helps make the network invariant to small translations or variations in </a:t>
            </a:r>
            <a:r>
              <a:rPr lang="en-US" dirty="0" err="1"/>
              <a:t>theinput</a:t>
            </a:r>
            <a:r>
              <a:rPr lang="en-US" dirty="0"/>
              <a:t> and reduces the number of parameters, making the network</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230470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3C5D9AD2-2D31-EC4A-70C4-A45B7BFB2F34}"/>
              </a:ext>
            </a:extLst>
          </p:cNvPr>
          <p:cNvSpPr txBox="1"/>
          <p:nvPr/>
        </p:nvSpPr>
        <p:spPr>
          <a:xfrm>
            <a:off x="1432560" y="465769"/>
            <a:ext cx="6094268" cy="669542"/>
          </a:xfrm>
          <a:prstGeom prst="rect">
            <a:avLst/>
          </a:prstGeom>
          <a:noFill/>
        </p:spPr>
        <p:txBody>
          <a:bodyPr wrap="square">
            <a:spAutoFit/>
          </a:bodyPr>
          <a:lstStyle/>
          <a:p>
            <a:pPr algn="just">
              <a:lnSpc>
                <a:spcPct val="150000"/>
              </a:lnSpc>
            </a:pPr>
            <a:r>
              <a:rPr lang="en-IN" sz="2800" dirty="0"/>
              <a:t>Output Layer:</a:t>
            </a:r>
            <a:endParaRPr lang="en-IN" sz="28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7EB0884D-39AE-0B0C-E785-39EF616EF4A7}"/>
              </a:ext>
            </a:extLst>
          </p:cNvPr>
          <p:cNvSpPr txBox="1"/>
          <p:nvPr/>
        </p:nvSpPr>
        <p:spPr>
          <a:xfrm>
            <a:off x="1343023" y="1432897"/>
            <a:ext cx="9863457" cy="2585323"/>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The output layer of the CNN depends on the specific task. For image </a:t>
            </a:r>
            <a:r>
              <a:rPr lang="en-US" dirty="0" err="1"/>
              <a:t>classification,it</a:t>
            </a:r>
            <a:r>
              <a:rPr lang="en-US" dirty="0"/>
              <a:t> usually consists of as many neurons as there are classes in the dataset, with a </a:t>
            </a:r>
            <a:r>
              <a:rPr lang="en-US" dirty="0" err="1"/>
              <a:t>SoftMax</a:t>
            </a:r>
            <a:r>
              <a:rPr lang="en-US" dirty="0"/>
              <a:t> activation function to produce class probabilities.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For </a:t>
            </a:r>
            <a:r>
              <a:rPr lang="en-US" dirty="0"/>
              <a:t>other tasks like object detection, the output layer may involve multiple neurons, each associated with a different aspect of the detected objects (e.g., class, location, size).</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281441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DD8E9949-0CEA-1A1D-57DE-785AB128834E}"/>
              </a:ext>
            </a:extLst>
          </p:cNvPr>
          <p:cNvSpPr txBox="1"/>
          <p:nvPr/>
        </p:nvSpPr>
        <p:spPr>
          <a:xfrm>
            <a:off x="231197" y="210189"/>
            <a:ext cx="6094268" cy="707886"/>
          </a:xfrm>
          <a:prstGeom prst="rect">
            <a:avLst/>
          </a:prstGeom>
          <a:noFill/>
        </p:spPr>
        <p:txBody>
          <a:bodyPr wrap="square">
            <a:spAutoFit/>
          </a:bodyPr>
          <a:lstStyle/>
          <a:p>
            <a:r>
              <a:rPr lang="en-IN" sz="4000" dirty="0">
                <a:latin typeface="Times New Roman" panose="02020603050405020304" pitchFamily="18" charset="0"/>
                <a:cs typeface="Times New Roman" panose="02020603050405020304" pitchFamily="18" charset="0"/>
              </a:rPr>
              <a:t>Software Details</a:t>
            </a:r>
          </a:p>
        </p:txBody>
      </p:sp>
      <p:sp>
        <p:nvSpPr>
          <p:cNvPr id="5" name="TextBox 4">
            <a:extLst>
              <a:ext uri="{FF2B5EF4-FFF2-40B4-BE49-F238E27FC236}">
                <a16:creationId xmlns="" xmlns:a16="http://schemas.microsoft.com/office/drawing/2014/main" id="{CC33475B-5F21-913F-6EE8-2AAEFD48F8DD}"/>
              </a:ext>
            </a:extLst>
          </p:cNvPr>
          <p:cNvSpPr txBox="1"/>
          <p:nvPr/>
        </p:nvSpPr>
        <p:spPr>
          <a:xfrm>
            <a:off x="2026227" y="1257299"/>
            <a:ext cx="6377421" cy="5028556"/>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689157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14AF490F-216F-80CE-075B-2D7E9B2CF10B}"/>
              </a:ext>
            </a:extLst>
          </p:cNvPr>
          <p:cNvSpPr txBox="1"/>
          <p:nvPr/>
        </p:nvSpPr>
        <p:spPr>
          <a:xfrm>
            <a:off x="335107" y="262143"/>
            <a:ext cx="6094268" cy="707886"/>
          </a:xfrm>
          <a:prstGeom prst="rect">
            <a:avLst/>
          </a:prstGeom>
          <a:noFill/>
        </p:spPr>
        <p:txBody>
          <a:bodyPr wrap="square">
            <a:spAutoFit/>
          </a:bodyPr>
          <a:lstStyle/>
          <a:p>
            <a:r>
              <a:rPr lang="en-IN" sz="4000" dirty="0">
                <a:latin typeface="Times New Roman" panose="02020603050405020304" pitchFamily="18" charset="0"/>
                <a:cs typeface="Times New Roman" panose="02020603050405020304" pitchFamily="18" charset="0"/>
              </a:rPr>
              <a:t>Front End</a:t>
            </a:r>
          </a:p>
        </p:txBody>
      </p:sp>
      <p:sp>
        <p:nvSpPr>
          <p:cNvPr id="5" name="TextBox 4">
            <a:extLst>
              <a:ext uri="{FF2B5EF4-FFF2-40B4-BE49-F238E27FC236}">
                <a16:creationId xmlns="" xmlns:a16="http://schemas.microsoft.com/office/drawing/2014/main" id="{BC9552C6-554E-15A5-C079-EDFA65CB502A}"/>
              </a:ext>
            </a:extLst>
          </p:cNvPr>
          <p:cNvSpPr txBox="1"/>
          <p:nvPr/>
        </p:nvSpPr>
        <p:spPr>
          <a:xfrm>
            <a:off x="1841789" y="970029"/>
            <a:ext cx="7032047" cy="5444054"/>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999162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7D28D56C-6F89-C1A1-9D88-1229F6DC229F}"/>
              </a:ext>
            </a:extLst>
          </p:cNvPr>
          <p:cNvSpPr txBox="1"/>
          <p:nvPr/>
        </p:nvSpPr>
        <p:spPr>
          <a:xfrm>
            <a:off x="251980" y="272534"/>
            <a:ext cx="6094268" cy="707886"/>
          </a:xfrm>
          <a:prstGeom prst="rect">
            <a:avLst/>
          </a:prstGeom>
          <a:noFill/>
        </p:spPr>
        <p:txBody>
          <a:bodyPr wrap="square">
            <a:spAutoFit/>
          </a:bodyPr>
          <a:lstStyle/>
          <a:p>
            <a:r>
              <a:rPr lang="en-IN" sz="4000">
                <a:latin typeface="Times New Roman" panose="02020603050405020304" pitchFamily="18" charset="0"/>
                <a:cs typeface="Times New Roman" panose="02020603050405020304" pitchFamily="18" charset="0"/>
              </a:rPr>
              <a:t>Database</a:t>
            </a:r>
            <a:endParaRPr lang="en-IN" sz="40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867DDF30-986F-3ADC-0F53-7616D93FB0A3}"/>
              </a:ext>
            </a:extLst>
          </p:cNvPr>
          <p:cNvSpPr txBox="1"/>
          <p:nvPr/>
        </p:nvSpPr>
        <p:spPr>
          <a:xfrm>
            <a:off x="1704109" y="1143000"/>
            <a:ext cx="7437293" cy="5028556"/>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marL="285750" indent="-285750" algn="just">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pPr>
            <a:endParaRPr lang="en-US" sz="1800"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022432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F54B9495-80B9-D8D9-E2FF-15C2E18769D8}"/>
              </a:ext>
            </a:extLst>
          </p:cNvPr>
          <p:cNvSpPr txBox="1"/>
          <p:nvPr/>
        </p:nvSpPr>
        <p:spPr>
          <a:xfrm>
            <a:off x="387061" y="397224"/>
            <a:ext cx="6094268" cy="707886"/>
          </a:xfrm>
          <a:prstGeom prst="rect">
            <a:avLst/>
          </a:prstGeom>
          <a:noFill/>
        </p:spPr>
        <p:txBody>
          <a:bodyPr wrap="square">
            <a:spAutoFit/>
          </a:bodyPr>
          <a:lstStyle/>
          <a:p>
            <a:r>
              <a:rPr lang="en-IN" sz="4000" dirty="0">
                <a:latin typeface="Times New Roman" panose="02020603050405020304" pitchFamily="18" charset="0"/>
                <a:cs typeface="Times New Roman" panose="02020603050405020304" pitchFamily="18" charset="0"/>
              </a:rPr>
              <a:t>Cloud Web Server</a:t>
            </a:r>
          </a:p>
        </p:txBody>
      </p:sp>
      <p:sp>
        <p:nvSpPr>
          <p:cNvPr id="5" name="TextBox 4">
            <a:extLst>
              <a:ext uri="{FF2B5EF4-FFF2-40B4-BE49-F238E27FC236}">
                <a16:creationId xmlns="" xmlns:a16="http://schemas.microsoft.com/office/drawing/2014/main" id="{C54AA41C-BE5A-B30B-F611-ED94C3C05669}"/>
              </a:ext>
            </a:extLst>
          </p:cNvPr>
          <p:cNvSpPr txBox="1"/>
          <p:nvPr/>
        </p:nvSpPr>
        <p:spPr>
          <a:xfrm>
            <a:off x="2153515" y="1260361"/>
            <a:ext cx="8580293" cy="5028556"/>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marL="285750" indent="-28575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marL="285750" indent="-28575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111239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F2AE6D28-66D8-A4AC-4D1D-1C035E82F5DB}"/>
              </a:ext>
            </a:extLst>
          </p:cNvPr>
          <p:cNvSpPr txBox="1"/>
          <p:nvPr/>
        </p:nvSpPr>
        <p:spPr>
          <a:xfrm>
            <a:off x="480579" y="511525"/>
            <a:ext cx="6094268"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SOFTWARE REQUIREMENTS:</a:t>
            </a:r>
            <a:endParaRPr lang="en-IN" sz="28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FEA3694E-723B-7F85-0E41-08E311A6A748}"/>
              </a:ext>
            </a:extLst>
          </p:cNvPr>
          <p:cNvSpPr txBox="1"/>
          <p:nvPr/>
        </p:nvSpPr>
        <p:spPr>
          <a:xfrm>
            <a:off x="1914525" y="1682959"/>
            <a:ext cx="6094268" cy="1047210"/>
          </a:xfrm>
          <a:prstGeom prst="rect">
            <a:avLst/>
          </a:prstGeom>
          <a:noFill/>
        </p:spPr>
        <p:txBody>
          <a:bodyPr wrap="square">
            <a:spAutoFit/>
          </a:bodyPr>
          <a:lstStyle/>
          <a:p>
            <a:pPr marL="285750" lvl="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Operating System	: Windows 10</a:t>
            </a:r>
          </a:p>
          <a:p>
            <a:pPr marL="285750" lvl="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Language	               :PYTHON Google </a:t>
            </a:r>
            <a:r>
              <a:rPr lang="en-US" sz="2200" dirty="0" err="1">
                <a:latin typeface="Times New Roman" pitchFamily="18" charset="0"/>
                <a:cs typeface="Times New Roman" pitchFamily="18" charset="0"/>
              </a:rPr>
              <a:t>Colab</a:t>
            </a:r>
            <a:endParaRPr lang="en-US" sz="2200" dirty="0">
              <a:latin typeface="Times New Roman" pitchFamily="18" charset="0"/>
              <a:cs typeface="Times New Roman" pitchFamily="18" charset="0"/>
            </a:endParaRPr>
          </a:p>
        </p:txBody>
      </p:sp>
    </p:spTree>
    <p:extLst>
      <p:ext uri="{BB962C8B-B14F-4D97-AF65-F5344CB8AC3E}">
        <p14:creationId xmlns:p14="http://schemas.microsoft.com/office/powerpoint/2010/main" val="20286855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F2AE6D28-66D8-A4AC-4D1D-1C035E82F5DB}"/>
              </a:ext>
            </a:extLst>
          </p:cNvPr>
          <p:cNvSpPr txBox="1"/>
          <p:nvPr/>
        </p:nvSpPr>
        <p:spPr>
          <a:xfrm>
            <a:off x="480579" y="511525"/>
            <a:ext cx="6094268" cy="523220"/>
          </a:xfrm>
          <a:prstGeom prst="rect">
            <a:avLst/>
          </a:prstGeom>
          <a:noFill/>
        </p:spPr>
        <p:txBody>
          <a:bodyPr wrap="square">
            <a:spAutoFit/>
          </a:bodyPr>
          <a:lstStyle/>
          <a:p>
            <a:r>
              <a:rPr lang="en-US" sz="2800" b="1" dirty="0" smtClean="0">
                <a:latin typeface="Times New Roman" panose="02020603050405020304" pitchFamily="18" charset="0"/>
                <a:cs typeface="Times New Roman" panose="02020603050405020304" pitchFamily="18" charset="0"/>
              </a:rPr>
              <a:t>MODEL DIAGRAM</a:t>
            </a:r>
            <a:endParaRPr lang="en-IN" sz="2800" dirty="0">
              <a:latin typeface="Times New Roman" panose="02020603050405020304" pitchFamily="18" charset="0"/>
              <a:cs typeface="Times New Roman" panose="02020603050405020304" pitchFamily="18" charset="0"/>
            </a:endParaRPr>
          </a:p>
        </p:txBody>
      </p:sp>
      <p:pic>
        <p:nvPicPr>
          <p:cNvPr id="1026" name="Picture 2" descr="fig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5975" y="2087562"/>
            <a:ext cx="9394825" cy="42516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606977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F2AE6D28-66D8-A4AC-4D1D-1C035E82F5DB}"/>
              </a:ext>
            </a:extLst>
          </p:cNvPr>
          <p:cNvSpPr txBox="1"/>
          <p:nvPr/>
        </p:nvSpPr>
        <p:spPr>
          <a:xfrm>
            <a:off x="480579" y="511525"/>
            <a:ext cx="6094268"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SOFTWARE REQUIREMENTS:</a:t>
            </a:r>
            <a:endParaRPr lang="en-IN" sz="28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FEA3694E-723B-7F85-0E41-08E311A6A748}"/>
              </a:ext>
            </a:extLst>
          </p:cNvPr>
          <p:cNvSpPr txBox="1"/>
          <p:nvPr/>
        </p:nvSpPr>
        <p:spPr>
          <a:xfrm>
            <a:off x="1914525" y="1682959"/>
            <a:ext cx="6094268" cy="1047210"/>
          </a:xfrm>
          <a:prstGeom prst="rect">
            <a:avLst/>
          </a:prstGeom>
          <a:noFill/>
        </p:spPr>
        <p:txBody>
          <a:bodyPr wrap="square">
            <a:spAutoFit/>
          </a:bodyPr>
          <a:lstStyle/>
          <a:p>
            <a:pPr marL="285750" lvl="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Operating System	: Windows 10</a:t>
            </a:r>
          </a:p>
          <a:p>
            <a:pPr marL="285750" lvl="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Language	               :PYTHON Google </a:t>
            </a:r>
            <a:r>
              <a:rPr lang="en-US" sz="2200" dirty="0" err="1">
                <a:latin typeface="Times New Roman" pitchFamily="18" charset="0"/>
                <a:cs typeface="Times New Roman" pitchFamily="18" charset="0"/>
              </a:rPr>
              <a:t>Colab</a:t>
            </a:r>
            <a:endParaRPr lang="en-US" sz="2200" dirty="0">
              <a:latin typeface="Times New Roman" pitchFamily="18" charset="0"/>
              <a:cs typeface="Times New Roman" pitchFamily="18" charset="0"/>
            </a:endParaRPr>
          </a:p>
        </p:txBody>
      </p:sp>
    </p:spTree>
    <p:extLst>
      <p:ext uri="{BB962C8B-B14F-4D97-AF65-F5344CB8AC3E}">
        <p14:creationId xmlns:p14="http://schemas.microsoft.com/office/powerpoint/2010/main" val="29960697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B83B8AF3-69D0-E753-9804-014FB9CA07E4}"/>
              </a:ext>
            </a:extLst>
          </p:cNvPr>
          <p:cNvSpPr txBox="1"/>
          <p:nvPr/>
        </p:nvSpPr>
        <p:spPr>
          <a:xfrm>
            <a:off x="605270" y="490743"/>
            <a:ext cx="6094268" cy="430887"/>
          </a:xfrm>
          <a:prstGeom prst="rect">
            <a:avLst/>
          </a:prstGeom>
          <a:noFill/>
        </p:spPr>
        <p:txBody>
          <a:bodyPr wrap="square">
            <a:spAutoFit/>
          </a:bodyPr>
          <a:lstStyle/>
          <a:p>
            <a:r>
              <a:rPr lang="en-US" sz="2200" b="1" dirty="0">
                <a:latin typeface="Times New Roman" panose="02020603050405020304" pitchFamily="18" charset="0"/>
                <a:cs typeface="Times New Roman" panose="02020603050405020304" pitchFamily="18" charset="0"/>
              </a:rPr>
              <a:t>HARDWARE REQUIREMENTS:</a:t>
            </a:r>
            <a:endParaRPr lang="en-IN" sz="22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3FAE2578-C91E-5A52-67DC-53F2C9CD47FE}"/>
              </a:ext>
            </a:extLst>
          </p:cNvPr>
          <p:cNvSpPr txBox="1"/>
          <p:nvPr/>
        </p:nvSpPr>
        <p:spPr>
          <a:xfrm>
            <a:off x="1821007" y="1454498"/>
            <a:ext cx="6094268" cy="2062872"/>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Keyboard</a:t>
            </a:r>
          </a:p>
          <a:p>
            <a:pPr marL="28575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Mouse </a:t>
            </a:r>
          </a:p>
          <a:p>
            <a:pPr marL="285750" indent="-285750" algn="just">
              <a:lnSpc>
                <a:spcPct val="150000"/>
              </a:lnSpc>
              <a:buFont typeface="Arial" panose="020B0604020202020204" pitchFamily="34" charset="0"/>
              <a:buChar char="•"/>
            </a:pPr>
            <a:r>
              <a:rPr lang="en-US" sz="2200" dirty="0" err="1">
                <a:latin typeface="Times New Roman" pitchFamily="18" charset="0"/>
                <a:cs typeface="Times New Roman" pitchFamily="18" charset="0"/>
              </a:rPr>
              <a:t>Harddisk</a:t>
            </a:r>
            <a:r>
              <a:rPr lang="en-US" sz="2200" dirty="0">
                <a:latin typeface="Times New Roman" pitchFamily="18" charset="0"/>
                <a:cs typeface="Times New Roman" pitchFamily="18" charset="0"/>
              </a:rPr>
              <a:t>	</a:t>
            </a:r>
          </a:p>
          <a:p>
            <a:pPr marL="28575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Ram	</a:t>
            </a:r>
          </a:p>
        </p:txBody>
      </p:sp>
    </p:spTree>
    <p:extLst>
      <p:ext uri="{BB962C8B-B14F-4D97-AF65-F5344CB8AC3E}">
        <p14:creationId xmlns:p14="http://schemas.microsoft.com/office/powerpoint/2010/main" val="242309021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A362CBB8-E7ED-BAFB-ABBB-E359A8AF40B7}"/>
              </a:ext>
            </a:extLst>
          </p:cNvPr>
          <p:cNvSpPr txBox="1"/>
          <p:nvPr/>
        </p:nvSpPr>
        <p:spPr>
          <a:xfrm>
            <a:off x="283152" y="145473"/>
            <a:ext cx="6094268" cy="523220"/>
          </a:xfrm>
          <a:prstGeom prst="rect">
            <a:avLst/>
          </a:prstGeom>
          <a:noFill/>
        </p:spPr>
        <p:txBody>
          <a:bodyPr wrap="square">
            <a:spAutoFit/>
          </a:bodyPr>
          <a:lstStyle/>
          <a:p>
            <a:r>
              <a:rPr lang="en-IN" sz="2800" dirty="0">
                <a:latin typeface="Times New Roman" panose="02020603050405020304" pitchFamily="18" charset="0"/>
                <a:cs typeface="Times New Roman" panose="02020603050405020304" pitchFamily="18" charset="0"/>
              </a:rPr>
              <a:t>Conclusion</a:t>
            </a:r>
            <a:r>
              <a:rPr lang="en-IN" dirty="0"/>
              <a:t> </a:t>
            </a:r>
          </a:p>
        </p:txBody>
      </p:sp>
      <p:sp>
        <p:nvSpPr>
          <p:cNvPr id="5" name="TextBox 4">
            <a:extLst>
              <a:ext uri="{FF2B5EF4-FFF2-40B4-BE49-F238E27FC236}">
                <a16:creationId xmlns="" xmlns:a16="http://schemas.microsoft.com/office/drawing/2014/main" id="{6127AF9B-8EB8-53A3-CA8A-F3AD9D0FF670}"/>
              </a:ext>
            </a:extLst>
          </p:cNvPr>
          <p:cNvSpPr txBox="1"/>
          <p:nvPr/>
        </p:nvSpPr>
        <p:spPr>
          <a:xfrm>
            <a:off x="1457325" y="668693"/>
            <a:ext cx="8050357" cy="5909310"/>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This study utilizes transfer learning with five variations of pre-trained </a:t>
            </a:r>
            <a:r>
              <a:rPr lang="en-US" dirty="0" err="1"/>
              <a:t>EfficientNets</a:t>
            </a:r>
            <a:r>
              <a:rPr lang="en-US" dirty="0"/>
              <a:t> (EfficientNetB0 through EfficientNetB4) to perform multi-class classification of brain tumors using MR images of three tumor types: </a:t>
            </a:r>
            <a:r>
              <a:rPr lang="en-US" dirty="0" err="1"/>
              <a:t>glioma</a:t>
            </a:r>
            <a:r>
              <a:rPr lang="en-US" dirty="0"/>
              <a:t>, meningioma, and pituitary tumor. The pre-trained </a:t>
            </a:r>
            <a:r>
              <a:rPr lang="en-US" dirty="0" err="1"/>
              <a:t>ImageNet</a:t>
            </a:r>
            <a:r>
              <a:rPr lang="en-US" dirty="0"/>
              <a:t> weights are loaded into the foundational model, and the architecture of </a:t>
            </a:r>
            <a:r>
              <a:rPr lang="en-US" dirty="0" err="1"/>
              <a:t>EfficientNet</a:t>
            </a:r>
            <a:r>
              <a:rPr lang="en-US" dirty="0"/>
              <a:t> B0–B4 is adjusted by adding several top layers, including a convolutional base, a dropout layer, and a fully connected layer.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For </a:t>
            </a:r>
            <a:r>
              <a:rPr lang="en-US" dirty="0"/>
              <a:t>the multi-class classification of brain tumor types, a classifier is constructed on top of the pre-trained </a:t>
            </a:r>
            <a:r>
              <a:rPr lang="en-US" dirty="0" err="1"/>
              <a:t>EfficientNets</a:t>
            </a:r>
            <a:r>
              <a:rPr lang="en-US" dirty="0"/>
              <a:t>' convolutional base. The model is trained using the CE-MRI </a:t>
            </a:r>
            <a:r>
              <a:rPr lang="en-US" dirty="0" err="1"/>
              <a:t>Figshare</a:t>
            </a:r>
            <a:r>
              <a:rPr lang="en-US" dirty="0"/>
              <a:t> brain tumor dataset, with fine-tuning of the </a:t>
            </a:r>
            <a:r>
              <a:rPr lang="en-US" dirty="0" err="1"/>
              <a:t>hyperparameters</a:t>
            </a:r>
            <a:r>
              <a:rPr lang="en-US" dirty="0"/>
              <a:t> for </a:t>
            </a:r>
            <a:r>
              <a:rPr lang="en-US" dirty="0" err="1"/>
              <a:t>EfficientNet</a:t>
            </a:r>
            <a:r>
              <a:rPr lang="en-US" dirty="0"/>
              <a:t> B0–B4. The proposed fine-tuned </a:t>
            </a:r>
            <a:r>
              <a:rPr lang="en-US" dirty="0" err="1"/>
              <a:t>EfficientNets</a:t>
            </a:r>
            <a:r>
              <a:rPr lang="en-US" dirty="0"/>
              <a:t> are rigorously tested in multiple trials to evaluate their performance against other pre-trained models. </a:t>
            </a:r>
            <a:endParaRPr lang="en-US" dirty="0"/>
          </a:p>
        </p:txBody>
      </p:sp>
    </p:spTree>
    <p:extLst>
      <p:ext uri="{BB962C8B-B14F-4D97-AF65-F5344CB8AC3E}">
        <p14:creationId xmlns:p14="http://schemas.microsoft.com/office/powerpoint/2010/main" val="326650671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A362CBB8-E7ED-BAFB-ABBB-E359A8AF40B7}"/>
              </a:ext>
            </a:extLst>
          </p:cNvPr>
          <p:cNvSpPr txBox="1"/>
          <p:nvPr/>
        </p:nvSpPr>
        <p:spPr>
          <a:xfrm>
            <a:off x="283152" y="145473"/>
            <a:ext cx="6094268" cy="523220"/>
          </a:xfrm>
          <a:prstGeom prst="rect">
            <a:avLst/>
          </a:prstGeom>
          <a:noFill/>
        </p:spPr>
        <p:txBody>
          <a:bodyPr wrap="square">
            <a:spAutoFit/>
          </a:bodyPr>
          <a:lstStyle/>
          <a:p>
            <a:r>
              <a:rPr lang="en-IN" sz="2800" dirty="0">
                <a:latin typeface="Times New Roman" panose="02020603050405020304" pitchFamily="18" charset="0"/>
                <a:cs typeface="Times New Roman" panose="02020603050405020304" pitchFamily="18" charset="0"/>
              </a:rPr>
              <a:t>Conclusion</a:t>
            </a:r>
            <a:r>
              <a:rPr lang="en-IN" dirty="0"/>
              <a:t> </a:t>
            </a:r>
          </a:p>
        </p:txBody>
      </p:sp>
      <p:sp>
        <p:nvSpPr>
          <p:cNvPr id="5" name="TextBox 4">
            <a:extLst>
              <a:ext uri="{FF2B5EF4-FFF2-40B4-BE49-F238E27FC236}">
                <a16:creationId xmlns="" xmlns:a16="http://schemas.microsoft.com/office/drawing/2014/main" id="{6127AF9B-8EB8-53A3-CA8A-F3AD9D0FF670}"/>
              </a:ext>
            </a:extLst>
          </p:cNvPr>
          <p:cNvSpPr txBox="1"/>
          <p:nvPr/>
        </p:nvSpPr>
        <p:spPr>
          <a:xfrm>
            <a:off x="1457325" y="668693"/>
            <a:ext cx="8050357" cy="5078313"/>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The introduction of new data significantly improves the generalizability of the refined version of EfficientNetB2. Additionally, attention maps of features for the suggested fine-tuned EfficientNetB2 are visualized using Grad-CAM, effectively highlighting the areas of brain cell tumors.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endParaRPr lang="en-US" dirty="0" smtClean="0"/>
          </a:p>
          <a:p>
            <a:pPr marL="285750" indent="-285750" algn="just">
              <a:lnSpc>
                <a:spcPct val="150000"/>
              </a:lnSpc>
              <a:buFont typeface="Arial" panose="020B0604020202020204" pitchFamily="34" charset="0"/>
              <a:buChar char="•"/>
            </a:pPr>
            <a:r>
              <a:rPr lang="en-US" dirty="0" smtClean="0"/>
              <a:t>The </a:t>
            </a:r>
            <a:r>
              <a:rPr lang="en-US" dirty="0"/>
              <a:t>scalability of the proposed approach is demonstrated through cross-dataset validation with an external cohort. The method involving the fine-tuning of pre-trained EfficientNetB2 as a backbone achieves impressive overall test accuracy, precision, recall, and F1-score metrics of 99.06%, 98.73%, 99.13%, and 98.79%, respectively. These results surpass several state-of-the-art methods that address similar classification challenges.</a:t>
            </a:r>
            <a:endParaRPr lang="en-US" dirty="0"/>
          </a:p>
        </p:txBody>
      </p:sp>
    </p:spTree>
    <p:extLst>
      <p:ext uri="{BB962C8B-B14F-4D97-AF65-F5344CB8AC3E}">
        <p14:creationId xmlns:p14="http://schemas.microsoft.com/office/powerpoint/2010/main" val="379313424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A362CBB8-E7ED-BAFB-ABBB-E359A8AF40B7}"/>
              </a:ext>
            </a:extLst>
          </p:cNvPr>
          <p:cNvSpPr txBox="1"/>
          <p:nvPr/>
        </p:nvSpPr>
        <p:spPr>
          <a:xfrm>
            <a:off x="283152" y="145473"/>
            <a:ext cx="6094268" cy="523220"/>
          </a:xfrm>
          <a:prstGeom prst="rect">
            <a:avLst/>
          </a:prstGeom>
          <a:noFill/>
        </p:spPr>
        <p:txBody>
          <a:bodyPr wrap="square">
            <a:spAutoFit/>
          </a:bodyPr>
          <a:lstStyle/>
          <a:p>
            <a:r>
              <a:rPr lang="en-IN" sz="2800" dirty="0" smtClean="0">
                <a:latin typeface="Times New Roman" panose="02020603050405020304" pitchFamily="18" charset="0"/>
                <a:cs typeface="Times New Roman" panose="02020603050405020304" pitchFamily="18" charset="0"/>
              </a:rPr>
              <a:t>Reference</a:t>
            </a:r>
            <a:endParaRPr lang="en-IN" dirty="0"/>
          </a:p>
        </p:txBody>
      </p:sp>
      <p:sp>
        <p:nvSpPr>
          <p:cNvPr id="5" name="TextBox 4">
            <a:extLst>
              <a:ext uri="{FF2B5EF4-FFF2-40B4-BE49-F238E27FC236}">
                <a16:creationId xmlns="" xmlns:a16="http://schemas.microsoft.com/office/drawing/2014/main" id="{6127AF9B-8EB8-53A3-CA8A-F3AD9D0FF670}"/>
              </a:ext>
            </a:extLst>
          </p:cNvPr>
          <p:cNvSpPr txBox="1"/>
          <p:nvPr/>
        </p:nvSpPr>
        <p:spPr>
          <a:xfrm>
            <a:off x="1457325" y="668693"/>
            <a:ext cx="8050357" cy="6186309"/>
          </a:xfrm>
          <a:prstGeom prst="rect">
            <a:avLst/>
          </a:prstGeom>
          <a:noFill/>
        </p:spPr>
        <p:txBody>
          <a:bodyPr wrap="square">
            <a:spAutoFit/>
          </a:bodyPr>
          <a:lstStyle/>
          <a:p>
            <a:r>
              <a:rPr lang="en-IN" dirty="0" err="1"/>
              <a:t>Njeh</a:t>
            </a:r>
            <a:r>
              <a:rPr lang="en-IN" dirty="0"/>
              <a:t>, L. S., Ben </a:t>
            </a:r>
            <a:r>
              <a:rPr lang="en-IN" dirty="0" err="1"/>
              <a:t>Slima</a:t>
            </a:r>
            <a:r>
              <a:rPr lang="en-IN" dirty="0"/>
              <a:t>, M., Ben </a:t>
            </a:r>
            <a:r>
              <a:rPr lang="en-IN" dirty="0" err="1"/>
              <a:t>Hamida</a:t>
            </a:r>
            <a:r>
              <a:rPr lang="en-IN" dirty="0"/>
              <a:t>, A., </a:t>
            </a:r>
            <a:r>
              <a:rPr lang="en-IN" dirty="0" err="1"/>
              <a:t>Lehericy</a:t>
            </a:r>
            <a:r>
              <a:rPr lang="en-IN" dirty="0"/>
              <a:t>, S., &amp; </a:t>
            </a:r>
            <a:r>
              <a:rPr lang="en-IN" dirty="0" err="1"/>
              <a:t>Galanaud</a:t>
            </a:r>
            <a:r>
              <a:rPr lang="en-IN" dirty="0"/>
              <a:t>, D. A computer aided diagnosis ‘CAD’ for brain </a:t>
            </a:r>
            <a:r>
              <a:rPr lang="en-IN" dirty="0" err="1"/>
              <a:t>glioma</a:t>
            </a:r>
            <a:r>
              <a:rPr lang="en-IN" dirty="0"/>
              <a:t> exploration. In </a:t>
            </a:r>
            <a:r>
              <a:rPr lang="en-IN" i="1" dirty="0"/>
              <a:t>2014 1st International Conference on Advanced Technologies for Signal and Image Processing (ATSIP), Sousse</a:t>
            </a:r>
            <a:r>
              <a:rPr lang="en-IN" dirty="0"/>
              <a:t>, pp.243–248 (2014</a:t>
            </a:r>
            <a:r>
              <a:rPr lang="en-IN" dirty="0" smtClean="0"/>
              <a:t>).</a:t>
            </a:r>
          </a:p>
          <a:p>
            <a:endParaRPr lang="en-IN" dirty="0"/>
          </a:p>
          <a:p>
            <a:r>
              <a:rPr lang="en-IN" dirty="0" err="1"/>
              <a:t>Shil</a:t>
            </a:r>
            <a:r>
              <a:rPr lang="en-IN" dirty="0"/>
              <a:t>, S. K., Polly, F. P., </a:t>
            </a:r>
            <a:r>
              <a:rPr lang="en-IN" dirty="0" err="1"/>
              <a:t>Hossain</a:t>
            </a:r>
            <a:r>
              <a:rPr lang="en-IN" dirty="0"/>
              <a:t>, M. A., </a:t>
            </a:r>
            <a:r>
              <a:rPr lang="en-IN" dirty="0" err="1"/>
              <a:t>Ifthekhar</a:t>
            </a:r>
            <a:r>
              <a:rPr lang="en-IN" dirty="0"/>
              <a:t>, M. S., </a:t>
            </a:r>
            <a:r>
              <a:rPr lang="en-IN" dirty="0" err="1"/>
              <a:t>Uddin</a:t>
            </a:r>
            <a:r>
              <a:rPr lang="en-IN" dirty="0"/>
              <a:t>, M. N., &amp; Jang, Y. M. An improved brain </a:t>
            </a:r>
            <a:r>
              <a:rPr lang="en-IN" dirty="0" err="1"/>
              <a:t>tumor</a:t>
            </a:r>
            <a:r>
              <a:rPr lang="en-IN" dirty="0"/>
              <a:t> detection and classification mechanism. In </a:t>
            </a:r>
            <a:r>
              <a:rPr lang="en-IN" i="1" dirty="0"/>
              <a:t>International Conference on Information and Communication Technology Convergence (ICTC)</a:t>
            </a:r>
            <a:r>
              <a:rPr lang="en-IN" dirty="0"/>
              <a:t>, pp.54–57 (2017</a:t>
            </a:r>
            <a:r>
              <a:rPr lang="en-IN" dirty="0" smtClean="0"/>
              <a:t>).</a:t>
            </a:r>
          </a:p>
          <a:p>
            <a:endParaRPr lang="en-IN" dirty="0"/>
          </a:p>
          <a:p>
            <a:r>
              <a:rPr lang="en-IN" dirty="0"/>
              <a:t>Khalid, S., Khalil, T., &amp; </a:t>
            </a:r>
            <a:r>
              <a:rPr lang="en-IN" dirty="0" err="1"/>
              <a:t>Nasreen</a:t>
            </a:r>
            <a:r>
              <a:rPr lang="en-IN" dirty="0"/>
              <a:t>, S. A survey of feature selection and feature extraction techniques in machine learning. In </a:t>
            </a:r>
            <a:r>
              <a:rPr lang="en-IN" i="1" dirty="0"/>
              <a:t>Proc. Science and Information Conference</a:t>
            </a:r>
            <a:r>
              <a:rPr lang="en-IN" dirty="0"/>
              <a:t>, pp.372–378 (2014</a:t>
            </a:r>
            <a:r>
              <a:rPr lang="en-IN" dirty="0" smtClean="0"/>
              <a:t>).</a:t>
            </a:r>
          </a:p>
          <a:p>
            <a:endParaRPr lang="en-IN" dirty="0"/>
          </a:p>
          <a:p>
            <a:r>
              <a:rPr lang="en-IN" dirty="0" err="1"/>
              <a:t>Zoph</a:t>
            </a:r>
            <a:r>
              <a:rPr lang="en-IN" dirty="0"/>
              <a:t>, B., </a:t>
            </a:r>
            <a:r>
              <a:rPr lang="en-IN" dirty="0" err="1"/>
              <a:t>Vasudevan</a:t>
            </a:r>
            <a:r>
              <a:rPr lang="en-IN" dirty="0"/>
              <a:t>, V., </a:t>
            </a:r>
            <a:r>
              <a:rPr lang="en-IN" dirty="0" err="1"/>
              <a:t>Shlens</a:t>
            </a:r>
            <a:r>
              <a:rPr lang="en-IN" dirty="0"/>
              <a:t>, J., &amp; Le, Q. V. Learning transferable architectures for scalable image recognition. In </a:t>
            </a:r>
            <a:r>
              <a:rPr lang="en-IN" i="1" dirty="0"/>
              <a:t>2018 IEEE/CVF Conference on Computer Vision and Pattern Recognition</a:t>
            </a:r>
            <a:r>
              <a:rPr lang="en-IN" dirty="0"/>
              <a:t>, pp.8697–8710 (</a:t>
            </a:r>
            <a:r>
              <a:rPr lang="en-IN"/>
              <a:t>2017</a:t>
            </a:r>
            <a:r>
              <a:rPr lang="en-IN" smtClean="0"/>
              <a:t>).</a:t>
            </a:r>
          </a:p>
          <a:p>
            <a:endParaRPr lang="en-IN" dirty="0"/>
          </a:p>
          <a:p>
            <a:r>
              <a:rPr lang="en-IN" dirty="0"/>
              <a:t>Shree, N. V. &amp; Kumar, T. N. R. Identification and classification of brain </a:t>
            </a:r>
            <a:r>
              <a:rPr lang="en-IN" dirty="0" err="1"/>
              <a:t>tumor</a:t>
            </a:r>
            <a:r>
              <a:rPr lang="en-IN" dirty="0"/>
              <a:t> MRI images with feature extraction using DWT and probabilistic neural network. </a:t>
            </a:r>
            <a:r>
              <a:rPr lang="en-IN" i="1" dirty="0"/>
              <a:t>Brain Inf.</a:t>
            </a:r>
            <a:r>
              <a:rPr lang="en-IN" dirty="0"/>
              <a:t> </a:t>
            </a:r>
            <a:r>
              <a:rPr lang="en-IN" b="1" dirty="0"/>
              <a:t>5</a:t>
            </a:r>
            <a:r>
              <a:rPr lang="en-IN" dirty="0"/>
              <a:t>(1), 23–30 (2018).</a:t>
            </a:r>
          </a:p>
          <a:p>
            <a:endParaRPr lang="en-IN" dirty="0"/>
          </a:p>
        </p:txBody>
      </p:sp>
    </p:spTree>
    <p:extLst>
      <p:ext uri="{BB962C8B-B14F-4D97-AF65-F5344CB8AC3E}">
        <p14:creationId xmlns:p14="http://schemas.microsoft.com/office/powerpoint/2010/main" val="825650342"/>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114</TotalTime>
  <Words>2254</Words>
  <Application>Microsoft Office PowerPoint</Application>
  <PresentationFormat>Custom</PresentationFormat>
  <Paragraphs>127</Paragraphs>
  <Slides>27</Slides>
  <Notes>3</Notes>
  <HiddenSlides>0</HiddenSlides>
  <MMClips>0</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Retrospect</vt:lpstr>
      <vt:lpstr>Detection and classification of brain tumor using hybrid deep learning models</vt:lpstr>
      <vt:lpstr>Abstract</vt:lpstr>
      <vt:lpstr>PowerPoint Presentation</vt:lpstr>
      <vt:lpstr>Objectives</vt:lpstr>
      <vt:lpstr>Existing System</vt:lpstr>
      <vt:lpstr>Disadvantages</vt:lpstr>
      <vt:lpstr>Proposed System</vt:lpstr>
      <vt:lpstr>Advantages</vt:lpstr>
      <vt:lpstr>Introduction</vt:lpstr>
      <vt:lpstr>PowerPoint Presentation</vt:lpstr>
      <vt:lpstr>Modules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Fake News Detection using Machine Learning </dc:title>
  <dc:creator>vishalrameshv13@gmail.com</dc:creator>
  <cp:lastModifiedBy>USER</cp:lastModifiedBy>
  <cp:revision>61</cp:revision>
  <dcterms:created xsi:type="dcterms:W3CDTF">2024-07-24T16:47:17Z</dcterms:created>
  <dcterms:modified xsi:type="dcterms:W3CDTF">2024-08-02T07:50:53Z</dcterms:modified>
</cp:coreProperties>
</file>