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6" r:id="rId19"/>
    <p:sldId id="274" r:id="rId20"/>
    <p:sldId id="275" r:id="rId21"/>
    <p:sldId id="288"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05-08-2024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20</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21</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05-08-2024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05-08-2024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05-08-2024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05-08-2024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05-08-2024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xoriant.com/blog/productengineering/decision-trees-machine-learningalgorithm.html"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dirty="0"/>
              <a:t>Credit Card Fraud Detection Using Machine Learning </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4247317"/>
          </a:xfrm>
          <a:prstGeom prst="rect">
            <a:avLst/>
          </a:prstGeom>
          <a:noFill/>
        </p:spPr>
        <p:txBody>
          <a:bodyPr wrap="square">
            <a:spAutoFit/>
          </a:bodyPr>
          <a:lstStyle/>
          <a:p>
            <a:pPr marL="285750" indent="-285750" algn="just">
              <a:buFont typeface="Arial" pitchFamily="34" charset="0"/>
              <a:buChar char="•"/>
            </a:pPr>
            <a:r>
              <a:rPr lang="en-US" dirty="0"/>
              <a:t>The purpose of this project is to detect the fraudulent transactions made by credit cards by the use of machine learning techniques, to stop fraudsters from the unauthorized usage of customers’ accounts.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increase of credit card fraud is growing rapidly worldwide, which is the reason actions should be taken to stop fraudsters.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Putting </a:t>
            </a:r>
            <a:r>
              <a:rPr lang="en-US" dirty="0"/>
              <a:t>a limit for those actions would have a positive impact on the customers as their money would be recovered and retrieved back into their accounts and they won’t be charged for items or services that were not purchased by them which is the main goal of the project.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Detection </a:t>
            </a:r>
            <a:r>
              <a:rPr lang="en-US" dirty="0"/>
              <a:t>of the fraudulent transactions will be made by using three machine learning techniques KNN, SVM and Logistic Regression, those models will be used on a credit card transaction dataset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85246A34-3C6A-D237-A2C0-5D46AAFB1265}"/>
              </a:ext>
            </a:extLst>
          </p:cNvPr>
          <p:cNvSpPr txBox="1"/>
          <p:nvPr/>
        </p:nvSpPr>
        <p:spPr>
          <a:xfrm>
            <a:off x="997528" y="1202934"/>
            <a:ext cx="8603672" cy="4247317"/>
          </a:xfrm>
          <a:prstGeom prst="rect">
            <a:avLst/>
          </a:prstGeom>
          <a:noFill/>
        </p:spPr>
        <p:txBody>
          <a:bodyPr wrap="square">
            <a:spAutoFit/>
          </a:bodyPr>
          <a:lstStyle/>
          <a:p>
            <a:pPr algn="just">
              <a:lnSpc>
                <a:spcPct val="150000"/>
              </a:lnSpc>
            </a:pPr>
            <a:r>
              <a:rPr lang="en-US" dirty="0"/>
              <a:t>The main aim of this project is the detection of credit card fraudulent transactions, as it’s important to figure out the fraudulent transactions so that customers don’t get charged for the purchase of products that they didn’t buy. </a:t>
            </a:r>
            <a:endParaRPr lang="en-US" dirty="0" smtClean="0"/>
          </a:p>
          <a:p>
            <a:pPr algn="just">
              <a:lnSpc>
                <a:spcPct val="150000"/>
              </a:lnSpc>
            </a:pPr>
            <a:endParaRPr lang="en-US" dirty="0"/>
          </a:p>
          <a:p>
            <a:pPr algn="just">
              <a:lnSpc>
                <a:spcPct val="150000"/>
              </a:lnSpc>
            </a:pPr>
            <a:r>
              <a:rPr lang="en-US" dirty="0" smtClean="0"/>
              <a:t>The </a:t>
            </a:r>
            <a:r>
              <a:rPr lang="en-US" dirty="0"/>
              <a:t>detection of the credit card fraudulent transactions will be performed with multiple ML techniques then a comparison will be made between the outcomes and results of each technique to find the best and most suited model in the detection of the credit card transaction that are fraudulent, graphs and numbers will be provided as well. In addition, exploring previous literatures and different techniques used to distinguish the fraud within a dataset.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16F2600A-8ABE-E290-DE00-0C79347FD4E8}"/>
              </a:ext>
            </a:extLst>
          </p:cNvPr>
          <p:cNvSpPr txBox="1"/>
          <p:nvPr/>
        </p:nvSpPr>
        <p:spPr>
          <a:xfrm>
            <a:off x="1044285" y="1087132"/>
            <a:ext cx="9502487"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Project is focused on credit card fraud detection in real world scenarios. Nowadays credit card frauds are drastically increasing in number as compared to earlier times. Criminals are using fake identity and various technologies to trap the users and get the money out of them.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Therefore</a:t>
            </a:r>
            <a:r>
              <a:rPr lang="en-US" dirty="0"/>
              <a:t>, it is very essential to find a solution to these types of frauds. In this proposed project we designed a model to detect the fraud activity in credit card transactions. This system can provide most of the important features required to detect illegal and illicit transactions.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As </a:t>
            </a:r>
            <a:r>
              <a:rPr lang="en-US" dirty="0"/>
              <a:t>technology changes constantly, it is becoming difficult to track the behavior and pattern of criminal transactions. To come up with the solution one can make use of technologies with the increase of machine learning, artificial intelligence and other relevant fields of information technology; it becomes feasible to automate this process and to save some of the intensive amounts of labor that is put into detecting credit card fraud. I</a:t>
            </a:r>
            <a:endParaRPr lang="en-US" dirty="0" smtClean="0"/>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xmlns="" id="{4B9B1531-0C82-13A3-2037-30FE16F34746}"/>
              </a:ext>
            </a:extLst>
          </p:cNvPr>
          <p:cNvSpPr txBox="1"/>
          <p:nvPr/>
        </p:nvSpPr>
        <p:spPr>
          <a:xfrm>
            <a:off x="1137805" y="1091775"/>
            <a:ext cx="8837468"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Throughout the search I found that there were many models created by other researchers which have proven that people have been trying to solve the credit card fraud problem</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As stated before credit card fraud is increasing drastically every year, many people are facing the problem of having their credits breached by those fraudulent people, which is impacting their daily lives, as payments using a credit card is similar to taking a loan</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If the problem is not solved many people will have large amounts of loans that they cannot pay back which will make them face a hard life, and they won’t be able to afford necessary products, in the long run not being able to pay back the amount might lead to them going to jail</a:t>
            </a:r>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a proposed using KNN and Outlier detection in identifying credit card fraud, the authors found after performing their model over sampled data, that the most suited method in detecting and determining target instance anomaly is KNN which showed that its most suited in the detection of fraud with the memory limitation. </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As for Outlier detection the computation and memory required for the credit card fraud detection is much less in addition to its working faster and better in online large datasets. But their work and results showed that KNN was more accurate and efficient.</a:t>
            </a:r>
          </a:p>
          <a:p>
            <a:pPr marL="285750" indent="-285750" algn="just">
              <a:lnSpc>
                <a:spcPct val="150000"/>
              </a:lnSpc>
              <a:buFont typeface="Arial" panose="020B0604020202020204" pitchFamily="34" charset="0"/>
              <a:buChar char="•"/>
            </a:pPr>
            <a:endParaRPr lang="en-US"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smtClean="0"/>
              <a:t>proposed using Bayesian and Neural Network in the credit card fraud detection. Their results showed that Bayesian performance is 8% more effective in detecting fraud than ANN, which means that in some cases BBN detects 8% more of the fraudulent transactions.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71C317FF-B4DF-C6D3-E98D-D6E9BC97A1BF}"/>
              </a:ext>
            </a:extLst>
          </p:cNvPr>
          <p:cNvSpPr txBox="1"/>
          <p:nvPr/>
        </p:nvSpPr>
        <p:spPr>
          <a:xfrm>
            <a:off x="1158585" y="1161096"/>
            <a:ext cx="9946295" cy="420288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the Data understanding phase, it was critical to obtain a high-quality dataset as the model is based on it, the dataset was explored by taking a closer look into it which gave the knowledge needed to confirm the quality of the dataset, additionally to reading the description of the whole dataset and each attribute.</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 It’s also important to have a dataset that contains several mixed transaction types “Fraudulent and real” and a class to clarify the type of transaction, finally, identifiers to clarify the reason behind the classification of 3 the transaction type.</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I made sure to follow all of those points during the search for the most suited dataset.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44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B14DFF76-4097-2351-73D7-E35654650ABD}"/>
              </a:ext>
            </a:extLst>
          </p:cNvPr>
          <p:cNvSpPr txBox="1"/>
          <p:nvPr/>
        </p:nvSpPr>
        <p:spPr>
          <a:xfrm>
            <a:off x="1719694" y="991699"/>
            <a:ext cx="932584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With the increase of people using credit cards in their daily lives, credit card companies should take special care in the security and safety of the customers. According to (Credit card statistics 2021) the number of people using credit cards around the world was 2.8 billion in 2019, in addition 70% of those users own a single card at least.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Reports </a:t>
            </a:r>
            <a:r>
              <a:rPr lang="en-US" dirty="0"/>
              <a:t>of Credit card fraud in the US rose by 44.7% from 271,927 in 2019 to 393,207 reports in 2020. There are two kinds of credit card fraud, the first one is by having a credit card account opened under your name by an identity thief, reports of this fraudulent behavior increased 48% from 2019 to 2020</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second type is by an identity thief uses an existing account that you created, and it’s usually done by stealing the information of the credit card, reports on this type of fraud increased 9% from 2019 to 2020 (Daly, 2021).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A15E5EB-32EA-3D02-FE4A-ED83BE79DC1C}"/>
              </a:ext>
            </a:extLst>
          </p:cNvPr>
          <p:cNvSpPr txBox="1"/>
          <p:nvPr/>
        </p:nvSpPr>
        <p:spPr>
          <a:xfrm>
            <a:off x="522142" y="408030"/>
            <a:ext cx="9245311" cy="170989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Those statistics caught my attention as the numbers are increasing drastically and rapidly throughout the years, which gave me the motive to try to resolve the issue analytically by using different machine learning methods to detect the credit card fraudulent transactions within numerous transactions.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C3A8794D-323D-6426-0153-791E06A5F022}"/>
              </a:ext>
            </a:extLst>
          </p:cNvPr>
          <p:cNvSpPr txBox="1"/>
          <p:nvPr/>
        </p:nvSpPr>
        <p:spPr>
          <a:xfrm>
            <a:off x="1226127" y="1298864"/>
            <a:ext cx="6167004" cy="2246769"/>
          </a:xfrm>
          <a:prstGeom prst="rect">
            <a:avLst/>
          </a:prstGeom>
          <a:noFill/>
        </p:spPr>
        <p:txBody>
          <a:bodyPr wrap="square">
            <a:spAutoFit/>
          </a:bodyPr>
          <a:lstStyle/>
          <a:p>
            <a:pPr marL="457200" indent="-457200">
              <a:buFont typeface="Arial" pitchFamily="34" charset="0"/>
              <a:buChar char="•"/>
            </a:pPr>
            <a:r>
              <a:rPr lang="en-IN" sz="2800" dirty="0"/>
              <a:t>Data Preparation </a:t>
            </a:r>
            <a:endParaRPr lang="en-IN" sz="2800" dirty="0" smtClean="0"/>
          </a:p>
          <a:p>
            <a:pPr marL="457200" indent="-457200">
              <a:buFont typeface="Arial" pitchFamily="34" charset="0"/>
              <a:buChar char="•"/>
            </a:pPr>
            <a:endParaRPr lang="en-IN" sz="2800" dirty="0"/>
          </a:p>
          <a:p>
            <a:pPr marL="457200" indent="-457200">
              <a:buFont typeface="Arial" pitchFamily="34" charset="0"/>
              <a:buChar char="•"/>
            </a:pPr>
            <a:r>
              <a:rPr lang="en-IN" sz="2800" dirty="0" err="1" smtClean="0"/>
              <a:t>Modeling</a:t>
            </a:r>
            <a:endParaRPr lang="en-IN" sz="2800" dirty="0" smtClean="0"/>
          </a:p>
          <a:p>
            <a:pPr marL="457200" indent="-457200">
              <a:buFont typeface="Arial" pitchFamily="34" charset="0"/>
              <a:buChar char="•"/>
            </a:pPr>
            <a:endParaRPr lang="en-IN" sz="2800" dirty="0"/>
          </a:p>
          <a:p>
            <a:pPr marL="457200" indent="-457200">
              <a:buFont typeface="Arial" pitchFamily="34" charset="0"/>
              <a:buChar char="•"/>
            </a:pPr>
            <a:r>
              <a:rPr lang="en-IN" sz="2800" dirty="0"/>
              <a:t>Evaluation and Deployment </a:t>
            </a:r>
            <a:endParaRPr lang="en-IN" sz="2800" dirty="0" smtClean="0"/>
          </a:p>
        </p:txBody>
      </p:sp>
    </p:spTree>
    <p:extLst>
      <p:ext uri="{BB962C8B-B14F-4D97-AF65-F5344CB8AC3E}">
        <p14:creationId xmlns:p14="http://schemas.microsoft.com/office/powerpoint/2010/main" val="1367325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a:t>Data Preparation</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0E4B33F8-387A-CCD3-8004-33050FBE9BBE}"/>
              </a:ext>
            </a:extLst>
          </p:cNvPr>
          <p:cNvSpPr txBox="1"/>
          <p:nvPr/>
        </p:nvSpPr>
        <p:spPr>
          <a:xfrm>
            <a:off x="1592406" y="1484853"/>
            <a:ext cx="9898553" cy="3693319"/>
          </a:xfrm>
          <a:prstGeom prst="rect">
            <a:avLst/>
          </a:prstGeom>
          <a:noFill/>
        </p:spPr>
        <p:txBody>
          <a:bodyPr wrap="square">
            <a:spAutoFit/>
          </a:bodyPr>
          <a:lstStyle/>
          <a:p>
            <a:pPr marL="285750" indent="-285750" algn="just">
              <a:buFont typeface="Arial" pitchFamily="34" charset="0"/>
              <a:buChar char="•"/>
            </a:pPr>
            <a:r>
              <a:rPr lang="en-US" dirty="0" smtClean="0"/>
              <a:t>After choosing the most suited dataset the preparation phase begins, the preparation of the dataset includes selecting the wanted attributes or variables, cleaning it by excluding Null rows, deleting duplicated variables, treating outlier if necessary, in addition to transforming data types to the wanted type, data merging can be performed as well where two or more attributes get merged. </a:t>
            </a:r>
          </a:p>
          <a:p>
            <a:pPr marL="285750" indent="-285750" algn="just">
              <a:buFont typeface="Arial" pitchFamily="34" charset="0"/>
              <a:buChar char="•"/>
            </a:pPr>
            <a:endParaRPr lang="en-US" dirty="0" smtClean="0"/>
          </a:p>
          <a:p>
            <a:pPr marL="285750" indent="-285750" algn="just">
              <a:buFont typeface="Arial" pitchFamily="34" charset="0"/>
              <a:buChar char="•"/>
            </a:pPr>
            <a:r>
              <a:rPr lang="en-US" dirty="0" smtClean="0"/>
              <a:t>All those alterations lead to the wanted result which is to make the data ready to be modeled. The dataset chosen for this project didn’t need to go through all of the alterations mentioned earlier, as there were no missing nor duplicated variables, there was no merging needed as well. </a:t>
            </a:r>
          </a:p>
          <a:p>
            <a:pPr marL="285750" indent="-285750" algn="just">
              <a:buFont typeface="Arial" pitchFamily="34" charset="0"/>
              <a:buChar char="•"/>
            </a:pPr>
            <a:endParaRPr lang="en-US" dirty="0" smtClean="0"/>
          </a:p>
          <a:p>
            <a:pPr marL="285750" indent="-285750" algn="just">
              <a:buFont typeface="Arial" pitchFamily="34" charset="0"/>
              <a:buChar char="•"/>
            </a:pPr>
            <a:endParaRPr lang="en-US" dirty="0" smtClean="0"/>
          </a:p>
          <a:p>
            <a:pPr marL="285750" indent="-285750" algn="just">
              <a:buFont typeface="Arial" pitchFamily="34" charset="0"/>
              <a:buChar char="•"/>
            </a:pPr>
            <a:r>
              <a:rPr lang="en-US" dirty="0" smtClean="0"/>
              <a:t>But there was some changing in the types of the data to be able to create graphs, in addition to using the application Sublime Text to be able to insert the data into </a:t>
            </a:r>
            <a:r>
              <a:rPr lang="en-US" dirty="0" err="1" smtClean="0"/>
              <a:t>Weka</a:t>
            </a:r>
            <a:r>
              <a:rPr lang="en-US" dirty="0" smtClean="0"/>
              <a:t> and perform analysis, as it needed to be altered.</a:t>
            </a:r>
            <a:endParaRPr lang="en-US" dirty="0"/>
          </a:p>
        </p:txBody>
      </p:sp>
    </p:spTree>
    <p:extLst>
      <p:ext uri="{BB962C8B-B14F-4D97-AF65-F5344CB8AC3E}">
        <p14:creationId xmlns:p14="http://schemas.microsoft.com/office/powerpoint/2010/main" val="507129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err="1"/>
              <a:t>Modeling</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AA1B965-966A-38A6-7373-8658C716843F}"/>
              </a:ext>
            </a:extLst>
          </p:cNvPr>
          <p:cNvSpPr txBox="1"/>
          <p:nvPr/>
        </p:nvSpPr>
        <p:spPr>
          <a:xfrm>
            <a:off x="1322244" y="1674673"/>
            <a:ext cx="10331276"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Four machine learning models were created in the modeling phase, KNN, SVM, Logistic Regression and Naïve Bayes. A comparison of the results will be presented later in the paper to know which technique is most suited in the credit card fraudulent transactions detection</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 </a:t>
            </a:r>
            <a:r>
              <a:rPr lang="en-US" dirty="0"/>
              <a:t>The dataset is sectioned into a ratio of 70:30, the training set will be the 70% and remaining set will be the testing set which is the 30%. The four models were created using </a:t>
            </a:r>
            <a:r>
              <a:rPr lang="en-US" dirty="0" err="1"/>
              <a:t>Weka</a:t>
            </a:r>
            <a:r>
              <a:rPr lang="en-US" dirty="0"/>
              <a:t> and only two in R, KNN and Naïve Bayes. Visualizations will be provided from both tools.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smtClean="0"/>
              <a:t>Evaluation </a:t>
            </a:r>
            <a:r>
              <a:rPr lang="en-IN" sz="2800" dirty="0"/>
              <a:t>and Deployment </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final phase will show evaluations of the models by presenting their efficiency, the accuracies of the models will be presented in addition to any comment observed, to find the best and most suited model for detecting the fraud transactions made by credit card.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xmlns=""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xmlns=""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Hence, we have acquired the result of an accurate value of credit card fraud detection i.e. 0.9994802867383512 (99.93%) using a random forest algorithm with new enhancements.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In </a:t>
            </a:r>
            <a:r>
              <a:rPr lang="en-US" dirty="0"/>
              <a:t>comparison to existing modules, this proposed module is applicable for the larger dataset and provides more accurate results. The Random forest algorithm will provide better performance with many training data, but speed during testing and application will still suffer.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Usage </a:t>
            </a:r>
            <a:r>
              <a:rPr lang="en-US" dirty="0"/>
              <a:t>of more pre-processing techniques would also assist. Our future work will try to represent this into a software application and provide a solution for credit card fraud using the new technologies like Machine Learning, Artificial Intelligence and Deep Learning. </a:t>
            </a:r>
            <a:endParaRPr lang="en-US" dirty="0" smtClean="0"/>
          </a:p>
        </p:txBody>
      </p:sp>
    </p:spTree>
    <p:extLst>
      <p:ext uri="{BB962C8B-B14F-4D97-AF65-F5344CB8AC3E}">
        <p14:creationId xmlns:p14="http://schemas.microsoft.com/office/powerpoint/2010/main" val="3266506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369332"/>
          </a:xfrm>
          <a:prstGeom prst="rect">
            <a:avLst/>
          </a:prstGeom>
          <a:noFill/>
        </p:spPr>
        <p:txBody>
          <a:bodyPr wrap="square">
            <a:spAutoFit/>
          </a:bodyPr>
          <a:lstStyle/>
          <a:p>
            <a:r>
              <a:rPr lang="en-IN" dirty="0"/>
              <a:t>References</a:t>
            </a:r>
            <a:r>
              <a:rPr lang="en-IN" dirty="0" smtClean="0"/>
              <a:t> </a:t>
            </a:r>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10582275" cy="5035353"/>
          </a:xfrm>
          <a:prstGeom prst="rect">
            <a:avLst/>
          </a:prstGeom>
          <a:noFill/>
        </p:spPr>
        <p:txBody>
          <a:bodyPr wrap="square">
            <a:spAutoFit/>
          </a:bodyPr>
          <a:lstStyle/>
          <a:p>
            <a:pPr marL="342900" indent="-342900" algn="just">
              <a:lnSpc>
                <a:spcPct val="150000"/>
              </a:lnSpc>
              <a:buAutoNum type="arabicPeriod"/>
            </a:pPr>
            <a:r>
              <a:rPr lang="en-US" dirty="0"/>
              <a:t>[1]. https://towardsdatascience.com/the-random-forestalgorithm-d457d499ffcd </a:t>
            </a:r>
            <a:endParaRPr lang="en-US" dirty="0" smtClean="0"/>
          </a:p>
          <a:p>
            <a:pPr marL="342900" indent="-342900" algn="just">
              <a:lnSpc>
                <a:spcPct val="150000"/>
              </a:lnSpc>
              <a:buAutoNum type="arabicPeriod"/>
            </a:pPr>
            <a:r>
              <a:rPr lang="en-US" dirty="0" smtClean="0"/>
              <a:t>[</a:t>
            </a:r>
            <a:r>
              <a:rPr lang="en-US" dirty="0"/>
              <a:t>2]. </a:t>
            </a:r>
            <a:r>
              <a:rPr lang="en-US" dirty="0">
                <a:hlinkClick r:id="rId3"/>
              </a:rPr>
              <a:t>https://</a:t>
            </a:r>
            <a:r>
              <a:rPr lang="en-US" dirty="0" smtClean="0">
                <a:hlinkClick r:id="rId3"/>
              </a:rPr>
              <a:t>www.xoriant.com/blog/productengineering/decision-trees-machine-learningalgorithm.html</a:t>
            </a:r>
            <a:endParaRPr lang="en-US" dirty="0" smtClean="0"/>
          </a:p>
          <a:p>
            <a:pPr marL="342900" indent="-342900" algn="just">
              <a:lnSpc>
                <a:spcPct val="150000"/>
              </a:lnSpc>
              <a:buAutoNum type="arabicPeriod"/>
            </a:pPr>
            <a:r>
              <a:rPr lang="en-US" dirty="0" smtClean="0"/>
              <a:t> </a:t>
            </a:r>
            <a:r>
              <a:rPr lang="en-US" dirty="0"/>
              <a:t>[3]. Gupta, </a:t>
            </a:r>
            <a:r>
              <a:rPr lang="en-US" dirty="0" err="1"/>
              <a:t>Shalini</a:t>
            </a:r>
            <a:r>
              <a:rPr lang="en-US" dirty="0"/>
              <a:t>, and R. </a:t>
            </a:r>
            <a:r>
              <a:rPr lang="en-US" dirty="0" err="1"/>
              <a:t>Johari</a:t>
            </a:r>
            <a:r>
              <a:rPr lang="en-US" dirty="0"/>
              <a:t>. ”A New Framework for Credit Card Transactions Involving Mutual Authentication between Cardholder and Merchant.” International Conference on Communication Systems and Network Technologies IEEE, 2021:22-26. </a:t>
            </a:r>
            <a:endParaRPr lang="en-US" dirty="0" smtClean="0"/>
          </a:p>
          <a:p>
            <a:pPr marL="342900" indent="-342900" algn="just">
              <a:lnSpc>
                <a:spcPct val="150000"/>
              </a:lnSpc>
              <a:buAutoNum type="arabicPeriod"/>
            </a:pPr>
            <a:r>
              <a:rPr lang="en-US" dirty="0" smtClean="0"/>
              <a:t>[</a:t>
            </a:r>
            <a:r>
              <a:rPr lang="en-US" dirty="0"/>
              <a:t>4]. Y. </a:t>
            </a:r>
            <a:r>
              <a:rPr lang="en-US" dirty="0" err="1"/>
              <a:t>Gmbh</a:t>
            </a:r>
            <a:r>
              <a:rPr lang="en-US" dirty="0"/>
              <a:t> and K. G. Co, “Global online payment methods: the Full year 2020,” Tech. Rep., 3 2020. </a:t>
            </a:r>
            <a:endParaRPr lang="en-US" dirty="0" smtClean="0"/>
          </a:p>
          <a:p>
            <a:pPr marL="342900" indent="-342900" algn="just">
              <a:lnSpc>
                <a:spcPct val="150000"/>
              </a:lnSpc>
              <a:buAutoNum type="arabicPeriod"/>
            </a:pPr>
            <a:r>
              <a:rPr lang="en-US" dirty="0" smtClean="0"/>
              <a:t>[5</a:t>
            </a:r>
            <a:r>
              <a:rPr lang="en-US" dirty="0"/>
              <a:t>]. Bolton, Richard J., and J. H. David. “Unsupervised Profiling </a:t>
            </a:r>
            <a:r>
              <a:rPr lang="en-US" dirty="0" err="1"/>
              <a:t>Methodsfor</a:t>
            </a:r>
            <a:r>
              <a:rPr lang="en-US" dirty="0"/>
              <a:t> Fraud Detection.” </a:t>
            </a:r>
            <a:r>
              <a:rPr lang="en-US" dirty="0" err="1"/>
              <a:t>Proc</a:t>
            </a:r>
            <a:r>
              <a:rPr lang="en-US" dirty="0"/>
              <a:t> Credit Scoring and Credit Control VII (2020): 5– 7. </a:t>
            </a:r>
            <a:endParaRPr lang="en-US" dirty="0" smtClean="0"/>
          </a:p>
          <a:p>
            <a:pPr marL="342900" indent="-342900" algn="just">
              <a:lnSpc>
                <a:spcPct val="150000"/>
              </a:lnSpc>
              <a:buAutoNum type="arabicPeriod"/>
            </a:pPr>
            <a:r>
              <a:rPr lang="en-US" dirty="0" smtClean="0"/>
              <a:t>[</a:t>
            </a:r>
            <a:r>
              <a:rPr lang="en-US" dirty="0"/>
              <a:t>6]. Drummond, C., and </a:t>
            </a:r>
            <a:r>
              <a:rPr lang="en-US" dirty="0" err="1"/>
              <a:t>Holte</a:t>
            </a:r>
            <a:r>
              <a:rPr lang="en-US" dirty="0"/>
              <a:t>, R. C. (2019). C4.5, class imbalance, and cost sensitivity: why under-sampling beats oversampling. </a:t>
            </a:r>
            <a:r>
              <a:rPr lang="en-US" dirty="0" err="1"/>
              <a:t>Proc</a:t>
            </a:r>
            <a:r>
              <a:rPr lang="en-US" dirty="0"/>
              <a:t> of the ICML Workshop on Learning from Imbalanced Datasets II, 1–8. </a:t>
            </a:r>
            <a:endParaRPr lang="en-US" dirty="0" smtClean="0"/>
          </a:p>
          <a:p>
            <a:pPr marL="342900" indent="-342900" algn="just">
              <a:lnSpc>
                <a:spcPct val="150000"/>
              </a:lnSpc>
              <a:buAutoNum type="arabicPeriod"/>
            </a:pPr>
            <a:r>
              <a:rPr lang="en-US" dirty="0" smtClean="0"/>
              <a:t>[</a:t>
            </a:r>
            <a:r>
              <a:rPr lang="en-US" dirty="0"/>
              <a:t>7]. </a:t>
            </a:r>
            <a:r>
              <a:rPr lang="en-US" dirty="0" err="1"/>
              <a:t>Quah</a:t>
            </a:r>
            <a:r>
              <a:rPr lang="en-US" dirty="0"/>
              <a:t>, J. T. S., and </a:t>
            </a:r>
            <a:r>
              <a:rPr lang="en-US" dirty="0" err="1"/>
              <a:t>Sriganesh</a:t>
            </a:r>
            <a:r>
              <a:rPr lang="en-US" dirty="0"/>
              <a:t>, M. (2020). Real-time credit card fraud detection using computational intelligence. Expert Systems with Applications, 35(4), 1721-1732.</a:t>
            </a:r>
            <a:endParaRPr lang="en-US" dirty="0" smtClean="0"/>
          </a:p>
        </p:txBody>
      </p:sp>
    </p:spTree>
    <p:extLst>
      <p:ext uri="{BB962C8B-B14F-4D97-AF65-F5344CB8AC3E}">
        <p14:creationId xmlns:p14="http://schemas.microsoft.com/office/powerpoint/2010/main" val="149075791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163</TotalTime>
  <Words>2240</Words>
  <Application>Microsoft Office PowerPoint</Application>
  <PresentationFormat>Custom</PresentationFormat>
  <Paragraphs>108</Paragraphs>
  <Slides>21</Slides>
  <Notes>2</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Retrospect</vt:lpstr>
      <vt:lpstr>Credit Card Fraud Detection Using Machine Learning </vt:lpstr>
      <vt:lpstr>Abstract</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114</cp:revision>
  <dcterms:created xsi:type="dcterms:W3CDTF">2024-07-24T16:47:17Z</dcterms:created>
  <dcterms:modified xsi:type="dcterms:W3CDTF">2024-08-05T08:25:01Z</dcterms:modified>
</cp:coreProperties>
</file>