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9" r:id="rId15"/>
    <p:sldId id="291" r:id="rId16"/>
    <p:sldId id="290" r:id="rId17"/>
    <p:sldId id="270" r:id="rId18"/>
    <p:sldId id="271" r:id="rId19"/>
    <p:sldId id="272" r:id="rId20"/>
    <p:sldId id="273" r:id="rId21"/>
    <p:sldId id="276" r:id="rId22"/>
    <p:sldId id="274" r:id="rId23"/>
    <p:sldId id="275" r:id="rId24"/>
    <p:sldId id="292" r:id="rId25"/>
    <p:sldId id="288" r:id="rId26"/>
    <p:sldId id="29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05-08-2024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24</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26</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05-08-2024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05-08-2024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Credit Card Fraud Detection Using Machine </a:t>
            </a:r>
            <a:r>
              <a:rPr lang="en-US" sz="3200" dirty="0" smtClean="0"/>
              <a:t>Learning With Python </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5078313"/>
          </a:xfrm>
          <a:prstGeom prst="rect">
            <a:avLst/>
          </a:prstGeom>
          <a:noFill/>
        </p:spPr>
        <p:txBody>
          <a:bodyPr wrap="square">
            <a:spAutoFit/>
          </a:bodyPr>
          <a:lstStyle/>
          <a:p>
            <a:pPr marL="285750" indent="-285750" algn="just">
              <a:buFont typeface="Arial" pitchFamily="34" charset="0"/>
              <a:buChar char="•"/>
            </a:pPr>
            <a:r>
              <a:rPr lang="en-US" dirty="0"/>
              <a:t>Online transactions have become a significant and crucial aspect of our lives in recent years. It's critical for credit card firms to be able to spot fraudulent credit card transactions so that customers aren't charged for things they didn't buy.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number of fraudulent transactions is rapidly increasing as the frequency of transactions increases. Machine Learning and its algorithms can be used to solve such issues. With Credit Card Fraud Detection, this project aims to demonstrate the </a:t>
            </a:r>
            <a:r>
              <a:rPr lang="en-US" dirty="0" err="1"/>
              <a:t>modelling</a:t>
            </a:r>
            <a:r>
              <a:rPr lang="en-US" dirty="0"/>
              <a:t> of a data set using machine learning.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Modeling </a:t>
            </a:r>
            <a:r>
              <a:rPr lang="en-US" dirty="0"/>
              <a:t>prior credit card transactions with data from those that turned out to be fraudulent is part of the Credit Card Fraud Detection Problem. The model is then used to determine whether or not a new transaction is fraudulent.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Our </a:t>
            </a:r>
            <a:r>
              <a:rPr lang="en-US" dirty="0"/>
              <a:t>goal is to detect 100% of fraudulent transactions while reducing the number of inaccurate fraud classifications. Credit Card Fraud Detection is an example of a common classification sample. On the PCA converted Credit Card Transaction data, we concentrated on evaluating and pre-processing data sets, as well as deploying different anomaly detection techniques such as the Local Outlier Factor and Isolation Forest algorithm.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1754326"/>
          </a:xfrm>
          <a:prstGeom prst="rect">
            <a:avLst/>
          </a:prstGeom>
          <a:noFill/>
        </p:spPr>
        <p:txBody>
          <a:bodyPr wrap="square">
            <a:spAutoFit/>
          </a:bodyPr>
          <a:lstStyle/>
          <a:p>
            <a:pPr algn="just">
              <a:lnSpc>
                <a:spcPct val="150000"/>
              </a:lnSpc>
            </a:pPr>
            <a:r>
              <a:rPr lang="en-US" dirty="0" smtClean="0"/>
              <a:t>We </a:t>
            </a:r>
            <a:r>
              <a:rPr lang="en-US" dirty="0"/>
              <a:t>explore the performance of diverse ma- chine learning algorithms on an actual dataset and suggest an </a:t>
            </a:r>
            <a:r>
              <a:rPr lang="en-US" dirty="0" smtClean="0"/>
              <a:t>ensemble based </a:t>
            </a:r>
            <a:r>
              <a:rPr lang="en-US" dirty="0"/>
              <a:t>approach that harnesses the strengths of multiple models. Our experimental outcomes </a:t>
            </a:r>
            <a:r>
              <a:rPr lang="en-US" dirty="0" smtClean="0"/>
              <a:t>demonstrate </a:t>
            </a:r>
            <a:r>
              <a:rPr lang="en-US" dirty="0"/>
              <a:t>the effectiveness of machine learning in accurately identifying fraudulent transactions while minimizing false positives.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smtClean="0">
                <a:latin typeface="Times New Roman" panose="02020603050405020304" pitchFamily="18" charset="0"/>
                <a:cs typeface="Times New Roman" panose="02020603050405020304" pitchFamily="18" charset="0"/>
              </a:rPr>
              <a:t>Existing System</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Project is focused on credit card fraud detection in real world scenarios. Nowadays credit card frauds are drastically increasing in number as compared to earlier times. Criminals are using fake identity and various technologies to trap the users and get the money out of them.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Therefore</a:t>
            </a:r>
            <a:r>
              <a:rPr lang="en-US" dirty="0"/>
              <a:t>, it is very essential to find a solution to these types of frauds. In this proposed project we designed a model to detect the fraud activity in credit card transactions. This system can provide most of the important features required to detect illegal and illicit transactions.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As </a:t>
            </a:r>
            <a:r>
              <a:rPr lang="en-US" dirty="0"/>
              <a:t>technology changes constantly, it is becoming difficult to track the behavior and pattern of criminal transactions. To come up with the solution one can make use of technologies with the increase of machine learning, artificial intelligence and other relevant fields of information technology; it becomes feasible to automate this process and to save some of the intensive amounts of labor that is put into detecting credit card fraud. I</a:t>
            </a:r>
            <a:endParaRPr lang="en-US" dirty="0" smtClean="0"/>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Previous research has explored a plethora of methods to tackle fraud detection, ranging from supervised and unsupervised approaches to hybrid ones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Consequently, under- standing the technologies associated with credit card fraud detection and gaining insights into various fraud types have become imperative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Over time, the evolution of fraud patterns has introduced novel forms of fraudulent activities, thereby piquing the interest of researchers</a:t>
            </a:r>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Fraud detection is a problem that applies to a variety of businesses, including banking and finance, insurance, government agencies, and low enforcement, among others. Millions of transactions can be searched using advanced data mining algorithms to find patterns and detect fraudulent transactions. Credit card fraud detection is a technique for detecting fraudulent credit card transactions and preventing customers from being charged for products they did not purchase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major goal of our project is to make Credit Card Fraud Detection more accessible to people who are victims of credit card online fraud. The primary goal of a credit card fraud detection system is to keep our transactions and security safe. Fraudsters won't be able to make repeated transactions on a stolen or counterfeit card before the cardholder notices the fraudulent activity with this approach</a:t>
            </a:r>
            <a:r>
              <a:rPr lang="en-US" dirty="0" smtClean="0"/>
              <a:t>. </a:t>
            </a:r>
            <a:r>
              <a:rPr lang="en-US" dirty="0"/>
              <a:t>The model is then used to determine whether or not a new transaction is fraudulent. Our goal is to detect 100% of fraudulent transactions while reducing the number of inaccurate fraud classifications.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9946295"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paper provides an extensive review of prior work, tracing the evolution of credit card fraud detection meth- </a:t>
            </a:r>
            <a:r>
              <a:rPr lang="en-US" dirty="0" err="1"/>
              <a:t>ods</a:t>
            </a:r>
            <a:r>
              <a:rPr lang="en-US" dirty="0"/>
              <a:t> and underscoring the pivotal role of machine learning in advancing this </a:t>
            </a:r>
            <a:r>
              <a:rPr lang="en-US" dirty="0" smtClean="0"/>
              <a:t>field</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We delve into the intricacies of data preprocessing, highlighting the significance of </a:t>
            </a:r>
            <a:r>
              <a:rPr lang="en-US" dirty="0" err="1"/>
              <a:t>ade</a:t>
            </a:r>
            <a:r>
              <a:rPr lang="en-US" dirty="0"/>
              <a:t>- </a:t>
            </a:r>
            <a:r>
              <a:rPr lang="en-US" dirty="0" err="1"/>
              <a:t>quately</a:t>
            </a:r>
            <a:r>
              <a:rPr lang="en-US" dirty="0"/>
              <a:t> preparing datasets to extract meaningful insights. Additionally, we outline our methodology, encompassing the selection of machine learning algorithms, feature engineering, and the development of an ensemble-based </a:t>
            </a:r>
            <a:r>
              <a:rPr lang="en-US" dirty="0" err="1"/>
              <a:t>ap</a:t>
            </a:r>
            <a:r>
              <a:rPr lang="en-US" dirty="0"/>
              <a:t>- </a:t>
            </a:r>
            <a:r>
              <a:rPr lang="en-US" dirty="0" err="1"/>
              <a:t>proach</a:t>
            </a:r>
            <a:r>
              <a:rPr lang="en-US" dirty="0"/>
              <a:t> that amalgamates the strengths of multiple models</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Our findings not only demonstrate the accuracy of our machine learning models but also emphasize the importance of striking a balance between fraud detection and minimizing false positives, a critical consideration in the financial sector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With the increase of people using credit cards in their daily lives, credit card companies should take special care in the security and safety of the customers. According to (Credit card statistics 2021) the number of people using credit cards around the world was 2.8 billion in 2019, in addition 70% of those users own a single card at least.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Reports </a:t>
            </a:r>
            <a:r>
              <a:rPr lang="en-US" dirty="0"/>
              <a:t>of Credit card fraud in the US rose by 44.7% from 271,927 in 2019 to 393,207 reports in 2020. There are two kinds of credit card fraud, the first one is by having a credit card account opened under your name by an identity thief, reports of this fraudulent behavior increased 48% from 2019 to 2020</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second type is by an identity thief uses an existing account that you created, and it’s usually done by stealing the information of the credit card, reports on this type of fraud increased 9% from 2019 to 2020 (Daly, 2021).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170989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Those statistics caught my attention as the numbers are increasing drastically and rapidly throughout the years, which gave me the motive to try to resolve the issue analytically by using different machine learning methods to detect the credit card fraudulent transactions within numerous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4832092"/>
          </a:xfrm>
          <a:prstGeom prst="rect">
            <a:avLst/>
          </a:prstGeom>
          <a:noFill/>
        </p:spPr>
        <p:txBody>
          <a:bodyPr wrap="square">
            <a:spAutoFit/>
          </a:bodyPr>
          <a:lstStyle/>
          <a:p>
            <a:pPr marL="457200" indent="-457200">
              <a:buFont typeface="Arial" pitchFamily="34" charset="0"/>
              <a:buChar char="•"/>
            </a:pPr>
            <a:r>
              <a:rPr lang="en-IN" sz="2800" dirty="0"/>
              <a:t>Data </a:t>
            </a:r>
            <a:r>
              <a:rPr lang="en-IN" sz="2800" dirty="0" smtClean="0"/>
              <a:t>Overview</a:t>
            </a:r>
          </a:p>
          <a:p>
            <a:pPr marL="457200" indent="-457200">
              <a:buFont typeface="Arial" pitchFamily="34" charset="0"/>
              <a:buChar char="•"/>
            </a:pPr>
            <a:endParaRPr lang="en-IN" sz="2800" dirty="0"/>
          </a:p>
          <a:p>
            <a:pPr marL="457200" indent="-457200">
              <a:buFont typeface="Arial" pitchFamily="34" charset="0"/>
              <a:buChar char="•"/>
            </a:pPr>
            <a:r>
              <a:rPr lang="en-IN" sz="2800" dirty="0"/>
              <a:t>Data </a:t>
            </a:r>
            <a:r>
              <a:rPr lang="en-IN" sz="2800" dirty="0" smtClean="0"/>
              <a:t>Preparation</a:t>
            </a:r>
          </a:p>
          <a:p>
            <a:pPr marL="457200" indent="-457200">
              <a:buFont typeface="Arial" pitchFamily="34" charset="0"/>
              <a:buChar char="•"/>
            </a:pPr>
            <a:endParaRPr lang="en-IN" sz="2800" dirty="0"/>
          </a:p>
          <a:p>
            <a:pPr marL="457200" indent="-457200">
              <a:buFont typeface="Arial" pitchFamily="34" charset="0"/>
              <a:buChar char="•"/>
            </a:pPr>
            <a:r>
              <a:rPr lang="en-IN" sz="2800" dirty="0"/>
              <a:t>Data </a:t>
            </a:r>
            <a:r>
              <a:rPr lang="en-IN" sz="2800" dirty="0" smtClean="0"/>
              <a:t>Cleaning</a:t>
            </a:r>
          </a:p>
          <a:p>
            <a:pPr marL="457200" indent="-457200">
              <a:buFont typeface="Arial" pitchFamily="34" charset="0"/>
              <a:buChar char="•"/>
            </a:pPr>
            <a:endParaRPr lang="en-IN" sz="2800" dirty="0"/>
          </a:p>
          <a:p>
            <a:pPr marL="457200" indent="-457200">
              <a:buFont typeface="Arial" pitchFamily="34" charset="0"/>
              <a:buChar char="•"/>
            </a:pPr>
            <a:r>
              <a:rPr lang="en-IN" sz="2800" dirty="0"/>
              <a:t>Data </a:t>
            </a:r>
            <a:r>
              <a:rPr lang="en-IN" sz="2800" dirty="0" smtClean="0"/>
              <a:t>Integration</a:t>
            </a:r>
          </a:p>
          <a:p>
            <a:pPr marL="457200" indent="-457200">
              <a:buFont typeface="Arial" pitchFamily="34" charset="0"/>
              <a:buChar char="•"/>
            </a:pPr>
            <a:endParaRPr lang="en-IN" sz="2800" dirty="0"/>
          </a:p>
          <a:p>
            <a:pPr marL="457200" indent="-457200">
              <a:buFont typeface="Arial" pitchFamily="34" charset="0"/>
              <a:buChar char="•"/>
            </a:pPr>
            <a:r>
              <a:rPr lang="en-IN" sz="2800" dirty="0"/>
              <a:t>Data </a:t>
            </a:r>
            <a:r>
              <a:rPr lang="en-IN" sz="2800" dirty="0" smtClean="0"/>
              <a:t>Transformation</a:t>
            </a:r>
            <a:endParaRPr lang="en-IN" sz="2800" dirty="0"/>
          </a:p>
          <a:p>
            <a:pPr marL="457200" indent="-457200">
              <a:buFont typeface="Arial" pitchFamily="34" charset="0"/>
              <a:buChar char="•"/>
            </a:pPr>
            <a:endParaRPr lang="en-IN" sz="2800" dirty="0" smtClean="0"/>
          </a:p>
          <a:p>
            <a:pPr marL="457200" indent="-457200">
              <a:buFont typeface="Arial" pitchFamily="34" charset="0"/>
              <a:buChar char="•"/>
            </a:pPr>
            <a:r>
              <a:rPr lang="en-IN" sz="2800" dirty="0"/>
              <a:t>Data </a:t>
            </a:r>
            <a:r>
              <a:rPr lang="en-IN" sz="2800" dirty="0" smtClean="0"/>
              <a:t>Reduction</a:t>
            </a:r>
          </a:p>
        </p:txBody>
      </p:sp>
    </p:spTree>
    <p:extLst>
      <p:ext uri="{BB962C8B-B14F-4D97-AF65-F5344CB8AC3E}">
        <p14:creationId xmlns:p14="http://schemas.microsoft.com/office/powerpoint/2010/main" val="136732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Data Overview</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3416320"/>
          </a:xfrm>
          <a:prstGeom prst="rect">
            <a:avLst/>
          </a:prstGeom>
          <a:noFill/>
        </p:spPr>
        <p:txBody>
          <a:bodyPr wrap="square">
            <a:spAutoFit/>
          </a:bodyPr>
          <a:lstStyle/>
          <a:p>
            <a:pPr marL="285750" indent="-285750" algn="just">
              <a:buFont typeface="Arial" pitchFamily="34" charset="0"/>
              <a:buChar char="•"/>
            </a:pPr>
            <a:r>
              <a:rPr lang="en-US" dirty="0"/>
              <a:t>This dataset was compiled by merging two primary sources: the fraud transactions log file and the comprehensive transactions log file. The fraud transactions log file contains records of all instances of online credit card fraud, whereas the all transactions log file encompasses all transactions logged by the respective bank over a specified timeframe.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To </a:t>
            </a:r>
            <a:r>
              <a:rPr lang="en-US" dirty="0"/>
              <a:t>preserve confidentiality, certain sensitive attributes such as card numbers were encrypted using hashing techniques, as per the agreement between the bank and the authors of the study</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Upon </a:t>
            </a:r>
            <a:r>
              <a:rPr lang="en-US" dirty="0"/>
              <a:t>examining the combined dataset, it became evident that the distribution of data was heavily skewed due to the disproportionate numbers of legitimate transactions and fraudulent occurrences. Specifically, the file contain- </a:t>
            </a:r>
            <a:r>
              <a:rPr lang="en-US" dirty="0" err="1"/>
              <a:t>ing</a:t>
            </a:r>
            <a:r>
              <a:rPr lang="en-US" dirty="0"/>
              <a:t> fraud cases comprised 200 records, whereas the transaction log file contained 917,781 records</a:t>
            </a:r>
          </a:p>
        </p:txBody>
      </p:sp>
    </p:spTree>
    <p:extLst>
      <p:ext uri="{BB962C8B-B14F-4D97-AF65-F5344CB8AC3E}">
        <p14:creationId xmlns:p14="http://schemas.microsoft.com/office/powerpoint/2010/main" val="507129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Data Preparation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10331276"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Initially, the raw data were segmented into four distinct datasets based on identified fraud patterns. This </a:t>
            </a:r>
            <a:r>
              <a:rPr lang="en-US" dirty="0" err="1"/>
              <a:t>segmenta</a:t>
            </a:r>
            <a:r>
              <a:rPr lang="en-US" dirty="0"/>
              <a:t>- </a:t>
            </a:r>
            <a:r>
              <a:rPr lang="en-US" dirty="0" err="1"/>
              <a:t>tion</a:t>
            </a:r>
            <a:r>
              <a:rPr lang="en-US" dirty="0"/>
              <a:t> was informed by insights provided by the bank. The four datasets are as follows: Transactions associated with Risky Merchant Category Codes (MCC).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Transactions </a:t>
            </a:r>
            <a:r>
              <a:rPr lang="en-US" dirty="0"/>
              <a:t>exceeding 10000rs in value. Transactions flagged with risky ISO Response codes. Trans- actions originating from unknown web addresses. These four datasets were then utilized in two distinct approaches: Type A: Transforming the raw data into numerical rep- </a:t>
            </a:r>
            <a:r>
              <a:rPr lang="en-US" dirty="0" err="1"/>
              <a:t>resentations</a:t>
            </a:r>
            <a:r>
              <a:rPr lang="en-US" dirty="0"/>
              <a:t>. Type B: Categorizing the raw data without any transformation. For datasets 1, 2, and 3, Type A data preparation methodology was applied, while Type B was applied solely to dataset number 4.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data preparation process typically involves cleaning, transformation, </a:t>
            </a:r>
            <a:r>
              <a:rPr lang="en-US" dirty="0" err="1"/>
              <a:t>inte</a:t>
            </a:r>
            <a:r>
              <a:rPr lang="en-US" dirty="0"/>
              <a:t>- </a:t>
            </a:r>
            <a:r>
              <a:rPr lang="en-US" dirty="0" err="1"/>
              <a:t>gration</a:t>
            </a:r>
            <a:r>
              <a:rPr lang="en-US" dirty="0"/>
              <a:t>, and reduction of data. In the case of Type A </a:t>
            </a:r>
            <a:r>
              <a:rPr lang="en-US" dirty="0" err="1"/>
              <a:t>prepa</a:t>
            </a:r>
            <a:r>
              <a:rPr lang="en-US" dirty="0"/>
              <a:t>- ration, all of these steps were applied to the first three datasets to prepare them numerically. However, for </a:t>
            </a:r>
            <a:r>
              <a:rPr lang="en-US" dirty="0" err="1"/>
              <a:t>cate</a:t>
            </a:r>
            <a:r>
              <a:rPr lang="en-US" dirty="0"/>
              <a:t>- </a:t>
            </a:r>
            <a:r>
              <a:rPr lang="en-US" dirty="0" err="1"/>
              <a:t>gorical</a:t>
            </a:r>
            <a:r>
              <a:rPr lang="en-US" dirty="0"/>
              <a:t> data preparation (Type B), all steps except for data transformation were implemented. The fundamental steps involved in Type A data preparation are outlined below:</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Data Cleaning</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Filling in missing values is a crucial aspect of the data cleaning process. Various approaches exist to address this issue, such as excluding entire tuples, but many of these methods are prone to introducing biases into the data</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How- ever, since the source file containing genuine transactions did not have any records with missing values, this was not a concern. Tuples containing meaningless values were re- moved from the files as they do not contribute to </a:t>
            </a:r>
            <a:r>
              <a:rPr lang="en-US" dirty="0" err="1"/>
              <a:t>generat</a:t>
            </a:r>
            <a:r>
              <a:rPr lang="en-US" dirty="0"/>
              <a:t>- </a:t>
            </a:r>
            <a:r>
              <a:rPr lang="en-US" dirty="0" err="1"/>
              <a:t>ing</a:t>
            </a:r>
            <a:r>
              <a:rPr lang="en-US" dirty="0"/>
              <a:t> meaningful data and could potentially bias the dataset.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Furthermore</a:t>
            </a:r>
            <a:r>
              <a:rPr lang="en-US" dirty="0"/>
              <a:t>, additional changes were made, including removing unnecessary columns and splitting the </a:t>
            </a:r>
            <a:r>
              <a:rPr lang="en-US" dirty="0" err="1"/>
              <a:t>datetime</a:t>
            </a:r>
            <a:r>
              <a:rPr lang="en-US" dirty="0"/>
              <a:t> column into two separate components.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Data </a:t>
            </a:r>
            <a:r>
              <a:rPr lang="en-IN" sz="2800" dirty="0" smtClean="0"/>
              <a:t>Integration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Prior to implementing further modifications, the two data sources were integrated because the fraudulent and genuine record files were stored separately. Figure 1 </a:t>
            </a:r>
            <a:r>
              <a:rPr lang="en-US" dirty="0" err="1"/>
              <a:t>illus</a:t>
            </a:r>
            <a:r>
              <a:rPr lang="en-US" dirty="0"/>
              <a:t>- </a:t>
            </a:r>
            <a:r>
              <a:rPr lang="en-US" dirty="0" err="1"/>
              <a:t>trates</a:t>
            </a:r>
            <a:r>
              <a:rPr lang="en-US" dirty="0"/>
              <a:t> the mapping process employed to merge the datasets together.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9043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Data Transformation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170989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this stage, all categorical data were unified into a comprehensible numerical format. The transactional dataset encompasses various data types with diverse ranges. Con- </a:t>
            </a:r>
            <a:r>
              <a:rPr lang="en-US" dirty="0" err="1"/>
              <a:t>sequently</a:t>
            </a:r>
            <a:r>
              <a:rPr lang="en-US" dirty="0"/>
              <a:t>, data transformation involved normalization, which scales the attribute data to fit within a smaller numeric range.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9043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Data Reduction</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chosen strategy for data reduction is dimensional- </a:t>
            </a:r>
            <a:r>
              <a:rPr lang="en-US" dirty="0" err="1"/>
              <a:t>ity</a:t>
            </a:r>
            <a:r>
              <a:rPr lang="en-US" dirty="0"/>
              <a:t> reduction. This approach aims to mitigate the risk of learning incorrect data patterns, ensuring that the selected features effectively eliminate irrelevant aspects and </a:t>
            </a:r>
            <a:r>
              <a:rPr lang="en-US" dirty="0" err="1"/>
              <a:t>charac</a:t>
            </a:r>
            <a:r>
              <a:rPr lang="en-US" dirty="0"/>
              <a:t>- </a:t>
            </a:r>
            <a:r>
              <a:rPr lang="en-US" dirty="0" err="1"/>
              <a:t>teristics</a:t>
            </a:r>
            <a:r>
              <a:rPr lang="en-US" dirty="0"/>
              <a:t> of the fraud domain, as highlighted in .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Principal </a:t>
            </a:r>
            <a:r>
              <a:rPr lang="en-US" dirty="0"/>
              <a:t>Component Analysis (PCA) is a widely recognized method for dimensionality reduction. By applying PCA, the </a:t>
            </a:r>
            <a:r>
              <a:rPr lang="en-US" dirty="0" err="1"/>
              <a:t>fea</a:t>
            </a:r>
            <a:r>
              <a:rPr lang="en-US" dirty="0"/>
              <a:t>- </a:t>
            </a:r>
            <a:r>
              <a:rPr lang="en-US" dirty="0" err="1"/>
              <a:t>ture</a:t>
            </a:r>
            <a:r>
              <a:rPr lang="en-US" dirty="0"/>
              <a:t> selection issue is addressed from a numerical analysis standpoint. PCA effectively selects features by identifying the appropriate number of principal components.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904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99016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10086051"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14677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Credit card fraud detection has long been a focal point of research and is expected to remain an intriguing area of study in the foreseeable future. This enduring interest is primarily driven by the dynamic nature of fraud pat- terns.</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 In this paper, we propose an innovative credit card fraud detection system capable of identifying four distinct patterns of fraudulent transactions using algorithms best suited for each pattern, while also addressing challenges identified by previous researchers in this field. </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By </a:t>
            </a:r>
            <a:r>
              <a:rPr lang="en-US" dirty="0" err="1" smtClean="0"/>
              <a:t>integrat</a:t>
            </a:r>
            <a:r>
              <a:rPr lang="en-US" dirty="0" smtClean="0"/>
              <a:t>- </a:t>
            </a:r>
            <a:r>
              <a:rPr lang="en-US" dirty="0" err="1" smtClean="0"/>
              <a:t>ing</a:t>
            </a:r>
            <a:r>
              <a:rPr lang="en-US" dirty="0" smtClean="0"/>
              <a:t> predictive analytics and an API module for real-time fraud detection, end-users are promptly notified through a graphical user interface (GUI) upon detection of a </a:t>
            </a:r>
            <a:r>
              <a:rPr lang="en-US" dirty="0" err="1" smtClean="0"/>
              <a:t>suspi</a:t>
            </a:r>
            <a:r>
              <a:rPr lang="en-US" dirty="0" smtClean="0"/>
              <a:t>- </a:t>
            </a:r>
            <a:r>
              <a:rPr lang="en-US" dirty="0" err="1" smtClean="0"/>
              <a:t>cious</a:t>
            </a:r>
            <a:r>
              <a:rPr lang="en-US" dirty="0" smtClean="0"/>
              <a:t> transaction, empowering fraud investigation teams to take immediate action. We meticulously selected optimal algorithms for each of the four main fraud types through literature review, experimentation, and parameter tuning, as outlined in the methodology. </a:t>
            </a:r>
          </a:p>
        </p:txBody>
      </p:sp>
    </p:spTree>
    <p:extLst>
      <p:ext uri="{BB962C8B-B14F-4D97-AF65-F5344CB8AC3E}">
        <p14:creationId xmlns:p14="http://schemas.microsoft.com/office/powerpoint/2010/main" val="326650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Additionally</a:t>
            </a:r>
            <a:r>
              <a:rPr lang="en-US" dirty="0"/>
              <a:t>, we </a:t>
            </a:r>
            <a:r>
              <a:rPr lang="en-US" dirty="0" err="1"/>
              <a:t>evalu</a:t>
            </a:r>
            <a:r>
              <a:rPr lang="en-US" dirty="0"/>
              <a:t>- </a:t>
            </a:r>
            <a:r>
              <a:rPr lang="en-US" dirty="0" err="1"/>
              <a:t>ated</a:t>
            </a:r>
            <a:r>
              <a:rPr lang="en-US" dirty="0"/>
              <a:t> sampling methods to effectively handle the skewed distribution of data. Our findings underscore the significant impact of re- sampling techniques in achieving higher classifier </a:t>
            </a:r>
            <a:r>
              <a:rPr lang="en-US" dirty="0" err="1"/>
              <a:t>perfor</a:t>
            </a:r>
            <a:r>
              <a:rPr lang="en-US" dirty="0"/>
              <a:t>- </a:t>
            </a:r>
            <a:r>
              <a:rPr lang="en-US" dirty="0" err="1"/>
              <a:t>mance</a:t>
            </a:r>
            <a:r>
              <a:rPr lang="en-US" dirty="0"/>
              <a:t>.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machine learning models identified as LR, NB, LR, and SVM demonstrated the highest accuracy rates in capturing the four fraud patterns (Risky MCC, Unknown web address, ISO Response Code, Transaction above 10000), achieving accuracy rates of 74, 83, 72, and 91 percent, re- </a:t>
            </a:r>
            <a:r>
              <a:rPr lang="en-US" dirty="0" err="1"/>
              <a:t>spectively</a:t>
            </a:r>
            <a:r>
              <a:rPr lang="en-US" dirty="0"/>
              <a:t>. While these models exhibit satisfactory </a:t>
            </a:r>
            <a:r>
              <a:rPr lang="en-US" dirty="0" err="1"/>
              <a:t>accu</a:t>
            </a:r>
            <a:r>
              <a:rPr lang="en-US" dirty="0"/>
              <a:t>- racy levels, our focus moving forward is on enhancing pre- diction capabilities to achieve even better accuracy. Moreover, future extensions of this research aim to explore location- based fraud detection methods</a:t>
            </a:r>
          </a:p>
          <a:p>
            <a:pPr marL="285750" indent="-285750" algn="just">
              <a:lnSpc>
                <a:spcPct val="150000"/>
              </a:lnSpc>
              <a:buFont typeface="Arial" panose="020B0604020202020204" pitchFamily="34" charset="0"/>
              <a:buChar char="•"/>
            </a:pPr>
            <a:endParaRPr lang="en-US" dirty="0" smtClean="0"/>
          </a:p>
        </p:txBody>
      </p:sp>
    </p:spTree>
    <p:extLst>
      <p:ext uri="{BB962C8B-B14F-4D97-AF65-F5344CB8AC3E}">
        <p14:creationId xmlns:p14="http://schemas.microsoft.com/office/powerpoint/2010/main" val="3240662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r>
              <a:rPr lang="en-IN" dirty="0"/>
              <a:t>References</a:t>
            </a:r>
            <a:r>
              <a:rPr lang="en-IN" dirty="0" smtClean="0"/>
              <a:t> </a:t>
            </a:r>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5866350"/>
          </a:xfrm>
          <a:prstGeom prst="rect">
            <a:avLst/>
          </a:prstGeom>
          <a:noFill/>
        </p:spPr>
        <p:txBody>
          <a:bodyPr wrap="square">
            <a:spAutoFit/>
          </a:bodyPr>
          <a:lstStyle/>
          <a:p>
            <a:pPr marL="342900" indent="-342900" algn="just">
              <a:lnSpc>
                <a:spcPct val="150000"/>
              </a:lnSpc>
              <a:buAutoNum type="arabicPeriod"/>
            </a:pPr>
            <a:r>
              <a:rPr lang="en-IN" dirty="0"/>
              <a:t>[1]. </a:t>
            </a:r>
            <a:r>
              <a:rPr lang="en-IN" dirty="0" err="1"/>
              <a:t>Adi</a:t>
            </a:r>
            <a:r>
              <a:rPr lang="en-IN" dirty="0"/>
              <a:t> Saputra1, Suharjito2L: Fraud Detection using Machine Learning in </a:t>
            </a:r>
            <a:r>
              <a:rPr lang="en-IN" dirty="0" err="1"/>
              <a:t>eCommerce</a:t>
            </a:r>
            <a:r>
              <a:rPr lang="en-IN" dirty="0"/>
              <a:t>, (IJACSA) International Journal of Advanced Computer Science and Applications, Vol. 10, No. 9, 2019. </a:t>
            </a:r>
            <a:endParaRPr lang="en-IN" dirty="0" smtClean="0"/>
          </a:p>
          <a:p>
            <a:pPr marL="342900" indent="-342900" algn="just">
              <a:lnSpc>
                <a:spcPct val="150000"/>
              </a:lnSpc>
              <a:buAutoNum type="arabicPeriod"/>
            </a:pPr>
            <a:r>
              <a:rPr lang="en-IN" dirty="0" smtClean="0"/>
              <a:t>[</a:t>
            </a:r>
            <a:r>
              <a:rPr lang="en-IN" dirty="0"/>
              <a:t>2]. </a:t>
            </a:r>
            <a:r>
              <a:rPr lang="en-IN" dirty="0" err="1"/>
              <a:t>Kaithekuzhical</a:t>
            </a:r>
            <a:r>
              <a:rPr lang="en-IN" dirty="0"/>
              <a:t> </a:t>
            </a:r>
            <a:r>
              <a:rPr lang="en-IN" dirty="0" err="1"/>
              <a:t>Leena</a:t>
            </a:r>
            <a:r>
              <a:rPr lang="en-IN" dirty="0"/>
              <a:t> </a:t>
            </a:r>
            <a:r>
              <a:rPr lang="en-IN" dirty="0" err="1"/>
              <a:t>Kurien</a:t>
            </a:r>
            <a:r>
              <a:rPr lang="en-IN" dirty="0"/>
              <a:t>, </a:t>
            </a:r>
            <a:r>
              <a:rPr lang="en-IN" dirty="0" err="1"/>
              <a:t>Dr.</a:t>
            </a:r>
            <a:r>
              <a:rPr lang="en-IN" dirty="0"/>
              <a:t> </a:t>
            </a:r>
            <a:r>
              <a:rPr lang="en-IN" dirty="0" err="1"/>
              <a:t>Ajeet</a:t>
            </a:r>
            <a:r>
              <a:rPr lang="en-IN" dirty="0"/>
              <a:t> </a:t>
            </a:r>
            <a:r>
              <a:rPr lang="en-IN" dirty="0" err="1"/>
              <a:t>Chikkaman</a:t>
            </a:r>
            <a:r>
              <a:rPr lang="en-IN" dirty="0"/>
              <a:t>- </a:t>
            </a:r>
            <a:r>
              <a:rPr lang="en-IN" dirty="0" err="1"/>
              <a:t>nur</a:t>
            </a:r>
            <a:r>
              <a:rPr lang="en-IN" dirty="0"/>
              <a:t>: Detection And Prediction Of Credit Card Fraud Transactions Using Machine Learning, International Journal Of Engineering Sciences Research Technology. </a:t>
            </a:r>
            <a:endParaRPr lang="en-IN" dirty="0" smtClean="0"/>
          </a:p>
          <a:p>
            <a:pPr marL="342900" indent="-342900" algn="just">
              <a:lnSpc>
                <a:spcPct val="150000"/>
              </a:lnSpc>
              <a:buAutoNum type="arabicPeriod"/>
            </a:pPr>
            <a:r>
              <a:rPr lang="en-IN" dirty="0" smtClean="0"/>
              <a:t>[</a:t>
            </a:r>
            <a:r>
              <a:rPr lang="en-IN" dirty="0"/>
              <a:t>3]. </a:t>
            </a:r>
            <a:r>
              <a:rPr lang="en-IN" dirty="0" err="1"/>
              <a:t>Yashvi</a:t>
            </a:r>
            <a:r>
              <a:rPr lang="en-IN" dirty="0"/>
              <a:t> Jain, </a:t>
            </a:r>
            <a:r>
              <a:rPr lang="en-IN" dirty="0" err="1"/>
              <a:t>Namrata</a:t>
            </a:r>
            <a:r>
              <a:rPr lang="en-IN" dirty="0"/>
              <a:t> </a:t>
            </a:r>
            <a:r>
              <a:rPr lang="en-IN" dirty="0" err="1"/>
              <a:t>Tiwari</a:t>
            </a:r>
            <a:r>
              <a:rPr lang="en-IN" dirty="0"/>
              <a:t>, </a:t>
            </a:r>
            <a:r>
              <a:rPr lang="en-IN" dirty="0" err="1"/>
              <a:t>Shripriya</a:t>
            </a:r>
            <a:r>
              <a:rPr lang="en-IN" dirty="0"/>
              <a:t> </a:t>
            </a:r>
            <a:r>
              <a:rPr lang="en-IN" dirty="0" err="1"/>
              <a:t>Dubey</a:t>
            </a:r>
            <a:r>
              <a:rPr lang="en-IN" dirty="0"/>
              <a:t>, </a:t>
            </a:r>
            <a:r>
              <a:rPr lang="en-IN" dirty="0" err="1"/>
              <a:t>Sarika</a:t>
            </a:r>
            <a:r>
              <a:rPr lang="en-IN" dirty="0"/>
              <a:t> Jain: A Comparative Analysis of Various Credit Card Fraud Detection Techniques, International Journal of Recent Technology and Engineering (IJRTE) 3878, Volume-7 Issue-5S2, January 2019. </a:t>
            </a:r>
            <a:endParaRPr lang="en-IN" dirty="0" smtClean="0"/>
          </a:p>
          <a:p>
            <a:pPr marL="342900" indent="-342900" algn="just">
              <a:lnSpc>
                <a:spcPct val="150000"/>
              </a:lnSpc>
              <a:buAutoNum type="arabicPeriod"/>
            </a:pPr>
            <a:r>
              <a:rPr lang="en-IN" dirty="0" smtClean="0"/>
              <a:t>[</a:t>
            </a:r>
            <a:r>
              <a:rPr lang="en-IN" dirty="0"/>
              <a:t>4]. Roy, </a:t>
            </a:r>
            <a:r>
              <a:rPr lang="en-IN" dirty="0" err="1"/>
              <a:t>Abhimanyu</a:t>
            </a:r>
            <a:r>
              <a:rPr lang="en-IN" dirty="0"/>
              <a:t>, et al: Deep learning detecting fraud in credit card transactions, 2018 Systems and Information Engineering Design Symposium (SIEDS), IEEE, 2018</a:t>
            </a:r>
            <a:r>
              <a:rPr lang="en-IN" dirty="0" smtClean="0"/>
              <a:t>.</a:t>
            </a:r>
          </a:p>
          <a:p>
            <a:pPr marL="342900" indent="-342900" algn="just">
              <a:lnSpc>
                <a:spcPct val="150000"/>
              </a:lnSpc>
              <a:buAutoNum type="arabicPeriod"/>
            </a:pPr>
            <a:r>
              <a:rPr lang="en-IN" dirty="0" smtClean="0"/>
              <a:t> </a:t>
            </a:r>
            <a:r>
              <a:rPr lang="en-IN" dirty="0"/>
              <a:t>[5]. </a:t>
            </a:r>
            <a:r>
              <a:rPr lang="en-IN" dirty="0" err="1"/>
              <a:t>Heta</a:t>
            </a:r>
            <a:r>
              <a:rPr lang="en-IN" dirty="0"/>
              <a:t> </a:t>
            </a:r>
            <a:r>
              <a:rPr lang="en-IN" dirty="0" err="1"/>
              <a:t>Naik</a:t>
            </a:r>
            <a:r>
              <a:rPr lang="en-IN" dirty="0"/>
              <a:t> , </a:t>
            </a:r>
            <a:r>
              <a:rPr lang="en-IN" dirty="0" err="1"/>
              <a:t>Prashasti</a:t>
            </a:r>
            <a:r>
              <a:rPr lang="en-IN" dirty="0"/>
              <a:t> </a:t>
            </a:r>
            <a:r>
              <a:rPr lang="en-IN" dirty="0" err="1"/>
              <a:t>Kanikar</a:t>
            </a:r>
            <a:r>
              <a:rPr lang="en-IN" dirty="0"/>
              <a:t>: Credit card Fraud Detection based on Machine Learning Algorithms, International Journal of Computer Applications (0975 – 8887) Volume 182 – No. 44, March 2019. </a:t>
            </a:r>
            <a:endParaRPr lang="en-IN" dirty="0" smtClean="0"/>
          </a:p>
          <a:p>
            <a:pPr marL="342900" indent="-342900" algn="just">
              <a:lnSpc>
                <a:spcPct val="150000"/>
              </a:lnSpc>
              <a:buAutoNum type="arabicPeriod"/>
            </a:pPr>
            <a:r>
              <a:rPr lang="en-IN" dirty="0" smtClean="0"/>
              <a:t>[</a:t>
            </a:r>
            <a:r>
              <a:rPr lang="en-IN" dirty="0"/>
              <a:t>6]. </a:t>
            </a:r>
            <a:r>
              <a:rPr lang="en-IN" dirty="0" err="1"/>
              <a:t>Navanshu</a:t>
            </a:r>
            <a:r>
              <a:rPr lang="en-IN" dirty="0"/>
              <a:t> </a:t>
            </a:r>
            <a:r>
              <a:rPr lang="en-IN" dirty="0" err="1"/>
              <a:t>Khare</a:t>
            </a:r>
            <a:r>
              <a:rPr lang="en-IN" dirty="0"/>
              <a:t>, </a:t>
            </a:r>
            <a:r>
              <a:rPr lang="en-IN" dirty="0" err="1"/>
              <a:t>Saad</a:t>
            </a:r>
            <a:r>
              <a:rPr lang="en-IN" dirty="0"/>
              <a:t> </a:t>
            </a:r>
            <a:r>
              <a:rPr lang="en-IN" dirty="0" err="1"/>
              <a:t>Yunus</a:t>
            </a:r>
            <a:r>
              <a:rPr lang="en-IN" dirty="0"/>
              <a:t> </a:t>
            </a:r>
            <a:r>
              <a:rPr lang="en-IN" dirty="0" err="1"/>
              <a:t>Sait</a:t>
            </a:r>
            <a:r>
              <a:rPr lang="en-IN" dirty="0"/>
              <a:t>: Credit Card Fraud Detection Using Machine Learning Models and Collating Machine Learning Models, International Jour- </a:t>
            </a:r>
            <a:r>
              <a:rPr lang="en-IN" dirty="0" err="1"/>
              <a:t>nal</a:t>
            </a:r>
            <a:r>
              <a:rPr lang="en-IN" dirty="0"/>
              <a:t> of Pure and Applied Mathematics Volume 118 No. 20 2018, 825-838 ISSN: 1314-3395.</a:t>
            </a:r>
            <a:endParaRPr lang="en-US" dirty="0" smtClean="0"/>
          </a:p>
        </p:txBody>
      </p:sp>
    </p:spTree>
    <p:extLst>
      <p:ext uri="{BB962C8B-B14F-4D97-AF65-F5344CB8AC3E}">
        <p14:creationId xmlns:p14="http://schemas.microsoft.com/office/powerpoint/2010/main" val="14907579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10582275" cy="4662815"/>
          </a:xfrm>
          <a:prstGeom prst="rect">
            <a:avLst/>
          </a:prstGeom>
          <a:noFill/>
        </p:spPr>
        <p:txBody>
          <a:bodyPr wrap="square">
            <a:spAutoFit/>
          </a:bodyPr>
          <a:lstStyle/>
          <a:p>
            <a:pPr marL="342900" indent="-342900" algn="just">
              <a:lnSpc>
                <a:spcPct val="150000"/>
              </a:lnSpc>
              <a:buAutoNum type="arabicPeriod"/>
            </a:pPr>
            <a:r>
              <a:rPr lang="en-IN" dirty="0"/>
              <a:t>[7]. </a:t>
            </a:r>
            <a:r>
              <a:rPr lang="en-IN" dirty="0" err="1"/>
              <a:t>Randula</a:t>
            </a:r>
            <a:r>
              <a:rPr lang="en-IN" dirty="0"/>
              <a:t> </a:t>
            </a:r>
            <a:r>
              <a:rPr lang="en-IN" dirty="0" err="1"/>
              <a:t>Koralage</a:t>
            </a:r>
            <a:r>
              <a:rPr lang="en-IN" dirty="0"/>
              <a:t>, , Faculty of Information Tech- </a:t>
            </a:r>
            <a:r>
              <a:rPr lang="en-IN" dirty="0" err="1"/>
              <a:t>nology</a:t>
            </a:r>
            <a:r>
              <a:rPr lang="en-IN" dirty="0"/>
              <a:t>, University of </a:t>
            </a:r>
            <a:r>
              <a:rPr lang="en-IN" dirty="0" err="1"/>
              <a:t>Moratuwa</a:t>
            </a:r>
            <a:r>
              <a:rPr lang="en-IN" dirty="0"/>
              <a:t>, Data Mining Techniques for Credit Card Fraud Detection. </a:t>
            </a:r>
            <a:endParaRPr lang="en-IN" dirty="0" smtClean="0"/>
          </a:p>
          <a:p>
            <a:pPr marL="342900" indent="-342900" algn="just">
              <a:lnSpc>
                <a:spcPct val="150000"/>
              </a:lnSpc>
              <a:buAutoNum type="arabicPeriod"/>
            </a:pPr>
            <a:r>
              <a:rPr lang="en-IN" dirty="0" smtClean="0"/>
              <a:t>[</a:t>
            </a:r>
            <a:r>
              <a:rPr lang="en-IN" dirty="0"/>
              <a:t>8]. N. </a:t>
            </a:r>
            <a:r>
              <a:rPr lang="en-IN" dirty="0" err="1"/>
              <a:t>Shirodkar</a:t>
            </a:r>
            <a:r>
              <a:rPr lang="en-IN" dirty="0"/>
              <a:t>, P. </a:t>
            </a:r>
            <a:r>
              <a:rPr lang="en-IN" dirty="0" err="1"/>
              <a:t>Mandrekar</a:t>
            </a:r>
            <a:r>
              <a:rPr lang="en-IN" dirty="0"/>
              <a:t>, R. S. </a:t>
            </a:r>
            <a:r>
              <a:rPr lang="en-IN" dirty="0" err="1"/>
              <a:t>Mandrekar</a:t>
            </a:r>
            <a:r>
              <a:rPr lang="en-IN" dirty="0"/>
              <a:t>, R. </a:t>
            </a:r>
            <a:r>
              <a:rPr lang="en-IN" dirty="0" err="1"/>
              <a:t>Sakhalkar</a:t>
            </a:r>
            <a:r>
              <a:rPr lang="en-IN" dirty="0"/>
              <a:t>, K. M. </a:t>
            </a:r>
            <a:r>
              <a:rPr lang="en-IN" dirty="0" err="1"/>
              <a:t>Chaman</a:t>
            </a:r>
            <a:r>
              <a:rPr lang="en-IN" dirty="0"/>
              <a:t> Kumar, and S. </a:t>
            </a:r>
            <a:r>
              <a:rPr lang="en-IN" dirty="0" err="1"/>
              <a:t>Aswale</a:t>
            </a:r>
            <a:r>
              <a:rPr lang="en-IN" dirty="0"/>
              <a:t>, “Credit card fraud detection techniques – A survey,” in 2020 International Conference on Emerging Trends in Information Technology and Engineering (</a:t>
            </a:r>
            <a:r>
              <a:rPr lang="en-IN" dirty="0" err="1"/>
              <a:t>icETITE</a:t>
            </a:r>
            <a:r>
              <a:rPr lang="en-IN" dirty="0"/>
              <a:t>), 2020, pp. 1–7. </a:t>
            </a:r>
            <a:endParaRPr lang="en-IN" dirty="0" smtClean="0"/>
          </a:p>
          <a:p>
            <a:pPr marL="342900" indent="-342900" algn="just">
              <a:lnSpc>
                <a:spcPct val="150000"/>
              </a:lnSpc>
              <a:buAutoNum type="arabicPeriod"/>
            </a:pPr>
            <a:r>
              <a:rPr lang="en-IN" dirty="0" smtClean="0"/>
              <a:t>[</a:t>
            </a:r>
            <a:r>
              <a:rPr lang="en-IN" dirty="0"/>
              <a:t>9]. X. </a:t>
            </a:r>
            <a:r>
              <a:rPr lang="en-IN" dirty="0" err="1"/>
              <a:t>Kewei</a:t>
            </a:r>
            <a:r>
              <a:rPr lang="en-IN" dirty="0"/>
              <a:t>, B. </a:t>
            </a:r>
            <a:r>
              <a:rPr lang="en-IN" dirty="0" err="1"/>
              <a:t>Peng</a:t>
            </a:r>
            <a:r>
              <a:rPr lang="en-IN" dirty="0"/>
              <a:t>, Y. Jiang, and T. Lu, “A hybrid deep learning model for online fraud detection,” in 2021 IEEE International Conference on Consumer Electronics and Computer Engineering (ICCECE), 2021, pp. 431–434</a:t>
            </a:r>
            <a:r>
              <a:rPr lang="en-IN"/>
              <a:t>. </a:t>
            </a:r>
            <a:endParaRPr lang="en-IN" smtClean="0"/>
          </a:p>
          <a:p>
            <a:pPr marL="342900" indent="-342900" algn="just">
              <a:lnSpc>
                <a:spcPct val="150000"/>
              </a:lnSpc>
              <a:buAutoNum type="arabicPeriod"/>
            </a:pPr>
            <a:r>
              <a:rPr lang="en-IN" smtClean="0"/>
              <a:t>[</a:t>
            </a:r>
            <a:r>
              <a:rPr lang="en-IN" dirty="0"/>
              <a:t>10]. Suma, V., and </a:t>
            </a:r>
            <a:r>
              <a:rPr lang="en-IN" dirty="0" err="1"/>
              <a:t>Shavige</a:t>
            </a:r>
            <a:r>
              <a:rPr lang="en-IN" dirty="0"/>
              <a:t> </a:t>
            </a:r>
            <a:r>
              <a:rPr lang="en-IN" dirty="0" err="1"/>
              <a:t>Malleshwara</a:t>
            </a:r>
            <a:r>
              <a:rPr lang="en-IN" dirty="0"/>
              <a:t> Hills. </a:t>
            </a:r>
            <a:r>
              <a:rPr lang="en-IN" dirty="0" err="1"/>
              <a:t>quot</a:t>
            </a:r>
            <a:r>
              <a:rPr lang="en-IN" dirty="0"/>
              <a:t>; Data Mining based Prediction of Demand in Indian Market for Refurbished </a:t>
            </a:r>
            <a:r>
              <a:rPr lang="en-IN" dirty="0" err="1"/>
              <a:t>Electronics.quot</a:t>
            </a:r>
            <a:r>
              <a:rPr lang="en-IN" dirty="0"/>
              <a:t>; Journal of Soft Computing Paradigm (JSCP) 2, no. 02 (2020): 101-110</a:t>
            </a:r>
            <a:endParaRPr lang="en-US" dirty="0" smtClean="0"/>
          </a:p>
        </p:txBody>
      </p:sp>
    </p:spTree>
    <p:extLst>
      <p:ext uri="{BB962C8B-B14F-4D97-AF65-F5344CB8AC3E}">
        <p14:creationId xmlns:p14="http://schemas.microsoft.com/office/powerpoint/2010/main" val="190461342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166</TotalTime>
  <Words>2919</Words>
  <Application>Microsoft Office PowerPoint</Application>
  <PresentationFormat>Custom</PresentationFormat>
  <Paragraphs>131</Paragraphs>
  <Slides>26</Slides>
  <Notes>4</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Retrospect</vt:lpstr>
      <vt:lpstr>Credit Card Fraud Detection Using Machine Learning With Python </vt:lpstr>
      <vt:lpstr>Abstract</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133</cp:revision>
  <dcterms:created xsi:type="dcterms:W3CDTF">2024-07-24T16:47:17Z</dcterms:created>
  <dcterms:modified xsi:type="dcterms:W3CDTF">2024-08-05T08:13:28Z</dcterms:modified>
</cp:coreProperties>
</file>