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91" r:id="rId15"/>
    <p:sldId id="270" r:id="rId16"/>
    <p:sldId id="271" r:id="rId17"/>
    <p:sldId id="272" r:id="rId18"/>
    <p:sldId id="273" r:id="rId19"/>
    <p:sldId id="276" r:id="rId20"/>
    <p:sldId id="274" r:id="rId21"/>
    <p:sldId id="275" r:id="rId22"/>
    <p:sldId id="288" r:id="rId23"/>
    <p:sldId id="29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22</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CREDIT CARD FRAUD DETECTION USING BIG DATA FRAMEWORK</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4524315"/>
          </a:xfrm>
          <a:prstGeom prst="rect">
            <a:avLst/>
          </a:prstGeom>
          <a:noFill/>
        </p:spPr>
        <p:txBody>
          <a:bodyPr wrap="square">
            <a:spAutoFit/>
          </a:bodyPr>
          <a:lstStyle/>
          <a:p>
            <a:pPr marL="285750" indent="-285750" algn="just">
              <a:buFont typeface="Arial" pitchFamily="34" charset="0"/>
              <a:buChar char="•"/>
            </a:pPr>
            <a:r>
              <a:rPr lang="en-US" dirty="0"/>
              <a:t>: In this paper, we are implementing a credit card fraud detection system, by using big data technologies. Credit card is one of the most divisive products among all the financial tools available.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usage of credit cards has become common in today’s world and huge volume of transaction happens online. The increase in these transactions has also come with many apprehensions on the authenticity of the transactions. In today’s world, there have been various phishing attacks over the internet.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This </a:t>
            </a:r>
            <a:r>
              <a:rPr lang="en-US" dirty="0"/>
              <a:t>needs to be dealt with caution. Be focus on designing an online credit card fraud detection framework with Big data technology. To accomplish that, we propose a workflow which satisfies most design ideas of current credit card fraud detection systems.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We </a:t>
            </a:r>
            <a:r>
              <a:rPr lang="en-US" dirty="0"/>
              <a:t>implement it with largest Big data technologies like </a:t>
            </a:r>
            <a:r>
              <a:rPr lang="en-US" dirty="0" err="1"/>
              <a:t>Hadoop</a:t>
            </a:r>
            <a:r>
              <a:rPr lang="en-US" dirty="0"/>
              <a:t>, Spark, Apache Kafka etc. A prototype is implemented and tested with a synthetic dataset, which shows great potentials of achieving the above goals.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2125390"/>
          </a:xfrm>
          <a:prstGeom prst="rect">
            <a:avLst/>
          </a:prstGeom>
          <a:noFill/>
        </p:spPr>
        <p:txBody>
          <a:bodyPr wrap="square">
            <a:spAutoFit/>
          </a:bodyPr>
          <a:lstStyle/>
          <a:p>
            <a:pPr algn="just">
              <a:lnSpc>
                <a:spcPct val="150000"/>
              </a:lnSpc>
            </a:pPr>
            <a:r>
              <a:rPr lang="en-US" dirty="0"/>
              <a:t>This paper presents a framework that combines the capabilities of Apache Spark and machine learning to analyze and monitor a large amount of data. It allows users to perform credit-card fraud detection and improve the classification performance on a real credit-card dataset. The obtained results showed an enhancement in the classification accuracy over the existing results.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29578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Due to the rapid emergence and evolution of online transactions, credit cards have become the most popular payment method. Credit card fraud involves using fake credit cards to purchase goods without paying</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On the other hand, researchers have proposed a wide range of anti-fraud systems with quick research and development around information technology and data mining including neural networks and decision trees, to advanced machine learning and deep learning methods.</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Now -a-days, most of them are using credit cards for buying the goods which are so much in need but can't afford at the moment. In order to meet the needs credit cards are used and the fraud associated with it is also increasing so there is a need of developing a model that's fit well and predicts at higher accuracy</a:t>
            </a:r>
            <a:r>
              <a:rPr lang="en-US" dirty="0" smtClean="0"/>
              <a:t>.</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Application </a:t>
            </a:r>
            <a:r>
              <a:rPr lang="en-US" dirty="0"/>
              <a:t>fraud: When a fraudster acquires the control over the application, steals the credentials of customer, and makes a fake account and then the transactions takes place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Electronic or manual card imprints: In this form of fraud, the fraudster skims the information from the magnetic strip which is present on the card then uses the credentials and fraud transactions are carried </a:t>
            </a:r>
            <a:r>
              <a:rPr lang="en-US" dirty="0" smtClean="0"/>
              <a:t>out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Card </a:t>
            </a:r>
            <a:r>
              <a:rPr lang="en-US" dirty="0"/>
              <a:t>not present: This is a type of credit card in which physical card is not present during transaction</a:t>
            </a:r>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We propose a credit card fraud detection workflow, which can fuse different detection models to improve accuracy. It contains most of the common design ideas in latest CCFDSs, which make it much easier to integrate detection algorithms into the </a:t>
            </a:r>
            <a:r>
              <a:rPr lang="en-US" dirty="0" smtClean="0"/>
              <a:t>workflow.</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Credit card transaction can be captured over time based on the </a:t>
            </a:r>
            <a:r>
              <a:rPr lang="en-US" dirty="0" err="1"/>
              <a:t>behaviour</a:t>
            </a:r>
            <a:r>
              <a:rPr lang="en-US" dirty="0"/>
              <a:t> of the cardholder’s spending incidents. The events are stored as transaction history which would be used to </a:t>
            </a:r>
            <a:r>
              <a:rPr lang="en-US" dirty="0" err="1"/>
              <a:t>analyse</a:t>
            </a:r>
            <a:r>
              <a:rPr lang="en-US" dirty="0"/>
              <a:t> the possible detection of fraud.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We implement the framework with the latest big data technologies like spark, </a:t>
            </a:r>
            <a:r>
              <a:rPr lang="en-US" dirty="0" err="1"/>
              <a:t>kafka.we</a:t>
            </a:r>
            <a:r>
              <a:rPr lang="en-US" dirty="0"/>
              <a:t> make use of cloud services for the storage of all the data. With these technologies, we are able to handle the burst amount of data and build a scalable and reliable system. Experimental results show that this system has the potential to achieve a sustainable performance.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9946295"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We try to fuse existing algorithm, to achieve the goal, instead of developing a new algorithm. Here we are using hidden </a:t>
            </a:r>
            <a:r>
              <a:rPr lang="en-US" dirty="0" err="1"/>
              <a:t>markov</a:t>
            </a:r>
            <a:r>
              <a:rPr lang="en-US" dirty="0"/>
              <a:t> model (HMM) to detect fraud transactions.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Hidden </a:t>
            </a:r>
            <a:r>
              <a:rPr lang="en-US" dirty="0" err="1"/>
              <a:t>markov</a:t>
            </a:r>
            <a:r>
              <a:rPr lang="en-US" dirty="0"/>
              <a:t> model is perfect solution for detecting fraud transaction. The most important benefit of HMM is reduction in the number of false positive alarm i.e., considering a genuine transaction as a fraud transaction. Using HMM the cardholder’s spending </a:t>
            </a:r>
            <a:r>
              <a:rPr lang="en-US" dirty="0" err="1"/>
              <a:t>behaviour</a:t>
            </a:r>
            <a:r>
              <a:rPr lang="en-US" dirty="0"/>
              <a:t> can be observed to detect fraud.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Every </a:t>
            </a:r>
            <a:r>
              <a:rPr lang="en-US" dirty="0"/>
              <a:t>arriving transaction is stored in the fraud detection system. The HMM model stores the transaction datasets in clusters, depending on the type of transaction. These clusters will be hidden from the outside world. Different types of transaction will be stored in different clusters.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Data is being increased at an exponential rate every second with the rapid development of e-commerce and internet. The banking sector has become a very important sector in our present generation where every human has to deal with bank either online or physically.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With </a:t>
            </a:r>
            <a:r>
              <a:rPr lang="en-US" dirty="0"/>
              <a:t>this development, online transactions has become one of the most important ways of trading. Credit card is one of the ways used for performing online transaction. A credit card is nothing but a payment card issued to users to enable the cardholder to pay a merchant for the required goods and services.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In dealing with banks and credit cards, the customers face the chances of being trapped by fraudsters. In online transaction usually the credit cards are used as virtual cards. An fraudster only needs to know a few important details of the card like card id, security code </a:t>
            </a:r>
            <a:r>
              <a:rPr lang="en-US" dirty="0" err="1"/>
              <a:t>etc</a:t>
            </a:r>
            <a:r>
              <a:rPr lang="en-US" dirty="0"/>
              <a:t> to make the fraudulent transaction.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798680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While the genuine card holder often does not </a:t>
            </a:r>
            <a:r>
              <a:rPr lang="en-US" dirty="0" err="1"/>
              <a:t>realise</a:t>
            </a:r>
            <a:r>
              <a:rPr lang="en-US" dirty="0"/>
              <a:t> that their credit card details has been leaked, which causes a significant financial loss to both the cardholder and the credit card </a:t>
            </a:r>
            <a:r>
              <a:rPr lang="en-US" dirty="0" err="1"/>
              <a:t>company.In</a:t>
            </a:r>
            <a:r>
              <a:rPr lang="en-US" dirty="0"/>
              <a:t> the decades, many researchers have developed many credit card fraud detection systems</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The main challenge in most of the </a:t>
            </a:r>
            <a:r>
              <a:rPr lang="en-US" dirty="0" err="1"/>
              <a:t>ccfds</a:t>
            </a:r>
            <a:r>
              <a:rPr lang="en-US" dirty="0"/>
              <a:t> is improving the detection accuracy and the capacity of computation with the explosive growth of trading data. As the number of users are being increasing day by day , the transactions has bought heavy workloads to these detection systems. The number of transactions per second can reach </a:t>
            </a:r>
            <a:r>
              <a:rPr lang="en-US" dirty="0" err="1"/>
              <a:t>upto</a:t>
            </a:r>
            <a:r>
              <a:rPr lang="en-US" dirty="0"/>
              <a:t> millions and the historic data stored can reach </a:t>
            </a:r>
            <a:r>
              <a:rPr lang="en-US" dirty="0" err="1"/>
              <a:t>upto</a:t>
            </a:r>
            <a:r>
              <a:rPr lang="en-US" dirty="0"/>
              <a:t> PBs or even EBs.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In the recent times, big data and cloud seems to be the key of solving challenge of computational capacity , data storage and security. Considering an example, before the usage of big data , the companies could analyze only 2% of the historical transactions and update the model every 2 or 3 days. Now with the help of big data technologies the models are updated every 1 or 2 hours. Cloud storage is a model that enables us to store digital data in logical pools. This cloud storage makes the data available and accessible for our use. The services provided by the cloud can be accessed through a web service application programming interface or any application that uses API.</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3108543"/>
          </a:xfrm>
          <a:prstGeom prst="rect">
            <a:avLst/>
          </a:prstGeom>
          <a:noFill/>
        </p:spPr>
        <p:txBody>
          <a:bodyPr wrap="square">
            <a:spAutoFit/>
          </a:bodyPr>
          <a:lstStyle/>
          <a:p>
            <a:pPr marL="457200" indent="-457200">
              <a:buFont typeface="Arial" pitchFamily="34" charset="0"/>
              <a:buChar char="•"/>
            </a:pPr>
            <a:r>
              <a:rPr lang="en-IN" sz="2800" dirty="0" err="1" smtClean="0"/>
              <a:t>AngularJS</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dirty="0" smtClean="0"/>
              <a:t>Controller</a:t>
            </a:r>
          </a:p>
          <a:p>
            <a:pPr marL="457200" indent="-457200">
              <a:buFont typeface="Arial" pitchFamily="34" charset="0"/>
              <a:buChar char="•"/>
            </a:pPr>
            <a:endParaRPr lang="en-IN" sz="2800" dirty="0"/>
          </a:p>
          <a:p>
            <a:pPr marL="457200" indent="-457200">
              <a:buFont typeface="Arial" pitchFamily="34" charset="0"/>
              <a:buChar char="•"/>
            </a:pPr>
            <a:r>
              <a:rPr lang="en-IN" sz="2800" dirty="0" smtClean="0"/>
              <a:t>Services</a:t>
            </a:r>
          </a:p>
          <a:p>
            <a:pPr marL="457200" indent="-457200">
              <a:buFont typeface="Arial" pitchFamily="34" charset="0"/>
              <a:buChar char="•"/>
            </a:pPr>
            <a:endParaRPr lang="en-IN" sz="2800" dirty="0"/>
          </a:p>
          <a:p>
            <a:pPr marL="457200" indent="-457200">
              <a:buFont typeface="Arial" pitchFamily="34" charset="0"/>
              <a:buChar char="•"/>
            </a:pPr>
            <a:r>
              <a:rPr lang="en-IN" sz="2800" dirty="0"/>
              <a:t>DAO</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err="1" smtClean="0"/>
              <a:t>AngularJS</a:t>
            </a:r>
            <a:r>
              <a:rPr lang="en-IN" sz="2800" dirty="0" smtClean="0"/>
              <a:t>:</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1477328"/>
          </a:xfrm>
          <a:prstGeom prst="rect">
            <a:avLst/>
          </a:prstGeom>
          <a:noFill/>
        </p:spPr>
        <p:txBody>
          <a:bodyPr wrap="square">
            <a:spAutoFit/>
          </a:bodyPr>
          <a:lstStyle/>
          <a:p>
            <a:pPr marL="285750" indent="-285750" algn="just">
              <a:buFont typeface="Arial" pitchFamily="34" charset="0"/>
              <a:buChar char="•"/>
            </a:pPr>
            <a:r>
              <a:rPr lang="en-US" dirty="0" smtClean="0"/>
              <a:t>It </a:t>
            </a:r>
            <a:r>
              <a:rPr lang="en-US" dirty="0"/>
              <a:t>is a JavaScript structure made by Google for building complex customer side applications. </a:t>
            </a:r>
            <a:r>
              <a:rPr lang="en-US" dirty="0" err="1"/>
              <a:t>angular's</a:t>
            </a:r>
            <a:r>
              <a:rPr lang="en-US" dirty="0"/>
              <a:t> executioner highlight is 'orders' that enable you to expand HTML by making labels and traits.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angular </a:t>
            </a:r>
            <a:r>
              <a:rPr lang="en-US" dirty="0"/>
              <a:t>tasks have a to some degree unexpected structure in comparison to other JavaScript MVC systems, yet it can be very particular and simple to keep up once you comprehend the structure. </a:t>
            </a:r>
            <a:endParaRPr lang="en-US" dirty="0"/>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Controller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10331276"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AngularJS</a:t>
            </a:r>
            <a:r>
              <a:rPr lang="en-US" dirty="0"/>
              <a:t> application predominantly depends on controllers to control the stream of information in the application. A controller is characterized utilizing </a:t>
            </a:r>
            <a:r>
              <a:rPr lang="en-US" dirty="0" err="1"/>
              <a:t>ng</a:t>
            </a:r>
            <a:r>
              <a:rPr lang="en-US" dirty="0"/>
              <a:t>-controller mandate. A controller is a JavaScript question containing traits/properties and capacities.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Every </a:t>
            </a:r>
            <a:r>
              <a:rPr lang="en-US" dirty="0"/>
              <a:t>controller acknowledges $scope as a parameter which alludes to the application/module that controller is to control.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Services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AngularJS</a:t>
            </a:r>
            <a:r>
              <a:rPr lang="en-US" dirty="0"/>
              <a:t> supports the idea of "Separation of Concerns" using the architecture of services. These are the JavaScript functions which are responsible to perform a specific tasks only.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makes them an individual entity which can be, maintained and tested. Controllers can be called on the basis of requirement. Services are normally injected using dependency injection mechanism of </a:t>
            </a:r>
            <a:r>
              <a:rPr lang="en-US" dirty="0" err="1"/>
              <a:t>AngularJS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smtClean="0"/>
              <a:t>DAO</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DAO stands for data access object ,it used to separate data persistence logic in a separate layer. All points of interest of capacity are avoided whatever remains of the application. Consequently, conceivable changes to the diligence instrument can be  actualized by simply adjusting one DAO execution while whatever remains of the application isn't influenced.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DAOs </a:t>
            </a:r>
            <a:r>
              <a:rPr lang="en-US" dirty="0"/>
              <a:t>go about as a middle person between the application and the database. They move information forward and backward amongst items and database records.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144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9901555"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An exceedingly proficient and exact credit card fraud detection framework is the need of great importance as a many transactions are being done each day. Thus a expansive measure of research is being done in this area furthermore, various systems are proposed conquered credit card extortion.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Fraud Detection System is additionally versatile for taking care of tremendous volumes of transactions. The HMM based credit card fraud detection framework isn't taking long time what's more, having complex procedure to perform misrepresentation check like the existing framework and it gives preferable and quick come about over existing framework</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Hidden Markov Model makes the handling of recognition simple and tries to expel the many-sided quality. In this paper, big data technologies like Spark, Kafka and zookeeper are being used for storing and processing of large amount of historical transactions of the users. Our result shows the effectiveness and correctness of the proposed system over a broad deviation of data. </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7155805"/>
          </a:xfrm>
          <a:prstGeom prst="rect">
            <a:avLst/>
          </a:prstGeom>
          <a:noFill/>
        </p:spPr>
        <p:txBody>
          <a:bodyPr wrap="square">
            <a:spAutoFit/>
          </a:bodyPr>
          <a:lstStyle/>
          <a:p>
            <a:pPr marL="342900" indent="-342900" algn="just">
              <a:lnSpc>
                <a:spcPct val="150000"/>
              </a:lnSpc>
              <a:buAutoNum type="arabicPeriod"/>
            </a:pPr>
            <a:r>
              <a:rPr lang="en-IN" dirty="0"/>
              <a:t>[1] </a:t>
            </a:r>
            <a:r>
              <a:rPr lang="en-IN" dirty="0" err="1"/>
              <a:t>Akaash</a:t>
            </a:r>
            <a:r>
              <a:rPr lang="en-IN" dirty="0"/>
              <a:t> Vishal </a:t>
            </a:r>
            <a:r>
              <a:rPr lang="en-IN" dirty="0" err="1"/>
              <a:t>Hazarika</a:t>
            </a:r>
            <a:r>
              <a:rPr lang="en-IN" dirty="0"/>
              <a:t>, G </a:t>
            </a:r>
            <a:r>
              <a:rPr lang="en-IN" dirty="0" err="1"/>
              <a:t>JagadeeshSai</a:t>
            </a:r>
            <a:r>
              <a:rPr lang="en-IN" dirty="0"/>
              <a:t> Raghu Ram, </a:t>
            </a:r>
            <a:r>
              <a:rPr lang="en-IN" dirty="0" err="1"/>
              <a:t>Eeti</a:t>
            </a:r>
            <a:r>
              <a:rPr lang="en-IN" dirty="0"/>
              <a:t> Jain, “Performance comparison of </a:t>
            </a:r>
            <a:r>
              <a:rPr lang="en-IN" dirty="0" err="1"/>
              <a:t>Hadoop</a:t>
            </a:r>
            <a:r>
              <a:rPr lang="en-IN" dirty="0"/>
              <a:t> and spark engine”, IEEE International Conference on ISMAC (</a:t>
            </a:r>
            <a:r>
              <a:rPr lang="en-IN" dirty="0" err="1"/>
              <a:t>IoT</a:t>
            </a:r>
            <a:r>
              <a:rPr lang="en-IN" dirty="0"/>
              <a:t> in Social, Mobile, Analytics and Cloud) (I-SMAC), pp.671-774, 2017. </a:t>
            </a:r>
            <a:endParaRPr lang="en-IN" dirty="0" smtClean="0"/>
          </a:p>
          <a:p>
            <a:pPr marL="342900" indent="-342900" algn="just">
              <a:lnSpc>
                <a:spcPct val="150000"/>
              </a:lnSpc>
              <a:buAutoNum type="arabicPeriod"/>
            </a:pPr>
            <a:r>
              <a:rPr lang="en-IN" dirty="0" smtClean="0"/>
              <a:t>[</a:t>
            </a:r>
            <a:r>
              <a:rPr lang="en-IN" dirty="0"/>
              <a:t>2] </a:t>
            </a:r>
            <a:r>
              <a:rPr lang="en-IN" dirty="0" err="1"/>
              <a:t>VladyslavTaran</a:t>
            </a:r>
            <a:r>
              <a:rPr lang="en-IN" dirty="0"/>
              <a:t>, Oleg </a:t>
            </a:r>
            <a:r>
              <a:rPr lang="en-IN" dirty="0" err="1"/>
              <a:t>Alienin</a:t>
            </a:r>
            <a:r>
              <a:rPr lang="en-IN" dirty="0"/>
              <a:t>, </a:t>
            </a:r>
            <a:r>
              <a:rPr lang="en-IN" dirty="0" err="1"/>
              <a:t>SergiiStirenko</a:t>
            </a:r>
            <a:r>
              <a:rPr lang="en-IN" dirty="0"/>
              <a:t>, Yuri </a:t>
            </a:r>
            <a:r>
              <a:rPr lang="en-IN" dirty="0" err="1"/>
              <a:t>Gordienko</a:t>
            </a:r>
            <a:r>
              <a:rPr lang="en-IN" dirty="0"/>
              <a:t>, A. </a:t>
            </a:r>
            <a:r>
              <a:rPr lang="en-IN" dirty="0" err="1"/>
              <a:t>Rojbi</a:t>
            </a:r>
            <a:r>
              <a:rPr lang="en-IN" dirty="0"/>
              <a:t>, “Performance evaluation of distributed computing environments with </a:t>
            </a:r>
            <a:r>
              <a:rPr lang="en-IN" dirty="0" err="1"/>
              <a:t>Hadoop</a:t>
            </a:r>
            <a:r>
              <a:rPr lang="en-IN" dirty="0"/>
              <a:t> and Spark frameworks”, IEEE International Young Scientists Forum on Applied Physics and Engineering (YSF), pp. 80-83, 2017. </a:t>
            </a:r>
            <a:endParaRPr lang="en-IN" dirty="0" smtClean="0"/>
          </a:p>
          <a:p>
            <a:pPr marL="342900" indent="-342900" algn="just">
              <a:lnSpc>
                <a:spcPct val="150000"/>
              </a:lnSpc>
              <a:buAutoNum type="arabicPeriod"/>
            </a:pPr>
            <a:r>
              <a:rPr lang="en-IN" dirty="0" smtClean="0"/>
              <a:t>[</a:t>
            </a:r>
            <a:r>
              <a:rPr lang="en-IN" dirty="0"/>
              <a:t>3] </a:t>
            </a:r>
            <a:r>
              <a:rPr lang="en-IN" dirty="0" err="1"/>
              <a:t>YassirSamadi</a:t>
            </a:r>
            <a:r>
              <a:rPr lang="en-IN" dirty="0"/>
              <a:t>, </a:t>
            </a:r>
            <a:r>
              <a:rPr lang="en-IN" dirty="0" err="1"/>
              <a:t>MostaphaZbakh</a:t>
            </a:r>
            <a:r>
              <a:rPr lang="en-IN" dirty="0"/>
              <a:t>, Claude </a:t>
            </a:r>
            <a:r>
              <a:rPr lang="en-IN" dirty="0" err="1"/>
              <a:t>Tadonki</a:t>
            </a:r>
            <a:r>
              <a:rPr lang="en-IN" dirty="0"/>
              <a:t>, “Comparative study between </a:t>
            </a:r>
            <a:r>
              <a:rPr lang="en-IN" dirty="0" err="1"/>
              <a:t>Hadoop</a:t>
            </a:r>
            <a:r>
              <a:rPr lang="en-IN" dirty="0"/>
              <a:t> and Spark based on </a:t>
            </a:r>
            <a:r>
              <a:rPr lang="en-IN" dirty="0" err="1"/>
              <a:t>Hibench</a:t>
            </a:r>
            <a:r>
              <a:rPr lang="en-IN" dirty="0"/>
              <a:t> benchmarks” IEEE 2nd International Conference on Cloud Computing Technologies and Applications (</a:t>
            </a:r>
            <a:r>
              <a:rPr lang="en-IN" dirty="0" err="1"/>
              <a:t>CloudTech</a:t>
            </a:r>
            <a:r>
              <a:rPr lang="en-IN" dirty="0"/>
              <a:t>), pp.267-275, 2016. </a:t>
            </a:r>
            <a:endParaRPr lang="en-IN" dirty="0" smtClean="0"/>
          </a:p>
          <a:p>
            <a:pPr marL="342900" indent="-342900" algn="just">
              <a:lnSpc>
                <a:spcPct val="150000"/>
              </a:lnSpc>
              <a:buAutoNum type="arabicPeriod"/>
            </a:pPr>
            <a:r>
              <a:rPr lang="en-IN" dirty="0" smtClean="0"/>
              <a:t>[</a:t>
            </a:r>
            <a:r>
              <a:rPr lang="en-IN" dirty="0"/>
              <a:t>4] </a:t>
            </a:r>
            <a:r>
              <a:rPr lang="en-IN" dirty="0" err="1"/>
              <a:t>AryaShrihariRamani</a:t>
            </a:r>
            <a:r>
              <a:rPr lang="en-IN" dirty="0"/>
              <a:t>, R. </a:t>
            </a:r>
            <a:r>
              <a:rPr lang="en-IN" dirty="0" err="1"/>
              <a:t>Sasikala</a:t>
            </a:r>
            <a:r>
              <a:rPr lang="en-IN" dirty="0"/>
              <a:t>, “Collaborative filtering algorithm using spark and </a:t>
            </a:r>
            <a:r>
              <a:rPr lang="en-IN" dirty="0" err="1"/>
              <a:t>MapReduce</a:t>
            </a:r>
            <a:r>
              <a:rPr lang="en-IN" dirty="0"/>
              <a:t>”, IEEE International Conference on Innovations in Information, Embedded and Communication Systems (ICIIECS), pp. 1-7, 2017. </a:t>
            </a:r>
            <a:endParaRPr lang="en-IN" dirty="0" smtClean="0"/>
          </a:p>
          <a:p>
            <a:pPr marL="342900" indent="-342900" algn="just">
              <a:lnSpc>
                <a:spcPct val="150000"/>
              </a:lnSpc>
              <a:buAutoNum type="arabicPeriod"/>
            </a:pPr>
            <a:r>
              <a:rPr lang="en-IN" dirty="0" smtClean="0"/>
              <a:t>[</a:t>
            </a:r>
            <a:r>
              <a:rPr lang="en-IN" dirty="0"/>
              <a:t>5] </a:t>
            </a:r>
            <a:r>
              <a:rPr lang="en-IN" dirty="0" err="1"/>
              <a:t>AnkushVerma</a:t>
            </a:r>
            <a:r>
              <a:rPr lang="en-IN" dirty="0"/>
              <a:t>, </a:t>
            </a:r>
            <a:r>
              <a:rPr lang="en-IN" dirty="0" err="1"/>
              <a:t>AshikHussainMansuri</a:t>
            </a:r>
            <a:r>
              <a:rPr lang="en-IN" dirty="0"/>
              <a:t>, </a:t>
            </a:r>
            <a:r>
              <a:rPr lang="en-IN" dirty="0" err="1"/>
              <a:t>Neelesh</a:t>
            </a:r>
            <a:r>
              <a:rPr lang="en-IN" dirty="0"/>
              <a:t> Jain, “Big data management processing with </a:t>
            </a:r>
            <a:r>
              <a:rPr lang="en-IN" dirty="0" err="1"/>
              <a:t>HadoopMapReduce</a:t>
            </a:r>
            <a:r>
              <a:rPr lang="en-IN" dirty="0"/>
              <a:t> and spark technology: A comparison”, IEEE Symposium on Colossal Data Analysis and Networking (CDAN), pp. 1-4, 2016. [6] You Dai, Jin Yan, </a:t>
            </a:r>
            <a:r>
              <a:rPr lang="en-IN" dirty="0" err="1"/>
              <a:t>Xiaoxin</a:t>
            </a:r>
            <a:r>
              <a:rPr lang="en-IN" dirty="0"/>
              <a:t> Tang, Han Zhao and </a:t>
            </a:r>
            <a:r>
              <a:rPr lang="en-IN" dirty="0" err="1"/>
              <a:t>MinyiGuo</a:t>
            </a:r>
            <a:r>
              <a:rPr lang="en-IN" dirty="0"/>
              <a:t>, “Online Credit Card Fraud Detection: A Hybrid Framework with Big Data Technologies”, IEEE </a:t>
            </a:r>
            <a:r>
              <a:rPr lang="en-IN" dirty="0" err="1"/>
              <a:t>Trustcom</a:t>
            </a:r>
            <a:r>
              <a:rPr lang="en-IN" dirty="0"/>
              <a:t>/</a:t>
            </a:r>
            <a:r>
              <a:rPr lang="en-IN" dirty="0" err="1"/>
              <a:t>BigDataSE</a:t>
            </a:r>
            <a:r>
              <a:rPr lang="en-IN" dirty="0"/>
              <a:t>/ISPA, pp. 1644-1651, 2016. </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5909310"/>
          </a:xfrm>
          <a:prstGeom prst="rect">
            <a:avLst/>
          </a:prstGeom>
          <a:noFill/>
        </p:spPr>
        <p:txBody>
          <a:bodyPr wrap="square">
            <a:spAutoFit/>
          </a:bodyPr>
          <a:lstStyle/>
          <a:p>
            <a:pPr marL="342900" indent="-342900" algn="just">
              <a:lnSpc>
                <a:spcPct val="150000"/>
              </a:lnSpc>
              <a:buAutoNum type="arabicPeriod"/>
            </a:pPr>
            <a:r>
              <a:rPr lang="en-IN" dirty="0"/>
              <a:t>[7] Y. </a:t>
            </a:r>
            <a:r>
              <a:rPr lang="en-IN" dirty="0" err="1"/>
              <a:t>Kltr</a:t>
            </a:r>
            <a:r>
              <a:rPr lang="en-IN" dirty="0"/>
              <a:t> M. U. </a:t>
            </a:r>
            <a:r>
              <a:rPr lang="en-IN" dirty="0" err="1"/>
              <a:t>alayan</a:t>
            </a:r>
            <a:r>
              <a:rPr lang="en-IN" dirty="0"/>
              <a:t>, “cardholder </a:t>
            </a:r>
            <a:r>
              <a:rPr lang="en-IN" dirty="0" err="1"/>
              <a:t>behavior</a:t>
            </a:r>
            <a:r>
              <a:rPr lang="en-IN" dirty="0"/>
              <a:t> model for detecting credit card fraud", IEEE 9th International Conference on Application of Information and Communication Technologies (AICT), pp. 148-152, 2015. </a:t>
            </a:r>
            <a:endParaRPr lang="en-IN" dirty="0" smtClean="0"/>
          </a:p>
          <a:p>
            <a:pPr marL="342900" indent="-342900" algn="just">
              <a:lnSpc>
                <a:spcPct val="150000"/>
              </a:lnSpc>
              <a:buAutoNum type="arabicPeriod"/>
            </a:pPr>
            <a:r>
              <a:rPr lang="en-IN" dirty="0" smtClean="0"/>
              <a:t>[</a:t>
            </a:r>
            <a:r>
              <a:rPr lang="en-IN" dirty="0"/>
              <a:t>8] Mohammad Reza </a:t>
            </a:r>
            <a:r>
              <a:rPr lang="en-IN" dirty="0" err="1"/>
              <a:t>HaratiNik</a:t>
            </a:r>
            <a:r>
              <a:rPr lang="en-IN" dirty="0"/>
              <a:t>, Mahdi </a:t>
            </a:r>
            <a:r>
              <a:rPr lang="en-IN" dirty="0" err="1"/>
              <a:t>Akrami</a:t>
            </a:r>
            <a:r>
              <a:rPr lang="en-IN" dirty="0"/>
              <a:t>; </a:t>
            </a:r>
            <a:r>
              <a:rPr lang="en-IN" dirty="0" err="1"/>
              <a:t>ShahramKhadivi</a:t>
            </a:r>
            <a:r>
              <a:rPr lang="en-IN" dirty="0"/>
              <a:t>, Mahdi </a:t>
            </a:r>
            <a:r>
              <a:rPr lang="en-IN" dirty="0" err="1"/>
              <a:t>Shajari</a:t>
            </a:r>
            <a:r>
              <a:rPr lang="en-IN" dirty="0"/>
              <a:t>, “FUZZGY: A hybrid model for credit card fraud detection”, IEEE 6th International Symposium on Telecommunications (IST), pp. 1088-1093, 2012. </a:t>
            </a:r>
            <a:endParaRPr lang="en-IN" dirty="0" smtClean="0"/>
          </a:p>
          <a:p>
            <a:pPr marL="342900" indent="-342900" algn="just">
              <a:lnSpc>
                <a:spcPct val="150000"/>
              </a:lnSpc>
              <a:buAutoNum type="arabicPeriod"/>
            </a:pPr>
            <a:r>
              <a:rPr lang="en-IN" dirty="0" smtClean="0"/>
              <a:t>[</a:t>
            </a:r>
            <a:r>
              <a:rPr lang="en-IN" dirty="0"/>
              <a:t>9] </a:t>
            </a:r>
            <a:r>
              <a:rPr lang="en-IN" dirty="0" err="1"/>
              <a:t>Divya</a:t>
            </a:r>
            <a:r>
              <a:rPr lang="en-IN" dirty="0"/>
              <a:t>. </a:t>
            </a:r>
            <a:r>
              <a:rPr lang="en-IN" dirty="0" err="1"/>
              <a:t>Iyer</a:t>
            </a:r>
            <a:r>
              <a:rPr lang="en-IN" dirty="0"/>
              <a:t>, </a:t>
            </a:r>
            <a:r>
              <a:rPr lang="en-IN" dirty="0" err="1"/>
              <a:t>ArtiMohanpurkar</a:t>
            </a:r>
            <a:r>
              <a:rPr lang="en-IN" dirty="0"/>
              <a:t>; </a:t>
            </a:r>
            <a:r>
              <a:rPr lang="en-IN" dirty="0" err="1"/>
              <a:t>SnehaJanardhan</a:t>
            </a:r>
            <a:r>
              <a:rPr lang="en-IN" dirty="0"/>
              <a:t>; </a:t>
            </a:r>
            <a:r>
              <a:rPr lang="en-IN" dirty="0" err="1"/>
              <a:t>DhanashreeRathod</a:t>
            </a:r>
            <a:r>
              <a:rPr lang="en-IN" dirty="0"/>
              <a:t>; </a:t>
            </a:r>
            <a:r>
              <a:rPr lang="en-IN" dirty="0" err="1"/>
              <a:t>AmrutaSardeshmukh</a:t>
            </a:r>
            <a:r>
              <a:rPr lang="en-IN" dirty="0"/>
              <a:t>, “Credit card fraud detection using Hidden Markov Model”, IEEE World Congress on Information and Communication Technologies, pp. 1062-1066, 2011. </a:t>
            </a:r>
            <a:endParaRPr lang="en-IN" dirty="0" smtClean="0"/>
          </a:p>
          <a:p>
            <a:pPr marL="342900" indent="-342900" algn="just">
              <a:lnSpc>
                <a:spcPct val="150000"/>
              </a:lnSpc>
              <a:buAutoNum type="arabicPeriod"/>
            </a:pPr>
            <a:r>
              <a:rPr lang="en-IN" dirty="0" smtClean="0"/>
              <a:t>[</a:t>
            </a:r>
            <a:r>
              <a:rPr lang="en-IN" dirty="0"/>
              <a:t>10] </a:t>
            </a:r>
            <a:r>
              <a:rPr lang="en-IN" dirty="0" err="1"/>
              <a:t>NehaBharill</a:t>
            </a:r>
            <a:r>
              <a:rPr lang="en-IN" dirty="0"/>
              <a:t>, </a:t>
            </a:r>
            <a:r>
              <a:rPr lang="en-IN" dirty="0" err="1"/>
              <a:t>ArunaTiwari</a:t>
            </a:r>
            <a:r>
              <a:rPr lang="en-IN" dirty="0"/>
              <a:t>, </a:t>
            </a:r>
            <a:r>
              <a:rPr lang="en-IN" dirty="0" err="1"/>
              <a:t>AayushiMalviya</a:t>
            </a:r>
            <a:r>
              <a:rPr lang="en-IN" dirty="0"/>
              <a:t>, “Fuzzy Based Clustering Algorithms to Handle Big Data with Implementation on Apache Spark”, IEEE Second International Conference on Big Data Computing Service and Applications (</a:t>
            </a:r>
            <a:r>
              <a:rPr lang="en-IN" dirty="0" err="1"/>
              <a:t>BigDataService</a:t>
            </a:r>
            <a:r>
              <a:rPr lang="en-IN" dirty="0"/>
              <a:t>), pp. 95-104, 2016. </a:t>
            </a:r>
            <a:endParaRPr lang="en-IN" dirty="0" smtClean="0"/>
          </a:p>
          <a:p>
            <a:pPr marL="342900" indent="-342900" algn="just">
              <a:lnSpc>
                <a:spcPct val="150000"/>
              </a:lnSpc>
              <a:buAutoNum type="arabicPeriod"/>
            </a:pPr>
            <a:r>
              <a:rPr lang="en-IN" dirty="0" smtClean="0"/>
              <a:t>[</a:t>
            </a:r>
            <a:r>
              <a:rPr lang="en-IN" dirty="0"/>
              <a:t>11] </a:t>
            </a:r>
            <a:r>
              <a:rPr lang="en-IN" dirty="0" err="1"/>
              <a:t>Ashphak</a:t>
            </a:r>
            <a:r>
              <a:rPr lang="en-IN" dirty="0"/>
              <a:t> Khan; </a:t>
            </a:r>
            <a:r>
              <a:rPr lang="en-IN" dirty="0" err="1"/>
              <a:t>Tejpal</a:t>
            </a:r>
            <a:r>
              <a:rPr lang="en-IN" dirty="0"/>
              <a:t> Singh; </a:t>
            </a:r>
            <a:r>
              <a:rPr lang="en-IN" dirty="0" err="1"/>
              <a:t>Amit</a:t>
            </a:r>
            <a:r>
              <a:rPr lang="en-IN" dirty="0"/>
              <a:t> Sinhal2012, "Implement credit card fraudulent detection system using observation probabilistic in hidden Markov model", </a:t>
            </a:r>
            <a:r>
              <a:rPr lang="en-IN" dirty="0" err="1"/>
              <a:t>Nirma</a:t>
            </a:r>
            <a:r>
              <a:rPr lang="en-IN" dirty="0"/>
              <a:t> University International Conference on Engineering" (</a:t>
            </a:r>
            <a:r>
              <a:rPr lang="en-IN" dirty="0" err="1"/>
              <a:t>NUiCONE</a:t>
            </a:r>
            <a:r>
              <a:rPr lang="en-IN" dirty="0"/>
              <a:t>) </a:t>
            </a:r>
            <a:r>
              <a:rPr lang="en-IN" dirty="0" err="1"/>
              <a:t>pp</a:t>
            </a:r>
            <a:r>
              <a:rPr lang="en-IN" dirty="0"/>
              <a:t>: 1 – 6, 2012. </a:t>
            </a:r>
            <a:endParaRPr lang="en-US" dirty="0" smtClean="0"/>
          </a:p>
        </p:txBody>
      </p:sp>
    </p:spTree>
    <p:extLst>
      <p:ext uri="{BB962C8B-B14F-4D97-AF65-F5344CB8AC3E}">
        <p14:creationId xmlns:p14="http://schemas.microsoft.com/office/powerpoint/2010/main" val="275536135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177</TotalTime>
  <Words>2598</Words>
  <Application>Microsoft Office PowerPoint</Application>
  <PresentationFormat>Custom</PresentationFormat>
  <Paragraphs>118</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lpstr>
      <vt:lpstr>CREDIT CARD FRAUD DETECTION USING BIG DATA FRAMEWORK</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145</cp:revision>
  <dcterms:created xsi:type="dcterms:W3CDTF">2024-07-24T16:47:17Z</dcterms:created>
  <dcterms:modified xsi:type="dcterms:W3CDTF">2024-08-02T14:34:32Z</dcterms:modified>
</cp:coreProperties>
</file>