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0" r:id="rId6"/>
    <p:sldId id="261" r:id="rId7"/>
    <p:sldId id="289" r:id="rId8"/>
    <p:sldId id="262" r:id="rId9"/>
    <p:sldId id="263" r:id="rId10"/>
    <p:sldId id="264" r:id="rId11"/>
    <p:sldId id="265" r:id="rId12"/>
    <p:sldId id="266" r:id="rId13"/>
    <p:sldId id="267" r:id="rId14"/>
    <p:sldId id="268" r:id="rId15"/>
    <p:sldId id="270" r:id="rId16"/>
    <p:sldId id="271" r:id="rId17"/>
    <p:sldId id="272" r:id="rId18"/>
    <p:sldId id="273" r:id="rId19"/>
    <p:sldId id="276" r:id="rId20"/>
    <p:sldId id="274" r:id="rId21"/>
    <p:sldId id="275" r:id="rId22"/>
    <p:sldId id="288" r:id="rId23"/>
    <p:sldId id="29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22</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Credit card fraud detection using artificial neural </a:t>
            </a:r>
            <a:r>
              <a:rPr lang="en-US" sz="3200" dirty="0" smtClean="0"/>
              <a:t>network</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3970318"/>
          </a:xfrm>
          <a:prstGeom prst="rect">
            <a:avLst/>
          </a:prstGeom>
          <a:noFill/>
        </p:spPr>
        <p:txBody>
          <a:bodyPr wrap="square">
            <a:spAutoFit/>
          </a:bodyPr>
          <a:lstStyle/>
          <a:p>
            <a:pPr marL="285750" indent="-285750" algn="just">
              <a:buFont typeface="Arial" pitchFamily="34" charset="0"/>
              <a:buChar char="•"/>
            </a:pPr>
            <a:r>
              <a:rPr lang="en-US" dirty="0"/>
              <a:t>Frauds in credit card transactions are common today as most of us are using the credit card payment methods more frequently. This is due to the advancement of Technology and increase in online transaction resulting in frauds causing huge financial loss.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Therefore</a:t>
            </a:r>
            <a:r>
              <a:rPr lang="en-US" dirty="0"/>
              <a:t>, there is need for effective methods to reduce the loss. In addition, fraudsters find ways to steal the credit card information of the user by sending fake SMS and calls, also through masquerading attack, phishing attack and so on.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This </a:t>
            </a:r>
            <a:r>
              <a:rPr lang="en-US" dirty="0"/>
              <a:t>paper aims in using the multiple algorithms of Machine learning such as support vector machine (SVM), k-nearest neighbor (</a:t>
            </a:r>
            <a:r>
              <a:rPr lang="en-US" dirty="0" err="1"/>
              <a:t>Knn</a:t>
            </a:r>
            <a:r>
              <a:rPr lang="en-US" dirty="0"/>
              <a:t>) and artificial neural network (ANN) in predicting the occurrence of the fraud.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Further</a:t>
            </a:r>
            <a:r>
              <a:rPr lang="en-US" dirty="0"/>
              <a:t>, we conduct a differentiation of the accomplished supervised machine learning and deep learning techniques to differentiate between fraud and non-fraud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2125390"/>
          </a:xfrm>
          <a:prstGeom prst="rect">
            <a:avLst/>
          </a:prstGeom>
          <a:noFill/>
        </p:spPr>
        <p:txBody>
          <a:bodyPr wrap="square">
            <a:spAutoFit/>
          </a:bodyPr>
          <a:lstStyle/>
          <a:p>
            <a:pPr algn="just">
              <a:lnSpc>
                <a:spcPct val="150000"/>
              </a:lnSpc>
            </a:pPr>
            <a:r>
              <a:rPr lang="en-US" dirty="0"/>
              <a:t>Fraud is an offensive activity, carried out by an unauthorized person by cheating innocent. Credit card fraud involves stealing the essential credentials from the cardholder and using it unauthorized manner by the fraudsters either by using phone calls or SMS. This fraud in credit card may also happen using some software applications that are under the control of fraudsters.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29578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Every year, billions of dollars are lost due to credit card fraud, causing huge losses for users and the financial industry. This kind of illicit activity is perhaps the most common and the one that causes most concerns in the finance world</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recent years great attention has been paid to the search for techniques to avoid this significant loss of money. In this degree project, we address credit card fraud by using an imbalanced dataset that contains transactions made by credit card users. </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Now -a-days, most of them are using credit cards for buying the goods which are so much in need but can't afford at the moment. In order to meet the needs credit cards are used and the fraud associated with it is also increasing so there is a need of developing a model that's fit well and predicts at higher accuracy</a:t>
            </a:r>
            <a:r>
              <a:rPr lang="en-US" dirty="0" smtClean="0"/>
              <a:t>.</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Application </a:t>
            </a:r>
            <a:r>
              <a:rPr lang="en-US" dirty="0"/>
              <a:t>fraud: When a fraudster acquires the control over the application, steals the credentials of customer, and makes a fake account and then the transactions takes place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Electronic or manual card imprints: In this form of fraud, the fraudster skims the information from the magnetic strip which is present on the card then uses the credentials and fraud transactions are carried </a:t>
            </a:r>
            <a:r>
              <a:rPr lang="en-US" dirty="0" smtClean="0"/>
              <a:t>out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Card </a:t>
            </a:r>
            <a:r>
              <a:rPr lang="en-US" dirty="0"/>
              <a:t>not present: This is a type of credit card in which physical card is not present during transaction</a:t>
            </a:r>
            <a:endParaRPr lang="en-US" dirty="0"/>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Proposed system uses the Artificial Neural Network to find the fraud in the credit card transactions. Performance is measured and accuracy is calculated based on prediction. And also classification algorithms such as Support vector machine and k-Nearest Neighbor are used to build a credit card fraud detection model.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compare all the three algorithms used in the experiment and made a decision that artificial neural networks predicts well than system developed using support vector machine and k-nearest neighbor algorithms.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dataset used in the experiment consist of 31 attributes out of which 30 attributes consist of information related to name, age, account information and so on and last attribute give the outcome of the transaction in either 0 or 1.</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33733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ANN is biologically inspired by human brain. The neurons are interconnected in the human brain like the same nodes are interconnected in artificial neural network. </a:t>
            </a:r>
          </a:p>
          <a:p>
            <a:pPr algn="just">
              <a:lnSpc>
                <a:spcPct val="150000"/>
              </a:lnSpc>
            </a:pPr>
            <a:endParaRPr lang="en-US" dirty="0"/>
          </a:p>
          <a:p>
            <a:pPr marL="285750" indent="-285750" algn="just">
              <a:lnSpc>
                <a:spcPct val="150000"/>
              </a:lnSpc>
              <a:buFont typeface="Arial" panose="020B0604020202020204" pitchFamily="34" charset="0"/>
              <a:buChar char="•"/>
            </a:pPr>
            <a:r>
              <a:rPr lang="en-US" dirty="0"/>
              <a:t> depicts the structure of ANN with input, output and hidden layers. Inputs are x1, x2…</a:t>
            </a:r>
            <a:r>
              <a:rPr lang="en-US" dirty="0" err="1"/>
              <a:t>Xn</a:t>
            </a:r>
            <a:r>
              <a:rPr lang="en-US" dirty="0"/>
              <a:t> and output is y. w1…</a:t>
            </a:r>
            <a:r>
              <a:rPr lang="en-US" dirty="0" err="1"/>
              <a:t>wn</a:t>
            </a:r>
            <a:r>
              <a:rPr lang="en-US" dirty="0"/>
              <a:t> are the weights associated with inputs x1…</a:t>
            </a:r>
            <a:r>
              <a:rPr lang="en-US" dirty="0" err="1"/>
              <a:t>xn</a:t>
            </a:r>
            <a:r>
              <a:rPr lang="en-US" dirty="0"/>
              <a:t> respectively. There are 15 hidden layers used in this neural network. The activation function used in our credit card fraud detection model is RELU.</a:t>
            </a:r>
          </a:p>
          <a:p>
            <a:pPr marL="285750" indent="-285750" algn="just">
              <a:lnSpc>
                <a:spcPct val="150000"/>
              </a:lnSpc>
              <a:buFont typeface="Arial" panose="020B0604020202020204" pitchFamily="34" charset="0"/>
              <a:buChar char="•"/>
            </a:pPr>
            <a:endParaRPr lang="en-US" dirty="0"/>
          </a:p>
        </p:txBody>
      </p:sp>
    </p:spTree>
    <p:extLst>
      <p:ext uri="{BB962C8B-B14F-4D97-AF65-F5344CB8AC3E}">
        <p14:creationId xmlns:p14="http://schemas.microsoft.com/office/powerpoint/2010/main" val="216298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9946295"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classification task can be understanding as sequential decision-making process, that uses a multiple agents to interact with the environment to obtain the optimal classification policy</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propose an ensemble pruning approach which is based on Reinforcement Learning framework</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They use Markov Decision Process and considered the ensemble pruning problem as a one player game, and select the best classifiers.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establish a deep reinforcement learning based model divided into instance selector and relational classifier, with the aim to learn the relationship classification in noisy text data.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6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recent years, as there is advancement of technology, most of them are using credit card for buying their needs so the frauds associated with it is also rising gradually.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In </a:t>
            </a:r>
            <a:r>
              <a:rPr lang="en-US" dirty="0"/>
              <a:t>the present world, almost all the enterprises from small to big industries are using the credit card as mode of payment. Credit card fraud is happening in all organization such as appliances industry, automobile industry, banks and so 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Many </a:t>
            </a:r>
            <a:r>
              <a:rPr lang="en-US" dirty="0"/>
              <a:t>of the process like data mining, machine learning algorithmic approaches are applied to identify the fraud in the credit card transactions but did not get considerable result. Hence, there is a need of effective and efficient algorithms to be developed that works significantly.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try to avoid the fraudster using our credit card before the transaction gets approved by using artificial neural network algorithm and compared with few other machine learning algorithms.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Fraud is an offensive activity, carried out by an unauthorized person by cheating innocent. Credit card fraud involves stealing the essential credentials from the cardholder and using it unauthorized manner by the fraudsters either by using phone calls or SMS. This fraud in credit card may also happen using some software applications that are under the control of fraudsters.</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The credit card fraud detection takes place as: the user or the customer enters the necessary credentials in order to make any transaction using credit card and the transaction should get approved only upon being checked for ay fraud activity. For this to happen, we first pass the transaction details to the verification module where, it is classified under fraud and non-fraud categories. Any transaction that is put under fraud category is rejected. Otherwise, the transaction gets approved.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2246769"/>
          </a:xfrm>
          <a:prstGeom prst="rect">
            <a:avLst/>
          </a:prstGeom>
          <a:noFill/>
        </p:spPr>
        <p:txBody>
          <a:bodyPr wrap="square">
            <a:spAutoFit/>
          </a:bodyPr>
          <a:lstStyle/>
          <a:p>
            <a:pPr marL="457200" indent="-457200">
              <a:buFont typeface="Arial" pitchFamily="34" charset="0"/>
              <a:buChar char="•"/>
            </a:pPr>
            <a:r>
              <a:rPr lang="en-IN" sz="2800" dirty="0"/>
              <a:t>Support Vector </a:t>
            </a:r>
            <a:r>
              <a:rPr lang="en-IN" sz="2800" dirty="0" smtClean="0"/>
              <a:t>Machine</a:t>
            </a:r>
          </a:p>
          <a:p>
            <a:pPr marL="457200" indent="-457200">
              <a:buFont typeface="Arial" pitchFamily="34" charset="0"/>
              <a:buChar char="•"/>
            </a:pPr>
            <a:endParaRPr lang="en-IN" sz="2800" dirty="0"/>
          </a:p>
          <a:p>
            <a:pPr marL="457200" indent="-457200">
              <a:buFont typeface="Arial" pitchFamily="34" charset="0"/>
              <a:buChar char="•"/>
            </a:pPr>
            <a:r>
              <a:rPr lang="en-IN" sz="2800" dirty="0"/>
              <a:t>K-nearest </a:t>
            </a:r>
            <a:r>
              <a:rPr lang="en-IN" sz="2800" dirty="0" smtClean="0"/>
              <a:t>algorithm</a:t>
            </a:r>
          </a:p>
          <a:p>
            <a:pPr marL="457200" indent="-457200">
              <a:buFont typeface="Arial" pitchFamily="34" charset="0"/>
              <a:buChar char="•"/>
            </a:pPr>
            <a:endParaRPr lang="en-IN" sz="2800" dirty="0"/>
          </a:p>
          <a:p>
            <a:pPr marL="457200" indent="-457200">
              <a:buFont typeface="Arial" pitchFamily="34" charset="0"/>
              <a:buChar char="•"/>
            </a:pPr>
            <a:r>
              <a:rPr lang="en-IN" sz="2800" dirty="0"/>
              <a:t>Artificial Neural Network</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b="1" dirty="0"/>
              <a:t>Support Vector Machine:</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3416320"/>
          </a:xfrm>
          <a:prstGeom prst="rect">
            <a:avLst/>
          </a:prstGeom>
          <a:noFill/>
        </p:spPr>
        <p:txBody>
          <a:bodyPr wrap="square">
            <a:spAutoFit/>
          </a:bodyPr>
          <a:lstStyle/>
          <a:p>
            <a:pPr marL="285750" indent="-285750" algn="just">
              <a:buFont typeface="Arial" pitchFamily="34" charset="0"/>
              <a:buChar char="•"/>
            </a:pPr>
            <a:r>
              <a:rPr lang="en-US" dirty="0"/>
              <a:t>Data cleaning and preprocessing of data</a:t>
            </a:r>
          </a:p>
          <a:p>
            <a:pPr algn="just"/>
            <a:endParaRPr lang="en-US" dirty="0"/>
          </a:p>
          <a:p>
            <a:pPr marL="285750" indent="-285750" algn="just">
              <a:buFont typeface="Arial" pitchFamily="34" charset="0"/>
              <a:buChar char="•"/>
            </a:pPr>
            <a:r>
              <a:rPr lang="en-US" dirty="0"/>
              <a:t>Resampling the data as normal and fraud class i.e. normal = 0 and fraud =1 under</a:t>
            </a:r>
          </a:p>
          <a:p>
            <a:pPr algn="just"/>
            <a:endParaRPr lang="en-US" dirty="0"/>
          </a:p>
          <a:p>
            <a:pPr marL="285750" indent="-285750" algn="just">
              <a:buFont typeface="Arial" pitchFamily="34" charset="0"/>
              <a:buChar char="•"/>
            </a:pPr>
            <a:r>
              <a:rPr lang="en-US" dirty="0"/>
              <a:t>Under sampling of data is done</a:t>
            </a:r>
          </a:p>
          <a:p>
            <a:pPr marL="285750" indent="-285750" algn="just">
              <a:buFont typeface="Arial" pitchFamily="34" charset="0"/>
              <a:buChar char="•"/>
            </a:pPr>
            <a:endParaRPr lang="en-US" dirty="0"/>
          </a:p>
          <a:p>
            <a:pPr algn="just"/>
            <a:endParaRPr lang="en-US" dirty="0"/>
          </a:p>
          <a:p>
            <a:pPr marL="285750" indent="-285750" algn="just">
              <a:buFont typeface="Arial" pitchFamily="34" charset="0"/>
              <a:buChar char="•"/>
            </a:pPr>
            <a:r>
              <a:rPr lang="en-US" dirty="0"/>
              <a:t>Data is scaled (if any null value then eliminated) and normalized.</a:t>
            </a:r>
          </a:p>
          <a:p>
            <a:pPr marL="285750" indent="-285750" algn="just">
              <a:buFont typeface="Arial" pitchFamily="34" charset="0"/>
              <a:buChar char="•"/>
            </a:pPr>
            <a:endParaRPr lang="en-US" dirty="0"/>
          </a:p>
          <a:p>
            <a:pPr algn="just"/>
            <a:endParaRPr lang="en-US" dirty="0"/>
          </a:p>
          <a:p>
            <a:pPr marL="285750" indent="-285750" algn="just">
              <a:buFont typeface="Arial" pitchFamily="34" charset="0"/>
              <a:buChar char="•"/>
            </a:pPr>
            <a:r>
              <a:rPr lang="en-US" dirty="0"/>
              <a:t>Dataset is </a:t>
            </a:r>
            <a:r>
              <a:rPr lang="en-US" dirty="0" err="1"/>
              <a:t>splitted</a:t>
            </a:r>
            <a:r>
              <a:rPr lang="en-US" dirty="0"/>
              <a:t> into two set as train data and test data using split () on training data is used to split the data.</a:t>
            </a:r>
            <a:endParaRPr lang="en-US" dirty="0"/>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b="1" dirty="0"/>
              <a:t>K-Nearest </a:t>
            </a:r>
            <a:r>
              <a:rPr lang="en-IN" sz="2800" b="1" dirty="0" err="1"/>
              <a:t>Neighbor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10331276" cy="39703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Loading of dataset pd.read.csv (</a:t>
            </a:r>
            <a:r>
              <a:rPr lang="en-US" dirty="0" err="1"/>
              <a:t>csv</a:t>
            </a:r>
            <a:r>
              <a:rPr lang="en-US" dirty="0"/>
              <a:t> file) # reads the </a:t>
            </a:r>
            <a:r>
              <a:rPr lang="en-US" dirty="0" err="1"/>
              <a:t>csv</a:t>
            </a:r>
            <a:r>
              <a:rPr lang="en-US" dirty="0"/>
              <a:t> file and </a:t>
            </a:r>
            <a:r>
              <a:rPr lang="en-US" dirty="0" smtClean="0"/>
              <a:t>loads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r>
              <a:rPr lang="en-US" dirty="0"/>
              <a:t/>
            </a:r>
            <a:br>
              <a:rPr lang="en-US" dirty="0"/>
            </a:br>
            <a:r>
              <a:rPr lang="en-US" dirty="0"/>
              <a:t>Normal = 0</a:t>
            </a:r>
          </a:p>
          <a:p>
            <a:r>
              <a:rPr lang="en-US" dirty="0"/>
              <a:t>•Fraud = 1 # resampling</a:t>
            </a:r>
          </a:p>
          <a:p>
            <a:r>
              <a:rPr lang="en-US" dirty="0"/>
              <a:t>•Data is scaled and normalized</a:t>
            </a:r>
          </a:p>
          <a:p>
            <a:r>
              <a:rPr lang="en-US" dirty="0"/>
              <a:t>•</a:t>
            </a:r>
            <a:r>
              <a:rPr lang="en-US" dirty="0" err="1"/>
              <a:t>Train_test_split</a:t>
            </a:r>
            <a:r>
              <a:rPr lang="en-US" dirty="0"/>
              <a:t>() # splitting of dataset into train and test data</a:t>
            </a:r>
          </a:p>
          <a:p>
            <a:pPr marL="285750" indent="-285750" algn="just">
              <a:lnSpc>
                <a:spcPct val="150000"/>
              </a:lnSpc>
              <a:buFont typeface="Arial" panose="020B0604020202020204" pitchFamily="34" charset="0"/>
              <a:buChar char="•"/>
            </a:pPr>
            <a:endParaRPr lang="en-IN"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Trained the data using </a:t>
            </a:r>
            <a:r>
              <a:rPr lang="en-US" dirty="0" err="1">
                <a:latin typeface="Times New Roman" panose="02020603050405020304" pitchFamily="18" charset="0"/>
                <a:cs typeface="Times New Roman" panose="02020603050405020304" pitchFamily="18" charset="0"/>
              </a:rPr>
              <a:t>Knn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classifier</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KNeighborsClassifier</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knn</a:t>
            </a:r>
            <a:r>
              <a:rPr lang="en-US" dirty="0">
                <a:latin typeface="Times New Roman" panose="02020603050405020304" pitchFamily="18" charset="0"/>
                <a:cs typeface="Times New Roman" panose="02020603050405020304" pitchFamily="18" charset="0"/>
              </a:rPr>
              <a:t> classifier which does classification of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b="1" dirty="0"/>
              <a:t>Artificial Neural Network (ANN):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pd.read.csv(.</a:t>
            </a:r>
            <a:r>
              <a:rPr lang="en-US" dirty="0" err="1"/>
              <a:t>csv</a:t>
            </a:r>
            <a:r>
              <a:rPr lang="en-US" dirty="0"/>
              <a:t>) # reads the </a:t>
            </a:r>
            <a:r>
              <a:rPr lang="en-US" dirty="0" smtClean="0"/>
              <a:t>dataset</a:t>
            </a:r>
            <a:endParaRPr lang="en-US" dirty="0"/>
          </a:p>
          <a:p>
            <a:pPr marL="285750" indent="-285750" algn="just">
              <a:lnSpc>
                <a:spcPct val="150000"/>
              </a:lnSpc>
              <a:buFont typeface="Arial" panose="020B0604020202020204" pitchFamily="34" charset="0"/>
              <a:buChar char="•"/>
            </a:pPr>
            <a:r>
              <a:rPr lang="en-US" dirty="0"/>
              <a:t>resampling of </a:t>
            </a:r>
            <a:r>
              <a:rPr lang="en-US" dirty="0" smtClean="0"/>
              <a:t>data</a:t>
            </a:r>
            <a:endParaRPr lang="en-US" dirty="0"/>
          </a:p>
          <a:p>
            <a:pPr marL="285750" indent="-285750" algn="just">
              <a:lnSpc>
                <a:spcPct val="150000"/>
              </a:lnSpc>
              <a:buFont typeface="Arial" panose="020B0604020202020204" pitchFamily="34" charset="0"/>
              <a:buChar char="•"/>
            </a:pPr>
            <a:r>
              <a:rPr lang="en-US" dirty="0" err="1"/>
              <a:t>StandardScaler</a:t>
            </a:r>
            <a:r>
              <a:rPr lang="en-US" dirty="0"/>
              <a:t>() #scaling and normalization of </a:t>
            </a:r>
            <a:r>
              <a:rPr lang="en-US" dirty="0" smtClean="0"/>
              <a:t>data</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Train_test_split</a:t>
            </a:r>
            <a:r>
              <a:rPr lang="en-US" dirty="0">
                <a:latin typeface="Times New Roman" panose="02020603050405020304" pitchFamily="18" charset="0"/>
                <a:cs typeface="Times New Roman" panose="02020603050405020304" pitchFamily="18" charset="0"/>
              </a:rPr>
              <a:t>() #Splitting of </a:t>
            </a:r>
            <a:r>
              <a:rPr lang="en-US" dirty="0" smtClean="0">
                <a:latin typeface="Times New Roman" panose="02020603050405020304" pitchFamily="18" charset="0"/>
                <a:cs typeface="Times New Roman" panose="02020603050405020304" pitchFamily="18" charset="0"/>
              </a:rPr>
              <a:t>data</a:t>
            </a:r>
          </a:p>
          <a:p>
            <a:pPr marL="285750" indent="-285750" algn="just">
              <a:lnSpc>
                <a:spcPct val="150000"/>
              </a:lnSpc>
              <a:buFont typeface="Arial" panose="020B0604020202020204" pitchFamily="34" charset="0"/>
              <a:buChar char="•"/>
            </a:pPr>
            <a:r>
              <a:rPr lang="en-US" dirty="0"/>
              <a:t>Prediction of fraud is made and this trained data is stored .it can used to test (training the model takes longer time so it is stored)</a:t>
            </a:r>
            <a:endParaRPr lang="en-US" dirty="0">
              <a:latin typeface="Times New Roman" panose="02020603050405020304" pitchFamily="18" charset="0"/>
              <a:cs typeface="Times New Roman" panose="02020603050405020304" pitchFamily="18" charset="0"/>
            </a:endParaRPr>
          </a:p>
          <a:p>
            <a:pPr algn="just">
              <a:lnSpc>
                <a:spcPct val="150000"/>
              </a:lnSpc>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Nowadays the use of credit cards increases uncontrollably, being one of the most popular online and regular purchase payment methods. Because of this, credit card fraud also begins to grow. Every day a large number of transactions occur which are a source of a great deal of information which, together with analysis techniques and human resources, can be used to concentrate attention on investigating suspicious behavior.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Credit </a:t>
            </a:r>
            <a:r>
              <a:rPr lang="en-US" dirty="0"/>
              <a:t>card fraud is a problem that requires a lot of research interest because it causes a big loss of money for users and banks. Fraud detection is a particularly challenging and complex task because fraudsters also innovate in their fraud techniques, so it is necessary to generate more innovative systems that help stop them. For this reason it is necessary to find methods to guarantee the security of cardholders when they use their credit cards to make purchases or electronic payments</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10582275" cy="5078313"/>
          </a:xfrm>
          <a:prstGeom prst="rect">
            <a:avLst/>
          </a:prstGeom>
          <a:noFill/>
        </p:spPr>
        <p:txBody>
          <a:bodyPr wrap="square">
            <a:spAutoFit/>
          </a:bodyPr>
          <a:lstStyle/>
          <a:p>
            <a:pPr marL="342900" indent="-342900" algn="just">
              <a:lnSpc>
                <a:spcPct val="150000"/>
              </a:lnSpc>
              <a:buAutoNum type="arabicPeriod"/>
            </a:pPr>
            <a:r>
              <a:rPr lang="en-IN" dirty="0"/>
              <a:t>[1] J. </a:t>
            </a:r>
            <a:r>
              <a:rPr lang="en-IN" dirty="0" err="1"/>
              <a:t>Von´aˇsek</a:t>
            </a:r>
            <a:r>
              <a:rPr lang="en-IN" dirty="0"/>
              <a:t>, “</a:t>
            </a:r>
            <a:r>
              <a:rPr lang="en-IN" dirty="0" err="1"/>
              <a:t>Detekce</a:t>
            </a:r>
            <a:r>
              <a:rPr lang="en-IN" dirty="0"/>
              <a:t> </a:t>
            </a:r>
            <a:r>
              <a:rPr lang="en-IN" dirty="0" err="1"/>
              <a:t>podvod</a:t>
            </a:r>
            <a:r>
              <a:rPr lang="en-IN" dirty="0"/>
              <a:t> v </a:t>
            </a:r>
            <a:r>
              <a:rPr lang="en-IN" dirty="0" err="1"/>
              <a:t>platb´ach</a:t>
            </a:r>
            <a:r>
              <a:rPr lang="en-IN" dirty="0"/>
              <a:t> </a:t>
            </a:r>
            <a:r>
              <a:rPr lang="en-IN" dirty="0" err="1"/>
              <a:t>kreditn´ı</a:t>
            </a:r>
            <a:r>
              <a:rPr lang="en-IN" dirty="0"/>
              <a:t> </a:t>
            </a:r>
            <a:r>
              <a:rPr lang="en-IN" dirty="0" err="1"/>
              <a:t>kartou</a:t>
            </a:r>
            <a:r>
              <a:rPr lang="en-IN" dirty="0"/>
              <a:t>,” B.S. thesis, </a:t>
            </a:r>
            <a:r>
              <a:rPr lang="en-IN" dirty="0" err="1"/>
              <a:t>Cesk´e</a:t>
            </a:r>
            <a:r>
              <a:rPr lang="en-IN" dirty="0"/>
              <a:t> </a:t>
            </a:r>
            <a:r>
              <a:rPr lang="en-IN" dirty="0" err="1"/>
              <a:t>vysok´e</a:t>
            </a:r>
            <a:r>
              <a:rPr lang="en-IN" dirty="0"/>
              <a:t> ˇ </a:t>
            </a:r>
            <a:r>
              <a:rPr lang="en-IN" dirty="0" err="1"/>
              <a:t>uˇcen´ı</a:t>
            </a:r>
            <a:r>
              <a:rPr lang="en-IN" dirty="0"/>
              <a:t> </a:t>
            </a:r>
            <a:r>
              <a:rPr lang="en-IN" dirty="0" err="1"/>
              <a:t>technick´e</a:t>
            </a:r>
            <a:r>
              <a:rPr lang="en-IN" dirty="0"/>
              <a:t> v </a:t>
            </a:r>
            <a:r>
              <a:rPr lang="en-IN" dirty="0" err="1"/>
              <a:t>Praze</a:t>
            </a:r>
            <a:r>
              <a:rPr lang="en-IN" dirty="0"/>
              <a:t>. </a:t>
            </a:r>
            <a:r>
              <a:rPr lang="en-IN" dirty="0" err="1"/>
              <a:t>Vypoˇcetn´ı</a:t>
            </a:r>
            <a:r>
              <a:rPr lang="en-IN" dirty="0"/>
              <a:t> a </a:t>
            </a:r>
            <a:r>
              <a:rPr lang="en-IN" dirty="0" err="1"/>
              <a:t>informaˇcn´ı</a:t>
            </a:r>
            <a:r>
              <a:rPr lang="en-IN" dirty="0"/>
              <a:t> centrum., 2018. </a:t>
            </a:r>
            <a:endParaRPr lang="en-IN" dirty="0" smtClean="0"/>
          </a:p>
          <a:p>
            <a:pPr marL="342900" indent="-342900" algn="just">
              <a:lnSpc>
                <a:spcPct val="150000"/>
              </a:lnSpc>
              <a:buAutoNum type="arabicPeriod"/>
            </a:pPr>
            <a:r>
              <a:rPr lang="en-IN" dirty="0" smtClean="0"/>
              <a:t>[</a:t>
            </a:r>
            <a:r>
              <a:rPr lang="en-IN" dirty="0"/>
              <a:t>2] C. </a:t>
            </a:r>
            <a:r>
              <a:rPr lang="en-IN" dirty="0" err="1"/>
              <a:t>Chukwuneke</a:t>
            </a:r>
            <a:r>
              <a:rPr lang="en-IN" dirty="0"/>
              <a:t>, “Credit card fraud detection system using intelligent agents and enhanced security features,” 06 2018. </a:t>
            </a:r>
            <a:endParaRPr lang="en-IN" dirty="0" smtClean="0"/>
          </a:p>
          <a:p>
            <a:pPr marL="342900" indent="-342900" algn="just">
              <a:lnSpc>
                <a:spcPct val="150000"/>
              </a:lnSpc>
              <a:buAutoNum type="arabicPeriod"/>
            </a:pPr>
            <a:r>
              <a:rPr lang="en-IN" dirty="0" smtClean="0"/>
              <a:t>[</a:t>
            </a:r>
            <a:r>
              <a:rPr lang="en-IN" dirty="0"/>
              <a:t>3] A. </a:t>
            </a:r>
            <a:r>
              <a:rPr lang="en-IN" dirty="0" err="1"/>
              <a:t>Pumsirirat</a:t>
            </a:r>
            <a:r>
              <a:rPr lang="en-IN" dirty="0"/>
              <a:t> and L. Yan, “Credit card fraud detection using deep learning based on auto-encoder and restricted </a:t>
            </a:r>
            <a:r>
              <a:rPr lang="en-IN" dirty="0" err="1"/>
              <a:t>boltzmann</a:t>
            </a:r>
            <a:r>
              <a:rPr lang="en-IN" dirty="0"/>
              <a:t> machine,” International Journal of Advanced Computer Science and Applications, vol. 9, 01 2018. </a:t>
            </a:r>
            <a:endParaRPr lang="en-IN" dirty="0" smtClean="0"/>
          </a:p>
          <a:p>
            <a:pPr marL="342900" indent="-342900" algn="just">
              <a:lnSpc>
                <a:spcPct val="150000"/>
              </a:lnSpc>
              <a:buAutoNum type="arabicPeriod"/>
            </a:pPr>
            <a:r>
              <a:rPr lang="en-IN" dirty="0" smtClean="0"/>
              <a:t>[</a:t>
            </a:r>
            <a:r>
              <a:rPr lang="en-IN" dirty="0"/>
              <a:t>4] X. </a:t>
            </a:r>
            <a:r>
              <a:rPr lang="en-IN" dirty="0" err="1"/>
              <a:t>Niu</a:t>
            </a:r>
            <a:r>
              <a:rPr lang="en-IN" dirty="0"/>
              <a:t>, L. Wang, and X. Yang, “A comparison study of credit card fraud detection: Supervised versus unsupervised,” 04 2019. </a:t>
            </a:r>
            <a:endParaRPr lang="en-IN" dirty="0" smtClean="0"/>
          </a:p>
          <a:p>
            <a:pPr marL="342900" indent="-342900" algn="just">
              <a:lnSpc>
                <a:spcPct val="150000"/>
              </a:lnSpc>
              <a:buAutoNum type="arabicPeriod"/>
            </a:pPr>
            <a:r>
              <a:rPr lang="en-IN" dirty="0" smtClean="0"/>
              <a:t>[</a:t>
            </a:r>
            <a:r>
              <a:rPr lang="en-IN" dirty="0"/>
              <a:t>5] M. </a:t>
            </a:r>
            <a:r>
              <a:rPr lang="en-IN" dirty="0" err="1"/>
              <a:t>Wiering</a:t>
            </a:r>
            <a:r>
              <a:rPr lang="en-IN" dirty="0"/>
              <a:t>, H. Van Hasselt, A.-D. </a:t>
            </a:r>
            <a:r>
              <a:rPr lang="en-IN" dirty="0" err="1"/>
              <a:t>Pietersma</a:t>
            </a:r>
            <a:r>
              <a:rPr lang="en-IN" dirty="0"/>
              <a:t>, and L. </a:t>
            </a:r>
            <a:r>
              <a:rPr lang="en-IN" dirty="0" err="1"/>
              <a:t>Schomaker</a:t>
            </a:r>
            <a:r>
              <a:rPr lang="en-IN" dirty="0"/>
              <a:t>, “Reinforcement learning algorithms for solving classification problems,” 05 2011, pp. 91 – 96. </a:t>
            </a:r>
            <a:endParaRPr lang="en-IN" dirty="0" smtClean="0"/>
          </a:p>
          <a:p>
            <a:pPr marL="342900" indent="-342900" algn="just">
              <a:lnSpc>
                <a:spcPct val="150000"/>
              </a:lnSpc>
              <a:buAutoNum type="arabicPeriod"/>
            </a:pPr>
            <a:r>
              <a:rPr lang="en-IN" dirty="0" smtClean="0"/>
              <a:t>[</a:t>
            </a:r>
            <a:r>
              <a:rPr lang="en-IN" dirty="0"/>
              <a:t>6] D. </a:t>
            </a:r>
            <a:r>
              <a:rPr lang="en-IN" dirty="0" err="1"/>
              <a:t>Yuvaraju</a:t>
            </a:r>
            <a:r>
              <a:rPr lang="en-IN" dirty="0"/>
              <a:t>, “Origin, history and functioning of credit card,” vol. IV-A, 12 2012.</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10582275" cy="5078313"/>
          </a:xfrm>
          <a:prstGeom prst="rect">
            <a:avLst/>
          </a:prstGeom>
          <a:noFill/>
        </p:spPr>
        <p:txBody>
          <a:bodyPr wrap="square">
            <a:spAutoFit/>
          </a:bodyPr>
          <a:lstStyle/>
          <a:p>
            <a:pPr marL="342900" indent="-342900" algn="just">
              <a:lnSpc>
                <a:spcPct val="150000"/>
              </a:lnSpc>
              <a:buAutoNum type="arabicPeriod"/>
            </a:pPr>
            <a:r>
              <a:rPr lang="en-IN" dirty="0"/>
              <a:t>[7] P. Bruno and O. </a:t>
            </a:r>
            <a:r>
              <a:rPr lang="en-IN" dirty="0" err="1"/>
              <a:t>Denecker</a:t>
            </a:r>
            <a:r>
              <a:rPr lang="en-IN" dirty="0"/>
              <a:t>, “Global payments report 2019: Amid sustained growth, accelerating challenges demand bold actions,” Sep 2019</a:t>
            </a:r>
            <a:r>
              <a:rPr lang="en-IN" dirty="0" smtClean="0"/>
              <a:t>.</a:t>
            </a:r>
          </a:p>
          <a:p>
            <a:pPr marL="342900" indent="-342900" algn="just">
              <a:lnSpc>
                <a:spcPct val="150000"/>
              </a:lnSpc>
              <a:buAutoNum type="arabicPeriod"/>
            </a:pPr>
            <a:r>
              <a:rPr lang="en-IN" dirty="0" smtClean="0"/>
              <a:t> </a:t>
            </a:r>
            <a:r>
              <a:rPr lang="en-IN" dirty="0"/>
              <a:t>[8] “Fraud in e-commerce: Why and how it happens: </a:t>
            </a:r>
            <a:r>
              <a:rPr lang="en-IN" dirty="0" err="1"/>
              <a:t>Clearhaus</a:t>
            </a:r>
            <a:r>
              <a:rPr lang="en-IN" dirty="0"/>
              <a:t> blog.” [Online]. Available: https://www.clearhaus.com/blog/fraud-in-ecommerce/ </a:t>
            </a:r>
            <a:endParaRPr lang="en-IN" dirty="0" smtClean="0"/>
          </a:p>
          <a:p>
            <a:pPr marL="342900" indent="-342900" algn="just">
              <a:lnSpc>
                <a:spcPct val="150000"/>
              </a:lnSpc>
              <a:buAutoNum type="arabicPeriod"/>
            </a:pPr>
            <a:r>
              <a:rPr lang="en-IN" dirty="0" smtClean="0"/>
              <a:t>[</a:t>
            </a:r>
            <a:r>
              <a:rPr lang="en-IN" dirty="0"/>
              <a:t>9] T. Horan, “5 keys to using </a:t>
            </a:r>
            <a:r>
              <a:rPr lang="en-IN" dirty="0" err="1"/>
              <a:t>ai</a:t>
            </a:r>
            <a:r>
              <a:rPr lang="en-IN" dirty="0"/>
              <a:t> and machine learning in fraud detection,” Jul 2018. [Online]. Available: https://www.fico.com/blogs/ 5-keys-using-ai-and-machine-learning-fraud-detection </a:t>
            </a:r>
            <a:endParaRPr lang="en-IN" dirty="0" smtClean="0"/>
          </a:p>
          <a:p>
            <a:pPr marL="342900" indent="-342900" algn="just">
              <a:lnSpc>
                <a:spcPct val="150000"/>
              </a:lnSpc>
              <a:buAutoNum type="arabicPeriod"/>
            </a:pPr>
            <a:r>
              <a:rPr lang="en-IN" dirty="0" smtClean="0"/>
              <a:t>[</a:t>
            </a:r>
            <a:r>
              <a:rPr lang="en-IN" dirty="0"/>
              <a:t>10] W. Ruiz, “</a:t>
            </a:r>
            <a:r>
              <a:rPr lang="en-IN" dirty="0" err="1"/>
              <a:t>T´ecnicas</a:t>
            </a:r>
            <a:r>
              <a:rPr lang="en-IN" dirty="0"/>
              <a:t> de </a:t>
            </a:r>
            <a:r>
              <a:rPr lang="en-IN" dirty="0" err="1"/>
              <a:t>miner´ıa</a:t>
            </a:r>
            <a:r>
              <a:rPr lang="en-IN" dirty="0"/>
              <a:t> de </a:t>
            </a:r>
            <a:r>
              <a:rPr lang="en-IN" dirty="0" err="1"/>
              <a:t>datos</a:t>
            </a:r>
            <a:r>
              <a:rPr lang="en-IN" dirty="0"/>
              <a:t> </a:t>
            </a:r>
            <a:r>
              <a:rPr lang="en-IN" dirty="0" err="1"/>
              <a:t>aplicadas</a:t>
            </a:r>
            <a:r>
              <a:rPr lang="en-IN" dirty="0"/>
              <a:t> en la </a:t>
            </a:r>
            <a:r>
              <a:rPr lang="en-IN" dirty="0" err="1"/>
              <a:t>detecci´on</a:t>
            </a:r>
            <a:r>
              <a:rPr lang="en-IN" dirty="0"/>
              <a:t> de </a:t>
            </a:r>
            <a:r>
              <a:rPr lang="en-IN" dirty="0" err="1"/>
              <a:t>fraude:estado</a:t>
            </a:r>
            <a:r>
              <a:rPr lang="en-IN" dirty="0"/>
              <a:t> del arte,” 01 2006. [11] A. D. </a:t>
            </a:r>
            <a:r>
              <a:rPr lang="en-IN" dirty="0" err="1"/>
              <a:t>Pozzolo</a:t>
            </a:r>
            <a:r>
              <a:rPr lang="en-IN" dirty="0"/>
              <a:t> and G. </a:t>
            </a:r>
            <a:r>
              <a:rPr lang="en-IN" dirty="0" err="1"/>
              <a:t>Bontempi</a:t>
            </a:r>
            <a:r>
              <a:rPr lang="en-IN" dirty="0"/>
              <a:t>, “Adaptive machine learning for credit card fraud detection,” 2015. </a:t>
            </a:r>
            <a:endParaRPr lang="en-IN" dirty="0" smtClean="0"/>
          </a:p>
          <a:p>
            <a:pPr marL="342900" indent="-342900" algn="just">
              <a:lnSpc>
                <a:spcPct val="150000"/>
              </a:lnSpc>
              <a:buAutoNum type="arabicPeriod"/>
            </a:pPr>
            <a:r>
              <a:rPr lang="en-IN" dirty="0" smtClean="0"/>
              <a:t>[</a:t>
            </a:r>
            <a:r>
              <a:rPr lang="en-IN" dirty="0"/>
              <a:t>12] C. Brown, “High risk credit card processing fraud prevention,” May 2018. [Online]. Available: https://due.com/blog/ high-risk-credit-card-processing-fraud-prevention/ </a:t>
            </a:r>
            <a:endParaRPr lang="en-IN" dirty="0" smtClean="0"/>
          </a:p>
          <a:p>
            <a:pPr marL="342900" indent="-342900" algn="just">
              <a:lnSpc>
                <a:spcPct val="150000"/>
              </a:lnSpc>
              <a:buAutoNum type="arabicPeriod"/>
            </a:pPr>
            <a:r>
              <a:rPr lang="en-IN" dirty="0" smtClean="0"/>
              <a:t>[</a:t>
            </a:r>
            <a:r>
              <a:rPr lang="en-IN" dirty="0"/>
              <a:t>13] R. Anderson, The Credit Scoring Toolkit: Theory and Practice for Retail Credit Risk Management and Decision Automation, 01 2007.</a:t>
            </a:r>
            <a:endParaRPr lang="en-US" dirty="0" smtClean="0"/>
          </a:p>
        </p:txBody>
      </p:sp>
    </p:spTree>
    <p:extLst>
      <p:ext uri="{BB962C8B-B14F-4D97-AF65-F5344CB8AC3E}">
        <p14:creationId xmlns:p14="http://schemas.microsoft.com/office/powerpoint/2010/main" val="275536135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170</TotalTime>
  <Words>2325</Words>
  <Application>Microsoft Office PowerPoint</Application>
  <PresentationFormat>Custom</PresentationFormat>
  <Paragraphs>135</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lpstr>
      <vt:lpstr>Credit card fraud detection using artificial neural network</vt:lpstr>
      <vt:lpstr>Abstract</vt:lpstr>
      <vt:lpstr>Objectives</vt:lpstr>
      <vt:lpstr>Existing System</vt:lpstr>
      <vt:lpstr>Disadvantages</vt:lpstr>
      <vt:lpstr>Proposed System</vt:lpstr>
      <vt:lpstr>PowerPoint Presentation</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133</cp:revision>
  <dcterms:created xsi:type="dcterms:W3CDTF">2024-07-24T16:47:17Z</dcterms:created>
  <dcterms:modified xsi:type="dcterms:W3CDTF">2024-08-02T14:22:23Z</dcterms:modified>
</cp:coreProperties>
</file>