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6" r:id="rId2"/>
    <p:sldId id="257" r:id="rId3"/>
    <p:sldId id="281" r:id="rId4"/>
    <p:sldId id="258" r:id="rId5"/>
    <p:sldId id="259" r:id="rId6"/>
    <p:sldId id="260" r:id="rId7"/>
    <p:sldId id="261" r:id="rId8"/>
    <p:sldId id="262" r:id="rId9"/>
    <p:sldId id="263" r:id="rId10"/>
    <p:sldId id="264" r:id="rId11"/>
    <p:sldId id="265" r:id="rId12"/>
    <p:sldId id="266" r:id="rId13"/>
    <p:sldId id="267" r:id="rId14"/>
    <p:sldId id="268" r:id="rId15"/>
    <p:sldId id="269" r:id="rId16"/>
    <p:sldId id="280" r:id="rId17"/>
    <p:sldId id="270" r:id="rId18"/>
    <p:sldId id="271" r:id="rId19"/>
    <p:sldId id="272" r:id="rId20"/>
    <p:sldId id="273" r:id="rId21"/>
    <p:sldId id="276" r:id="rId22"/>
    <p:sldId id="282" r:id="rId23"/>
    <p:sldId id="283" r:id="rId24"/>
    <p:sldId id="274" r:id="rId25"/>
    <p:sldId id="275" r:id="rId26"/>
    <p:sldId id="284" r:id="rId27"/>
    <p:sldId id="285" r:id="rId28"/>
    <p:sldId id="286"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1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C98B5B-3335-469C-A808-38E743719EE0}" type="datetimeFigureOut">
              <a:rPr lang="en-IN" smtClean="0"/>
              <a:t>02-08-2024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0B410-1CF1-4BCD-9964-826FF5799070}" type="slidenum">
              <a:rPr lang="en-IN" smtClean="0"/>
              <a:t>‹#›</a:t>
            </a:fld>
            <a:endParaRPr lang="en-IN"/>
          </a:p>
        </p:txBody>
      </p:sp>
    </p:spTree>
    <p:extLst>
      <p:ext uri="{BB962C8B-B14F-4D97-AF65-F5344CB8AC3E}">
        <p14:creationId xmlns:p14="http://schemas.microsoft.com/office/powerpoint/2010/main" val="308228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25</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26</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27</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28</a:t>
            </a:fld>
            <a:endParaRPr lang="en-IN"/>
          </a:p>
        </p:txBody>
      </p:sp>
    </p:spTree>
    <p:extLst>
      <p:ext uri="{BB962C8B-B14F-4D97-AF65-F5344CB8AC3E}">
        <p14:creationId xmlns:p14="http://schemas.microsoft.com/office/powerpoint/2010/main" val="1675644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8806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3537606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2853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FE216D-3FE6-40E9-A495-7AE9BB1F85B4}" type="datetimeFigureOut">
              <a:rPr lang="en-IN" smtClean="0"/>
              <a:t>02-08-2024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315703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FE216D-3FE6-40E9-A495-7AE9BB1F85B4}" type="datetimeFigureOut">
              <a:rPr lang="en-IN" smtClean="0"/>
              <a:t>02-08-2024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76803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FE216D-3FE6-40E9-A495-7AE9BB1F85B4}" type="datetimeFigureOut">
              <a:rPr lang="en-IN" smtClean="0"/>
              <a:t>02-08-2024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913643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BFE216D-3FE6-40E9-A495-7AE9BB1F85B4}" type="datetimeFigureOut">
              <a:rPr lang="en-IN" smtClean="0"/>
              <a:t>02-08-2024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848097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BFE216D-3FE6-40E9-A495-7AE9BB1F85B4}" type="datetimeFigureOut">
              <a:rPr lang="en-IN" smtClean="0"/>
              <a:t>02-08-2024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71E188D-606E-4D80-90EA-B74BFB38ECD7}" type="slidenum">
              <a:rPr lang="en-IN" smtClean="0"/>
              <a:t>‹#›</a:t>
            </a:fld>
            <a:endParaRPr lang="en-IN"/>
          </a:p>
        </p:txBody>
      </p:sp>
    </p:spTree>
    <p:extLst>
      <p:ext uri="{BB962C8B-B14F-4D97-AF65-F5344CB8AC3E}">
        <p14:creationId xmlns:p14="http://schemas.microsoft.com/office/powerpoint/2010/main" val="2276435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FE216D-3FE6-40E9-A495-7AE9BB1F85B4}" type="datetimeFigureOut">
              <a:rPr lang="en-IN" smtClean="0"/>
              <a:t>02-08-2024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585726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035936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902356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BFE216D-3FE6-40E9-A495-7AE9BB1F85B4}" type="datetimeFigureOut">
              <a:rPr lang="en-IN" smtClean="0"/>
              <a:t>02-08-2024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71E188D-606E-4D80-90EA-B74BFB38ECD7}"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27484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xmlns="" id="{9DE4C5DD-F163-466B-62C4-87F28F117A4A}"/>
              </a:ext>
            </a:extLst>
          </p:cNvPr>
          <p:cNvSpPr>
            <a:spLocks noGrp="1"/>
          </p:cNvSpPr>
          <p:nvPr>
            <p:ph type="title" idx="4294967295"/>
          </p:nvPr>
        </p:nvSpPr>
        <p:spPr>
          <a:xfrm>
            <a:off x="1853045" y="2339397"/>
            <a:ext cx="10515600" cy="1325563"/>
          </a:xfrm>
        </p:spPr>
        <p:txBody>
          <a:bodyPr>
            <a:normAutofit/>
          </a:bodyPr>
          <a:lstStyle/>
          <a:p>
            <a:r>
              <a:rPr lang="en-US" sz="3200" dirty="0"/>
              <a:t>Brain Tumor Detection and Classification Using Deep Learning and Sine-Cosine Fitness Grey Wolf </a:t>
            </a:r>
            <a:r>
              <a:rPr lang="en-US" sz="3200" dirty="0" smtClean="0"/>
              <a:t>Optimization</a:t>
            </a:r>
            <a:endParaRPr lang="en-IN" dirty="0"/>
          </a:p>
        </p:txBody>
      </p:sp>
    </p:spTree>
    <p:extLst>
      <p:ext uri="{BB962C8B-B14F-4D97-AF65-F5344CB8AC3E}">
        <p14:creationId xmlns:p14="http://schemas.microsoft.com/office/powerpoint/2010/main" val="2906313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8F0FB0-E7FE-EB35-6DA4-DB3927189924}"/>
              </a:ext>
            </a:extLst>
          </p:cNvPr>
          <p:cNvSpPr>
            <a:spLocks noGrp="1"/>
          </p:cNvSpPr>
          <p:nvPr>
            <p:ph type="title" idx="4294967295"/>
          </p:nvPr>
        </p:nvSpPr>
        <p:spPr>
          <a:xfrm>
            <a:off x="232063" y="-356899"/>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Abstract</a:t>
            </a:r>
          </a:p>
        </p:txBody>
      </p:sp>
      <p:sp>
        <p:nvSpPr>
          <p:cNvPr id="5" name="TextBox 4">
            <a:extLst>
              <a:ext uri="{FF2B5EF4-FFF2-40B4-BE49-F238E27FC236}">
                <a16:creationId xmlns:a16="http://schemas.microsoft.com/office/drawing/2014/main" xmlns="" id="{DC8B9092-FE66-343F-1AD8-F3D8EA173ADD}"/>
              </a:ext>
            </a:extLst>
          </p:cNvPr>
          <p:cNvSpPr txBox="1"/>
          <p:nvPr/>
        </p:nvSpPr>
        <p:spPr>
          <a:xfrm>
            <a:off x="1020906" y="1229049"/>
            <a:ext cx="8923193" cy="503387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Diagnosing a brain tumor takes a long time and relies heavily on the radiologist’s abilities and experience. The amount of data that must be handled has increased dramatically as the number of patients has increased, making old procedures both costly and ineffective. Many researchers investigated a variety of algorithms for detecting and classifying brain tumors that were both accurate and fast. </a:t>
            </a:r>
            <a:endParaRPr lang="en-US" dirty="0" smtClean="0"/>
          </a:p>
          <a:p>
            <a:pPr marL="285750" indent="-285750" algn="just">
              <a:lnSpc>
                <a:spcPct val="150000"/>
              </a:lnSpc>
              <a:buFont typeface="Arial" panose="020B0604020202020204" pitchFamily="34" charset="0"/>
              <a:buChar char="•"/>
            </a:pPr>
            <a:r>
              <a:rPr lang="en-US" dirty="0" smtClean="0"/>
              <a:t>Deep </a:t>
            </a:r>
            <a:r>
              <a:rPr lang="en-US" dirty="0"/>
              <a:t>Learning (DL) approaches have recently been popular in developing automated systems capable of accurately diagnosing or segmenting brain tumors in less time. DL enables a pre-trained Convolutional Neural Network (CNN) model for medical images, specifically for classifying brain cancers</a:t>
            </a:r>
            <a:r>
              <a:rPr lang="en-US" dirty="0" smtClean="0"/>
              <a:t>.</a:t>
            </a:r>
          </a:p>
          <a:p>
            <a:pPr marL="285750" indent="-285750" algn="just">
              <a:lnSpc>
                <a:spcPct val="150000"/>
              </a:lnSpc>
              <a:buFont typeface="Arial" panose="020B0604020202020204" pitchFamily="34" charset="0"/>
              <a:buChar char="•"/>
            </a:pPr>
            <a:r>
              <a:rPr lang="en-US" dirty="0" smtClean="0"/>
              <a:t> </a:t>
            </a:r>
            <a:r>
              <a:rPr lang="en-US" dirty="0"/>
              <a:t>The proposed Brain Tumor Classification Model based on CNN (BCM-CNN) is a CNN </a:t>
            </a:r>
            <a:r>
              <a:rPr lang="en-US" dirty="0" err="1"/>
              <a:t>hyperparameters</a:t>
            </a:r>
            <a:r>
              <a:rPr lang="en-US" dirty="0"/>
              <a:t> optimization using an adaptive dynamic sine-cosine fitness grey wolf optimizer (ADSCFGWO) algorithm.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269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8F0FB0-E7FE-EB35-6DA4-DB3927189924}"/>
              </a:ext>
            </a:extLst>
          </p:cNvPr>
          <p:cNvSpPr>
            <a:spLocks noGrp="1"/>
          </p:cNvSpPr>
          <p:nvPr>
            <p:ph type="title" idx="4294967295"/>
          </p:nvPr>
        </p:nvSpPr>
        <p:spPr>
          <a:xfrm>
            <a:off x="232063" y="-356899"/>
            <a:ext cx="10058400" cy="1449387"/>
          </a:xfrm>
        </p:spPr>
        <p:txBody>
          <a:bodyPr>
            <a:normAutofit/>
          </a:bodyPr>
          <a:lstStyle/>
          <a:p>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DC8B9092-FE66-343F-1AD8-F3D8EA173ADD}"/>
              </a:ext>
            </a:extLst>
          </p:cNvPr>
          <p:cNvSpPr txBox="1"/>
          <p:nvPr/>
        </p:nvSpPr>
        <p:spPr>
          <a:xfrm>
            <a:off x="1020906" y="1229049"/>
            <a:ext cx="8923193" cy="503387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smtClean="0"/>
              <a:t>There is an optimization of </a:t>
            </a:r>
            <a:r>
              <a:rPr lang="en-US" dirty="0" err="1" smtClean="0"/>
              <a:t>hyperparameters</a:t>
            </a:r>
            <a:r>
              <a:rPr lang="en-US" dirty="0" smtClean="0"/>
              <a:t> followed by a training model built with Inception-ResnetV2. The model employs commonly used pre-trained models (Inception-ResnetV2) to improve brain tumor diagnosis, and its output is a binary 0 or 1 (0: Normal, 1: Tumor). </a:t>
            </a:r>
          </a:p>
          <a:p>
            <a:pPr marL="285750" indent="-285750" algn="just">
              <a:lnSpc>
                <a:spcPct val="150000"/>
              </a:lnSpc>
              <a:buFont typeface="Arial" panose="020B0604020202020204" pitchFamily="34" charset="0"/>
              <a:buChar char="•"/>
            </a:pPr>
            <a:r>
              <a:rPr lang="en-US" dirty="0" smtClean="0"/>
              <a:t>There are primarily two types of </a:t>
            </a:r>
            <a:r>
              <a:rPr lang="en-US" dirty="0" err="1" smtClean="0"/>
              <a:t>hyperparameters</a:t>
            </a:r>
            <a:r>
              <a:rPr lang="en-US" dirty="0" smtClean="0"/>
              <a:t>: (i) </a:t>
            </a:r>
            <a:r>
              <a:rPr lang="en-US" dirty="0" err="1" smtClean="0"/>
              <a:t>hyperparameters</a:t>
            </a:r>
            <a:r>
              <a:rPr lang="en-US" dirty="0" smtClean="0"/>
              <a:t> that determine the underlying network structure; (ii) a </a:t>
            </a:r>
            <a:r>
              <a:rPr lang="en-US" dirty="0" err="1" smtClean="0"/>
              <a:t>hyperparameter</a:t>
            </a:r>
            <a:r>
              <a:rPr lang="en-US" dirty="0" smtClean="0"/>
              <a:t> that is responsible for training the network. The ADSCFGWO algorithm draws from both the sine cosine and grey wolf algorithms in an adaptable framework that uses both algorithms’ strengths. </a:t>
            </a:r>
          </a:p>
          <a:p>
            <a:pPr marL="285750" indent="-285750" algn="just">
              <a:lnSpc>
                <a:spcPct val="150000"/>
              </a:lnSpc>
              <a:buFont typeface="Arial" panose="020B0604020202020204" pitchFamily="34" charset="0"/>
              <a:buChar char="•"/>
            </a:pPr>
            <a:r>
              <a:rPr lang="en-US" dirty="0" smtClean="0"/>
              <a:t>The experimental results show that the BCM-CNN as a classifier achieved the best results due to the enhancement of the CNN’s performance by the CNN optimization’s </a:t>
            </a:r>
            <a:r>
              <a:rPr lang="en-US" dirty="0" err="1" smtClean="0"/>
              <a:t>hyperparameters</a:t>
            </a:r>
            <a:r>
              <a:rPr lang="en-US" dirty="0" smtClean="0"/>
              <a:t>. The BCM-CNN has achieved 99.98% accuracy with the </a:t>
            </a:r>
            <a:r>
              <a:rPr lang="en-US" dirty="0" err="1" smtClean="0"/>
              <a:t>BRaTS</a:t>
            </a:r>
            <a:r>
              <a:rPr lang="en-US" dirty="0" smtClean="0"/>
              <a:t> 2021 Task 1 dataset.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92035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2AAE46-F88A-B819-FA81-BE7ED7E294EF}"/>
              </a:ext>
            </a:extLst>
          </p:cNvPr>
          <p:cNvSpPr>
            <a:spLocks noGrp="1"/>
          </p:cNvSpPr>
          <p:nvPr>
            <p:ph type="title" idx="4294967295"/>
          </p:nvPr>
        </p:nvSpPr>
        <p:spPr>
          <a:xfrm>
            <a:off x="148937" y="-450416"/>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Objectives</a:t>
            </a:r>
          </a:p>
        </p:txBody>
      </p:sp>
      <p:sp>
        <p:nvSpPr>
          <p:cNvPr id="5" name="TextBox 4">
            <a:extLst>
              <a:ext uri="{FF2B5EF4-FFF2-40B4-BE49-F238E27FC236}">
                <a16:creationId xmlns:a16="http://schemas.microsoft.com/office/drawing/2014/main" xmlns="" id="{85246A34-3C6A-D237-A2C0-5D46AAFB1265}"/>
              </a:ext>
            </a:extLst>
          </p:cNvPr>
          <p:cNvSpPr txBox="1"/>
          <p:nvPr/>
        </p:nvSpPr>
        <p:spPr>
          <a:xfrm>
            <a:off x="997528" y="1202934"/>
            <a:ext cx="8603672" cy="133882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objective of developing a tumor detection system using machine learning and Python is to create a reliable and accurate tool for automated detection of tumors in medical imaging data, such as MRI or CT </a:t>
            </a:r>
            <a:r>
              <a:rPr lang="en-US" dirty="0" smtClean="0"/>
              <a:t>scans and Using CNN </a:t>
            </a:r>
            <a:r>
              <a:rPr lang="en-US" dirty="0" err="1" smtClean="0"/>
              <a:t>Algorithum</a:t>
            </a:r>
            <a:r>
              <a:rPr lang="en-US" dirty="0" smtClean="0"/>
              <a: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82235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F06834-B503-D591-B9B2-1B842A6DDA33}"/>
              </a:ext>
            </a:extLst>
          </p:cNvPr>
          <p:cNvSpPr>
            <a:spLocks noGrp="1"/>
          </p:cNvSpPr>
          <p:nvPr>
            <p:ph type="title" idx="4294967295"/>
          </p:nvPr>
        </p:nvSpPr>
        <p:spPr>
          <a:xfrm>
            <a:off x="7620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Existing System</a:t>
            </a:r>
          </a:p>
        </p:txBody>
      </p:sp>
      <p:sp>
        <p:nvSpPr>
          <p:cNvPr id="5" name="TextBox 4">
            <a:extLst>
              <a:ext uri="{FF2B5EF4-FFF2-40B4-BE49-F238E27FC236}">
                <a16:creationId xmlns:a16="http://schemas.microsoft.com/office/drawing/2014/main" xmlns="" id="{16F2600A-8ABE-E290-DE00-0C79347FD4E8}"/>
              </a:ext>
            </a:extLst>
          </p:cNvPr>
          <p:cNvSpPr txBox="1"/>
          <p:nvPr/>
        </p:nvSpPr>
        <p:spPr>
          <a:xfrm>
            <a:off x="1044285" y="1087132"/>
            <a:ext cx="9502487" cy="295638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 method that detects if there is a tumor or not and then classifies the tumor type. The proposed method was tested on 150 T1-weighted MRI brain imaging for identifying brain tumors. The supervised approach was utilized for the classification process, and the principal component analysis was employed for feature extraction.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They </a:t>
            </a:r>
            <a:r>
              <a:rPr lang="en-US" dirty="0"/>
              <a:t>also assessed the tumor’s area and volume to determine the tumor’s levels. The findings of the experiments demonstrate that KSVM is 97 percent accurate in classifying brain tumors.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5400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AF118D4-A1E6-3ED0-A7AD-2486B5A2EDE1}"/>
              </a:ext>
            </a:extLst>
          </p:cNvPr>
          <p:cNvSpPr>
            <a:spLocks noGrp="1"/>
          </p:cNvSpPr>
          <p:nvPr>
            <p:ph type="title" idx="4294967295"/>
          </p:nvPr>
        </p:nvSpPr>
        <p:spPr>
          <a:xfrm>
            <a:off x="0" y="-512763"/>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Disadvantages</a:t>
            </a:r>
          </a:p>
        </p:txBody>
      </p:sp>
      <p:sp>
        <p:nvSpPr>
          <p:cNvPr id="5" name="TextBox 4">
            <a:extLst>
              <a:ext uri="{FF2B5EF4-FFF2-40B4-BE49-F238E27FC236}">
                <a16:creationId xmlns:a16="http://schemas.microsoft.com/office/drawing/2014/main" xmlns="" id="{4B9B1531-0C82-13A3-2037-30FE16F34746}"/>
              </a:ext>
            </a:extLst>
          </p:cNvPr>
          <p:cNvSpPr txBox="1"/>
          <p:nvPr/>
        </p:nvSpPr>
        <p:spPr>
          <a:xfrm>
            <a:off x="1137805" y="1091775"/>
            <a:ext cx="8837468" cy="3416320"/>
          </a:xfrm>
          <a:prstGeom prst="rect">
            <a:avLst/>
          </a:prstGeom>
          <a:noFill/>
        </p:spPr>
        <p:txBody>
          <a:bodyPr wrap="square">
            <a:spAutoFit/>
          </a:bodyPr>
          <a:lstStyle/>
          <a:p>
            <a:r>
              <a:rPr lang="en-US" dirty="0"/>
              <a:t>Acquiring large and diverse datasets of medical images with annotated tumors can be challenging. Limited data can lead to models that are not sufficiently generalized</a:t>
            </a:r>
            <a:r>
              <a:rPr lang="en-US" dirty="0" smtClean="0"/>
              <a:t>.</a:t>
            </a:r>
          </a:p>
          <a:p>
            <a:endParaRPr lang="en-US" dirty="0"/>
          </a:p>
          <a:p>
            <a:r>
              <a:rPr lang="en-US" dirty="0"/>
              <a:t>Class imbalance between tumor and non-tumor cases can affect model performance, requiring techniques like data augmentation or sampling strategies</a:t>
            </a:r>
            <a:r>
              <a:rPr lang="en-US" dirty="0" smtClean="0"/>
              <a:t>.</a:t>
            </a:r>
          </a:p>
          <a:p>
            <a:endParaRPr lang="en-US" dirty="0"/>
          </a:p>
          <a:p>
            <a:r>
              <a:rPr lang="en-US" dirty="0"/>
              <a:t>Deep learning models, especially complex architectures like CNNs, can be difficult to interpret. Understanding how and why a model makes a particular prediction (e.g., identifying tumor regions) is crucial for medical acceptance and trust</a:t>
            </a:r>
            <a:r>
              <a:rPr lang="en-US" dirty="0" smtClean="0"/>
              <a:t>.</a:t>
            </a:r>
          </a:p>
          <a:p>
            <a:endParaRPr lang="en-US" dirty="0"/>
          </a:p>
          <a:p>
            <a:r>
              <a:rPr lang="en-US" dirty="0"/>
              <a:t>Lack of interpretability can hinder clinical adoption as healthcare professionals may be reluctant to trust "black-box" models without understanding their decision-making process.</a:t>
            </a:r>
          </a:p>
        </p:txBody>
      </p:sp>
    </p:spTree>
    <p:extLst>
      <p:ext uri="{BB962C8B-B14F-4D97-AF65-F5344CB8AC3E}">
        <p14:creationId xmlns:p14="http://schemas.microsoft.com/office/powerpoint/2010/main" val="9437040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28691D-A701-49CF-9C8A-ADD244E53735}"/>
              </a:ext>
            </a:extLst>
          </p:cNvPr>
          <p:cNvSpPr>
            <a:spLocks noGrp="1"/>
          </p:cNvSpPr>
          <p:nvPr>
            <p:ph type="title" idx="4294967295"/>
          </p:nvPr>
        </p:nvSpPr>
        <p:spPr>
          <a:xfrm>
            <a:off x="8659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Proposed System</a:t>
            </a:r>
          </a:p>
        </p:txBody>
      </p:sp>
      <p:sp>
        <p:nvSpPr>
          <p:cNvPr id="5" name="TextBox 4">
            <a:extLst>
              <a:ext uri="{FF2B5EF4-FFF2-40B4-BE49-F238E27FC236}">
                <a16:creationId xmlns:a16="http://schemas.microsoft.com/office/drawing/2014/main" xmlns="" id="{C152151C-C88D-1B8C-A53A-62C64E419915}"/>
              </a:ext>
            </a:extLst>
          </p:cNvPr>
          <p:cNvSpPr txBox="1"/>
          <p:nvPr/>
        </p:nvSpPr>
        <p:spPr>
          <a:xfrm>
            <a:off x="1283277" y="1149339"/>
            <a:ext cx="9730163" cy="295638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This section proposes a Brain Tumor Classification Model (BCM-CNN) based on an advanced model using a Convolutional Neural Network. The overall architecture of the proposed model </a:t>
            </a:r>
            <a:r>
              <a:rPr lang="en-US" dirty="0" smtClean="0"/>
              <a:t>. </a:t>
            </a:r>
            <a:r>
              <a:rPr lang="en-US" dirty="0"/>
              <a:t>The BCM-CNN is used to diagnose a brain tumor</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It consists of a </a:t>
            </a:r>
            <a:r>
              <a:rPr lang="en-US" dirty="0" err="1"/>
              <a:t>hyperparameters</a:t>
            </a:r>
            <a:r>
              <a:rPr lang="en-US" dirty="0"/>
              <a:t> optimization, followed by an Inception-ResnetV2 training model. The model’s output is a binary 0 or 1 (0: Normal, 1: Tumor) and uses common pre-trained models (Inception-ResnetV2) to enhance the brain tumor diagnosis process.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04677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C3EF4C-104C-0180-0D6D-EA7253508D84}"/>
              </a:ext>
            </a:extLst>
          </p:cNvPr>
          <p:cNvSpPr>
            <a:spLocks noGrp="1"/>
          </p:cNvSpPr>
          <p:nvPr>
            <p:ph type="title" idx="4294967295"/>
          </p:nvPr>
        </p:nvSpPr>
        <p:spPr>
          <a:xfrm>
            <a:off x="0" y="-533544"/>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Advantages</a:t>
            </a:r>
          </a:p>
        </p:txBody>
      </p:sp>
      <p:sp>
        <p:nvSpPr>
          <p:cNvPr id="5" name="TextBox 4">
            <a:extLst>
              <a:ext uri="{FF2B5EF4-FFF2-40B4-BE49-F238E27FC236}">
                <a16:creationId xmlns:a16="http://schemas.microsoft.com/office/drawing/2014/main" xmlns="" id="{71C317FF-B4DF-C6D3-E98D-D6E9BC97A1BF}"/>
              </a:ext>
            </a:extLst>
          </p:cNvPr>
          <p:cNvSpPr txBox="1"/>
          <p:nvPr/>
        </p:nvSpPr>
        <p:spPr>
          <a:xfrm>
            <a:off x="1158585" y="1161096"/>
            <a:ext cx="8162059" cy="34163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data augmentation technique is used in this study to artificially generate fresh training data from the current data. As a sort of data augmentation, picture augmentation produces altered representations of the training dataset’s images.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a:t>The input dataset is subjected to several image transformations, such as horizontal and vertical shift, horizontal and vertical flip, random rotation, and random zoom. </a:t>
            </a:r>
            <a:r>
              <a:rPr lang="en-US"/>
              <a:t>The shift augmentation maintains the same image dimensions while shifting all of the MRI image’s pixels in either a horizontal or vertical direction. </a:t>
            </a:r>
            <a:endParaRPr lang="en-IN" dirty="0"/>
          </a:p>
        </p:txBody>
      </p:sp>
    </p:spTree>
    <p:extLst>
      <p:ext uri="{BB962C8B-B14F-4D97-AF65-F5344CB8AC3E}">
        <p14:creationId xmlns:p14="http://schemas.microsoft.com/office/powerpoint/2010/main" val="2014446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7DCFD4B-4454-189E-DAEA-112DBE4B1F32}"/>
              </a:ext>
            </a:extLst>
          </p:cNvPr>
          <p:cNvSpPr>
            <a:spLocks noGrp="1"/>
          </p:cNvSpPr>
          <p:nvPr>
            <p:ph type="title" idx="4294967295"/>
          </p:nvPr>
        </p:nvSpPr>
        <p:spPr>
          <a:xfrm>
            <a:off x="0" y="-59588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a16="http://schemas.microsoft.com/office/drawing/2014/main" xmlns="" id="{B14DFF76-4097-2351-73D7-E35654650ABD}"/>
              </a:ext>
            </a:extLst>
          </p:cNvPr>
          <p:cNvSpPr txBox="1"/>
          <p:nvPr/>
        </p:nvSpPr>
        <p:spPr>
          <a:xfrm>
            <a:off x="1719694" y="991699"/>
            <a:ext cx="9325841"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An abnormal lump of tissue that develops in the brain or central nervous system (CNS) is called a brain tumors. Benign (not cancerous) or malignant (cancerous) brain tumors are also possible. The majority of benign brain tumor grow slowly and do not metastasize (spread to other regions of the body</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On the other hand, malignant brain tumors have a rapid rate of growth and can disseminate to other regions of the body or the brain. Primary brain tumors and secondary brain tumors are the two basic categories of brain tumors. Primary brain tumors originate in the actual brain. Brain metastases, commonly referred to as secondary brain tumors, originate in other places of the body before spreading to the brain. Depending 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5265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CA15E5EB-32EA-3D02-FE4A-ED83BE79DC1C}"/>
              </a:ext>
            </a:extLst>
          </p:cNvPr>
          <p:cNvSpPr txBox="1"/>
          <p:nvPr/>
        </p:nvSpPr>
        <p:spPr>
          <a:xfrm>
            <a:off x="522142" y="408030"/>
            <a:ext cx="9245311"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err="1"/>
              <a:t>functionalrepresentations</a:t>
            </a:r>
            <a:r>
              <a:rPr lang="en-US" dirty="0"/>
              <a:t> of 3D brain tumor volumes in order to diagnose HG and LG </a:t>
            </a:r>
            <a:r>
              <a:rPr lang="en-US" dirty="0" err="1"/>
              <a:t>gliomas</a:t>
            </a:r>
            <a:r>
              <a:rPr lang="en-US" dirty="0"/>
              <a:t>.[2] Deep convolutional neural network-based support vector machine technique (DCNN-F-SVM) was proposed by Wu </a:t>
            </a:r>
            <a:r>
              <a:rPr lang="en-US" dirty="0" err="1"/>
              <a:t>Wentao</a:t>
            </a:r>
            <a:r>
              <a:rPr lang="en-US" dirty="0"/>
              <a:t> et al. The suggested brain tumor segmentation model includes three crucial procedures.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first step is to train a deep convolutional </a:t>
            </a:r>
            <a:r>
              <a:rPr lang="en-US" dirty="0" err="1"/>
              <a:t>neuralnetwork</a:t>
            </a:r>
            <a:r>
              <a:rPr lang="en-US" dirty="0"/>
              <a:t> to understand a mapping from image space to tumor marker space. The test image and the deep convolutional neural network training prediction label are combined in </a:t>
            </a:r>
            <a:r>
              <a:rPr lang="en-US" dirty="0" err="1"/>
              <a:t>thesecond</a:t>
            </a:r>
            <a:r>
              <a:rPr lang="en-US" dirty="0"/>
              <a:t> step, and the input is fed into the support vector machine classifier. In order to </a:t>
            </a:r>
            <a:r>
              <a:rPr lang="en-US" dirty="0" err="1"/>
              <a:t>traina</a:t>
            </a:r>
            <a:r>
              <a:rPr lang="en-US" dirty="0"/>
              <a:t> deep classifier, the third stage entails cascading a deep convolutional neural network and an ensemble support vector machine. Run each model on customized datasets to </a:t>
            </a:r>
            <a:r>
              <a:rPr lang="en-US" dirty="0" err="1"/>
              <a:t>segmentbrain</a:t>
            </a:r>
            <a:r>
              <a:rPr lang="en-US" dirty="0"/>
              <a:t> tumors. When it comes to classifying data into groups, it performs better </a:t>
            </a:r>
            <a:r>
              <a:rPr lang="en-US" dirty="0" err="1"/>
              <a:t>thanensemble</a:t>
            </a:r>
            <a:r>
              <a:rPr lang="en-US" dirty="0"/>
              <a:t> SVM classifiers and deep convolutional neural networks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3459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A6136A9-9122-92D7-CB8E-3B1AFDDD3A60}"/>
              </a:ext>
            </a:extLst>
          </p:cNvPr>
          <p:cNvSpPr>
            <a:spLocks noGrp="1"/>
          </p:cNvSpPr>
          <p:nvPr>
            <p:ph type="title" idx="4294967295"/>
          </p:nvPr>
        </p:nvSpPr>
        <p:spPr>
          <a:xfrm>
            <a:off x="169718" y="-440025"/>
            <a:ext cx="10058400" cy="1449387"/>
          </a:xfrm>
        </p:spPr>
        <p:txBody>
          <a:bodyPr>
            <a:normAutofit/>
          </a:bodyPr>
          <a:lstStyle/>
          <a:p>
            <a:r>
              <a:rPr lang="en-IN" sz="4600" dirty="0">
                <a:latin typeface="Times New Roman" panose="02020603050405020304" pitchFamily="18" charset="0"/>
                <a:cs typeface="Times New Roman" panose="02020603050405020304" pitchFamily="18" charset="0"/>
              </a:rPr>
              <a:t>Modules</a:t>
            </a:r>
          </a:p>
        </p:txBody>
      </p:sp>
      <p:sp>
        <p:nvSpPr>
          <p:cNvPr id="5" name="TextBox 4">
            <a:extLst>
              <a:ext uri="{FF2B5EF4-FFF2-40B4-BE49-F238E27FC236}">
                <a16:creationId xmlns:a16="http://schemas.microsoft.com/office/drawing/2014/main" xmlns="" id="{C3A8794D-323D-6426-0153-791E06A5F022}"/>
              </a:ext>
            </a:extLst>
          </p:cNvPr>
          <p:cNvSpPr txBox="1"/>
          <p:nvPr/>
        </p:nvSpPr>
        <p:spPr>
          <a:xfrm>
            <a:off x="1226127" y="1298864"/>
            <a:ext cx="6167004" cy="332398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2800" dirty="0"/>
              <a:t>Input </a:t>
            </a:r>
            <a:r>
              <a:rPr lang="en-IN" sz="2800" dirty="0" smtClean="0"/>
              <a:t>Layer</a:t>
            </a:r>
          </a:p>
          <a:p>
            <a:pPr marL="285750" indent="-285750" algn="just">
              <a:lnSpc>
                <a:spcPct val="150000"/>
              </a:lnSpc>
              <a:buFont typeface="Arial" panose="020B0604020202020204" pitchFamily="34" charset="0"/>
              <a:buChar char="•"/>
            </a:pPr>
            <a:r>
              <a:rPr lang="en-IN" sz="2800" dirty="0"/>
              <a:t>Convolutional </a:t>
            </a:r>
            <a:r>
              <a:rPr lang="en-IN" sz="2800" dirty="0" smtClean="0"/>
              <a:t>Layers</a:t>
            </a:r>
          </a:p>
          <a:p>
            <a:pPr marL="285750" indent="-285750" algn="just">
              <a:lnSpc>
                <a:spcPct val="150000"/>
              </a:lnSpc>
              <a:buFont typeface="Arial" panose="020B0604020202020204" pitchFamily="34" charset="0"/>
              <a:buChar char="•"/>
            </a:pPr>
            <a:r>
              <a:rPr lang="en-IN" sz="2800" dirty="0"/>
              <a:t>Activation </a:t>
            </a:r>
            <a:r>
              <a:rPr lang="en-IN" sz="2800" dirty="0" smtClean="0"/>
              <a:t>Function</a:t>
            </a:r>
          </a:p>
          <a:p>
            <a:pPr marL="285750" indent="-285750" algn="just">
              <a:lnSpc>
                <a:spcPct val="150000"/>
              </a:lnSpc>
              <a:buFont typeface="Arial" panose="020B0604020202020204" pitchFamily="34" charset="0"/>
              <a:buChar char="•"/>
            </a:pPr>
            <a:r>
              <a:rPr lang="en-IN" sz="2800" dirty="0" smtClean="0"/>
              <a:t> </a:t>
            </a:r>
            <a:r>
              <a:rPr lang="en-IN" sz="2800" dirty="0"/>
              <a:t>Pooling Layers</a:t>
            </a:r>
            <a:r>
              <a:rPr lang="en-IN" sz="2800" dirty="0" smtClean="0"/>
              <a:t>:</a:t>
            </a:r>
          </a:p>
          <a:p>
            <a:pPr marL="285750" indent="-285750" algn="just">
              <a:lnSpc>
                <a:spcPct val="150000"/>
              </a:lnSpc>
              <a:buFont typeface="Arial" panose="020B0604020202020204" pitchFamily="34" charset="0"/>
              <a:buChar char="•"/>
            </a:pPr>
            <a:r>
              <a:rPr lang="en-IN" sz="2800" dirty="0"/>
              <a:t>Output Layer:</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7325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A6846BC-3EE6-3E0C-2FD2-F821435D1A5A}"/>
              </a:ext>
            </a:extLst>
          </p:cNvPr>
          <p:cNvSpPr txBox="1"/>
          <p:nvPr/>
        </p:nvSpPr>
        <p:spPr>
          <a:xfrm>
            <a:off x="407843" y="384026"/>
            <a:ext cx="6094268" cy="669542"/>
          </a:xfrm>
          <a:prstGeom prst="rect">
            <a:avLst/>
          </a:prstGeom>
          <a:noFill/>
        </p:spPr>
        <p:txBody>
          <a:bodyPr wrap="square">
            <a:spAutoFit/>
          </a:bodyPr>
          <a:lstStyle/>
          <a:p>
            <a:pPr algn="just">
              <a:lnSpc>
                <a:spcPct val="150000"/>
              </a:lnSpc>
            </a:pPr>
            <a:r>
              <a:rPr lang="en-IN" sz="2800" dirty="0"/>
              <a:t>Input Layer: </a:t>
            </a:r>
            <a:endParaRPr lang="en-IN" sz="28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0E4B33F8-387A-CCD3-8004-33050FBE9BBE}"/>
              </a:ext>
            </a:extLst>
          </p:cNvPr>
          <p:cNvSpPr txBox="1"/>
          <p:nvPr/>
        </p:nvSpPr>
        <p:spPr>
          <a:xfrm>
            <a:off x="1592406" y="1484853"/>
            <a:ext cx="9898553" cy="129439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input to a CNN is typically a 3D array of pixel values, where the </a:t>
            </a:r>
            <a:r>
              <a:rPr lang="en-US" dirty="0" err="1"/>
              <a:t>dimensionscorrespond</a:t>
            </a:r>
            <a:r>
              <a:rPr lang="en-US" dirty="0"/>
              <a:t> to the width, height, and </a:t>
            </a:r>
            <a:r>
              <a:rPr lang="en-US" dirty="0" err="1"/>
              <a:t>colour</a:t>
            </a:r>
            <a:r>
              <a:rPr lang="en-US" dirty="0"/>
              <a:t> channels of an image (e.g., red, </a:t>
            </a:r>
            <a:r>
              <a:rPr lang="en-US" dirty="0" err="1"/>
              <a:t>green,and</a:t>
            </a:r>
            <a:r>
              <a:rPr lang="en-US" dirty="0"/>
              <a:t> blue channels for a </a:t>
            </a:r>
            <a:r>
              <a:rPr lang="en-US" dirty="0" err="1"/>
              <a:t>colour</a:t>
            </a:r>
            <a:r>
              <a:rPr lang="en-US" dirty="0"/>
              <a:t> image).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7129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B02D722-A8AA-DB7D-5962-A277CF9CB059}"/>
              </a:ext>
            </a:extLst>
          </p:cNvPr>
          <p:cNvSpPr txBox="1"/>
          <p:nvPr/>
        </p:nvSpPr>
        <p:spPr>
          <a:xfrm>
            <a:off x="270164" y="435982"/>
            <a:ext cx="6148820" cy="669542"/>
          </a:xfrm>
          <a:prstGeom prst="rect">
            <a:avLst/>
          </a:prstGeom>
          <a:noFill/>
        </p:spPr>
        <p:txBody>
          <a:bodyPr wrap="square">
            <a:spAutoFit/>
          </a:bodyPr>
          <a:lstStyle/>
          <a:p>
            <a:pPr algn="just">
              <a:lnSpc>
                <a:spcPct val="150000"/>
              </a:lnSpc>
            </a:pPr>
            <a:r>
              <a:rPr lang="en-IN" sz="2800" dirty="0"/>
              <a:t>Convolutional Layers: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AA1B965-966A-38A6-7373-8658C716843F}"/>
              </a:ext>
            </a:extLst>
          </p:cNvPr>
          <p:cNvSpPr txBox="1"/>
          <p:nvPr/>
        </p:nvSpPr>
        <p:spPr>
          <a:xfrm>
            <a:off x="1322244" y="1674673"/>
            <a:ext cx="7385338" cy="378738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Convolution Operation: The core operation of a CNN is convolution. It involves sliding a small filter (also known as a kernel) over the input image and </a:t>
            </a:r>
            <a:r>
              <a:rPr lang="en-US" dirty="0" err="1"/>
              <a:t>computingthe</a:t>
            </a:r>
            <a:r>
              <a:rPr lang="en-US" dirty="0"/>
              <a:t> dot product between the filter and the local region of the image. This </a:t>
            </a:r>
            <a:r>
              <a:rPr lang="en-US" dirty="0" err="1"/>
              <a:t>operationhelps</a:t>
            </a:r>
            <a:r>
              <a:rPr lang="en-US" dirty="0"/>
              <a:t> detect local patterns or features, like edges and textures.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Multiple </a:t>
            </a:r>
            <a:r>
              <a:rPr lang="en-US" dirty="0"/>
              <a:t>Filters: CNNs use multiple filters in each convolutional layer, and each filter captures different features. As the network progresses through layers, these filters can learn more complex and abstract features.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6648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2799E4DE-B270-DC85-B607-0B80F7394E78}"/>
              </a:ext>
            </a:extLst>
          </p:cNvPr>
          <p:cNvSpPr txBox="1"/>
          <p:nvPr/>
        </p:nvSpPr>
        <p:spPr>
          <a:xfrm>
            <a:off x="428625" y="477544"/>
            <a:ext cx="6094268" cy="669542"/>
          </a:xfrm>
          <a:prstGeom prst="rect">
            <a:avLst/>
          </a:prstGeom>
          <a:noFill/>
        </p:spPr>
        <p:txBody>
          <a:bodyPr wrap="square">
            <a:spAutoFit/>
          </a:bodyPr>
          <a:lstStyle/>
          <a:p>
            <a:pPr algn="just">
              <a:lnSpc>
                <a:spcPct val="150000"/>
              </a:lnSpc>
            </a:pPr>
            <a:r>
              <a:rPr lang="en-IN" sz="2800" dirty="0"/>
              <a:t>Activation Function: </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8C5E181-8D36-1CE9-17D2-2ED0878AD708}"/>
              </a:ext>
            </a:extLst>
          </p:cNvPr>
          <p:cNvSpPr txBox="1"/>
          <p:nvPr/>
        </p:nvSpPr>
        <p:spPr>
          <a:xfrm>
            <a:off x="1789834" y="1536808"/>
            <a:ext cx="10036406" cy="129439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After the convolution operation, an activation function (typically </a:t>
            </a:r>
            <a:r>
              <a:rPr lang="en-US" dirty="0" err="1"/>
              <a:t>ReLU</a:t>
            </a:r>
            <a:r>
              <a:rPr lang="en-US" dirty="0"/>
              <a:t> - </a:t>
            </a:r>
            <a:r>
              <a:rPr lang="en-US" dirty="0" err="1"/>
              <a:t>RectifiedLinear</a:t>
            </a:r>
            <a:r>
              <a:rPr lang="en-US" dirty="0"/>
              <a:t> Unit) is applied element-wise to introduce non-linearity into the model. This allows the network to model complex relationships in the data.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27479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3C5D9AD2-2D31-EC4A-70C4-A45B7BFB2F34}"/>
              </a:ext>
            </a:extLst>
          </p:cNvPr>
          <p:cNvSpPr txBox="1"/>
          <p:nvPr/>
        </p:nvSpPr>
        <p:spPr>
          <a:xfrm>
            <a:off x="387062" y="404809"/>
            <a:ext cx="6094268" cy="669542"/>
          </a:xfrm>
          <a:prstGeom prst="rect">
            <a:avLst/>
          </a:prstGeom>
          <a:noFill/>
        </p:spPr>
        <p:txBody>
          <a:bodyPr wrap="square">
            <a:spAutoFit/>
          </a:bodyPr>
          <a:lstStyle/>
          <a:p>
            <a:pPr algn="just">
              <a:lnSpc>
                <a:spcPct val="150000"/>
              </a:lnSpc>
            </a:pPr>
            <a:r>
              <a:rPr lang="en-IN" sz="2800" dirty="0"/>
              <a:t>Pooling Layers: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EB0884D-39AE-0B0C-E785-39EF616EF4A7}"/>
              </a:ext>
            </a:extLst>
          </p:cNvPr>
          <p:cNvSpPr txBox="1"/>
          <p:nvPr/>
        </p:nvSpPr>
        <p:spPr>
          <a:xfrm>
            <a:off x="1343023" y="1432897"/>
            <a:ext cx="9863457" cy="254088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Pooling Operation: Pooling layers reduce the spatial dimensions of the feature maps while retaining the most important information. A common pooling operation is max-pooling, which selects the maximum value from a local region of the feature map.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Pooling </a:t>
            </a:r>
            <a:r>
              <a:rPr lang="en-US" dirty="0"/>
              <a:t>helps make the network invariant to small translations or variations in </a:t>
            </a:r>
            <a:r>
              <a:rPr lang="en-US" dirty="0" err="1"/>
              <a:t>theinput</a:t>
            </a:r>
            <a:r>
              <a:rPr lang="en-US" dirty="0"/>
              <a:t> and reduces the number of parameters, making the network</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30470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3C5D9AD2-2D31-EC4A-70C4-A45B7BFB2F34}"/>
              </a:ext>
            </a:extLst>
          </p:cNvPr>
          <p:cNvSpPr txBox="1"/>
          <p:nvPr/>
        </p:nvSpPr>
        <p:spPr>
          <a:xfrm>
            <a:off x="1432560" y="465769"/>
            <a:ext cx="6094268" cy="669542"/>
          </a:xfrm>
          <a:prstGeom prst="rect">
            <a:avLst/>
          </a:prstGeom>
          <a:noFill/>
        </p:spPr>
        <p:txBody>
          <a:bodyPr wrap="square">
            <a:spAutoFit/>
          </a:bodyPr>
          <a:lstStyle/>
          <a:p>
            <a:pPr algn="just">
              <a:lnSpc>
                <a:spcPct val="150000"/>
              </a:lnSpc>
            </a:pPr>
            <a:r>
              <a:rPr lang="en-IN" sz="2800" dirty="0"/>
              <a:t>Output Layer:</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EB0884D-39AE-0B0C-E785-39EF616EF4A7}"/>
              </a:ext>
            </a:extLst>
          </p:cNvPr>
          <p:cNvSpPr txBox="1"/>
          <p:nvPr/>
        </p:nvSpPr>
        <p:spPr>
          <a:xfrm>
            <a:off x="1343023" y="1432897"/>
            <a:ext cx="9863457" cy="258532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output layer of the CNN depends on the specific task. For image </a:t>
            </a:r>
            <a:r>
              <a:rPr lang="en-US" dirty="0" err="1"/>
              <a:t>classification,it</a:t>
            </a:r>
            <a:r>
              <a:rPr lang="en-US" dirty="0"/>
              <a:t> usually consists of as many neurons as there are classes in the dataset, with a </a:t>
            </a:r>
            <a:r>
              <a:rPr lang="en-US" dirty="0" err="1"/>
              <a:t>SoftMax</a:t>
            </a:r>
            <a:r>
              <a:rPr lang="en-US" dirty="0"/>
              <a:t> activation function to produce class probabilities.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For </a:t>
            </a:r>
            <a:r>
              <a:rPr lang="en-US" dirty="0"/>
              <a:t>other tasks like object detection, the output layer may involve multiple neurons, each associated with a different aspect of the detected objects (e.g., class, location, size).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81441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D8E9949-0CEA-1A1D-57DE-785AB128834E}"/>
              </a:ext>
            </a:extLst>
          </p:cNvPr>
          <p:cNvSpPr txBox="1"/>
          <p:nvPr/>
        </p:nvSpPr>
        <p:spPr>
          <a:xfrm>
            <a:off x="231197" y="210189"/>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Software Details</a:t>
            </a:r>
          </a:p>
        </p:txBody>
      </p:sp>
      <p:sp>
        <p:nvSpPr>
          <p:cNvPr id="5" name="TextBox 4">
            <a:extLst>
              <a:ext uri="{FF2B5EF4-FFF2-40B4-BE49-F238E27FC236}">
                <a16:creationId xmlns:a16="http://schemas.microsoft.com/office/drawing/2014/main" xmlns="" id="{CC33475B-5F21-913F-6EE8-2AAEFD48F8DD}"/>
              </a:ext>
            </a:extLst>
          </p:cNvPr>
          <p:cNvSpPr txBox="1"/>
          <p:nvPr/>
        </p:nvSpPr>
        <p:spPr>
          <a:xfrm>
            <a:off x="2026227" y="1257299"/>
            <a:ext cx="6377421"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915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14AF490F-216F-80CE-075B-2D7E9B2CF10B}"/>
              </a:ext>
            </a:extLst>
          </p:cNvPr>
          <p:cNvSpPr txBox="1"/>
          <p:nvPr/>
        </p:nvSpPr>
        <p:spPr>
          <a:xfrm>
            <a:off x="335107" y="262143"/>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Front End</a:t>
            </a:r>
          </a:p>
        </p:txBody>
      </p:sp>
      <p:sp>
        <p:nvSpPr>
          <p:cNvPr id="5" name="TextBox 4">
            <a:extLst>
              <a:ext uri="{FF2B5EF4-FFF2-40B4-BE49-F238E27FC236}">
                <a16:creationId xmlns:a16="http://schemas.microsoft.com/office/drawing/2014/main" xmlns="" id="{BC9552C6-554E-15A5-C079-EDFA65CB502A}"/>
              </a:ext>
            </a:extLst>
          </p:cNvPr>
          <p:cNvSpPr txBox="1"/>
          <p:nvPr/>
        </p:nvSpPr>
        <p:spPr>
          <a:xfrm>
            <a:off x="1841789" y="970029"/>
            <a:ext cx="7032047"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9916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a:latin typeface="Times New Roman" panose="02020603050405020304" pitchFamily="18" charset="0"/>
                <a:cs typeface="Times New Roman" panose="02020603050405020304" pitchFamily="18" charset="0"/>
              </a:rPr>
              <a:t>Database</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867DDF30-986F-3ADC-0F53-7616D93FB0A3}"/>
              </a:ext>
            </a:extLst>
          </p:cNvPr>
          <p:cNvSpPr txBox="1"/>
          <p:nvPr/>
        </p:nvSpPr>
        <p:spPr>
          <a:xfrm>
            <a:off x="1704109" y="1143000"/>
            <a:ext cx="7437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2243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54B9495-80B9-D8D9-E2FF-15C2E18769D8}"/>
              </a:ext>
            </a:extLst>
          </p:cNvPr>
          <p:cNvSpPr txBox="1"/>
          <p:nvPr/>
        </p:nvSpPr>
        <p:spPr>
          <a:xfrm>
            <a:off x="387061" y="397224"/>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Cloud Web Server</a:t>
            </a:r>
          </a:p>
        </p:txBody>
      </p:sp>
      <p:sp>
        <p:nvSpPr>
          <p:cNvPr id="5" name="TextBox 4">
            <a:extLst>
              <a:ext uri="{FF2B5EF4-FFF2-40B4-BE49-F238E27FC236}">
                <a16:creationId xmlns:a16="http://schemas.microsoft.com/office/drawing/2014/main" xmlns="" id="{C54AA41C-BE5A-B30B-F611-ED94C3C05669}"/>
              </a:ext>
            </a:extLst>
          </p:cNvPr>
          <p:cNvSpPr txBox="1"/>
          <p:nvPr/>
        </p:nvSpPr>
        <p:spPr>
          <a:xfrm>
            <a:off x="2153515" y="1260361"/>
            <a:ext cx="8580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11239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FEA3694E-723B-7F85-0E41-08E311A6A748}"/>
              </a:ext>
            </a:extLst>
          </p:cNvPr>
          <p:cNvSpPr txBox="1"/>
          <p:nvPr/>
        </p:nvSpPr>
        <p:spPr>
          <a:xfrm>
            <a:off x="1914525" y="1682959"/>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0286855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smtClean="0">
                <a:latin typeface="Times New Roman" panose="02020603050405020304" pitchFamily="18" charset="0"/>
                <a:cs typeface="Times New Roman" panose="02020603050405020304" pitchFamily="18" charset="0"/>
              </a:rPr>
              <a:t>MODEL DIAGRAM</a:t>
            </a:r>
            <a:endParaRPr lang="en-IN" sz="2800" dirty="0">
              <a:latin typeface="Times New Roman" panose="02020603050405020304" pitchFamily="18" charset="0"/>
              <a:cs typeface="Times New Roman" panose="02020603050405020304" pitchFamily="18" charset="0"/>
            </a:endParaRPr>
          </a:p>
        </p:txBody>
      </p:sp>
      <p:pic>
        <p:nvPicPr>
          <p:cNvPr id="1026" name="Picture 2" descr="An external file that holds a picture, illustration, etc.&#10;Object name is bioengineering-10-00018-g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7415" y="1836102"/>
            <a:ext cx="9049385" cy="3676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60697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FEA3694E-723B-7F85-0E41-08E311A6A748}"/>
              </a:ext>
            </a:extLst>
          </p:cNvPr>
          <p:cNvSpPr txBox="1"/>
          <p:nvPr/>
        </p:nvSpPr>
        <p:spPr>
          <a:xfrm>
            <a:off x="1914525" y="1682959"/>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9960697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B83B8AF3-69D0-E753-9804-014FB9CA07E4}"/>
              </a:ext>
            </a:extLst>
          </p:cNvPr>
          <p:cNvSpPr txBox="1"/>
          <p:nvPr/>
        </p:nvSpPr>
        <p:spPr>
          <a:xfrm>
            <a:off x="605270" y="490743"/>
            <a:ext cx="6094268" cy="430887"/>
          </a:xfrm>
          <a:prstGeom prst="rect">
            <a:avLst/>
          </a:prstGeom>
          <a:noFill/>
        </p:spPr>
        <p:txBody>
          <a:bodyPr wrap="square">
            <a:spAutoFit/>
          </a:bodyPr>
          <a:lstStyle/>
          <a:p>
            <a:r>
              <a:rPr lang="en-US" sz="2200" b="1" dirty="0">
                <a:latin typeface="Times New Roman" panose="02020603050405020304" pitchFamily="18" charset="0"/>
                <a:cs typeface="Times New Roman" panose="02020603050405020304" pitchFamily="18" charset="0"/>
              </a:rPr>
              <a:t>HARDWARE REQUIREMENTS:</a:t>
            </a:r>
            <a:endParaRPr lang="en-IN"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3FAE2578-C91E-5A52-67DC-53F2C9CD47FE}"/>
              </a:ext>
            </a:extLst>
          </p:cNvPr>
          <p:cNvSpPr txBox="1"/>
          <p:nvPr/>
        </p:nvSpPr>
        <p:spPr>
          <a:xfrm>
            <a:off x="1821007" y="1454498"/>
            <a:ext cx="6094268" cy="2062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200" dirty="0" err="1">
                <a:latin typeface="Times New Roman" pitchFamily="18" charset="0"/>
                <a:cs typeface="Times New Roman" pitchFamily="18" charset="0"/>
              </a:rPr>
              <a:t>Harddisk</a:t>
            </a:r>
            <a:r>
              <a:rPr lang="en-US" sz="22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Ram	</a:t>
            </a:r>
          </a:p>
        </p:txBody>
      </p:sp>
    </p:spTree>
    <p:extLst>
      <p:ext uri="{BB962C8B-B14F-4D97-AF65-F5344CB8AC3E}">
        <p14:creationId xmlns:p14="http://schemas.microsoft.com/office/powerpoint/2010/main" val="24230902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8050357"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 large number of researchers looked at a wide variety of algorithms with the goal of accurately detecting and classifying brain cancers in a quick and efficient manner. Deep learning (DL) makes it possible to use a Convolutional Neural Network (CNN) model that has already been pre-trained for the analysis of medical pictures, in particular for the categorization of brain tumors</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endParaRPr lang="en-US" dirty="0" smtClean="0"/>
          </a:p>
          <a:p>
            <a:pPr marL="285750" indent="-285750" algn="just">
              <a:lnSpc>
                <a:spcPct val="150000"/>
              </a:lnSpc>
              <a:buFont typeface="Arial" panose="020B0604020202020204" pitchFamily="34" charset="0"/>
              <a:buChar char="•"/>
            </a:pPr>
            <a:r>
              <a:rPr lang="en-US" dirty="0" smtClean="0"/>
              <a:t> </a:t>
            </a:r>
            <a:r>
              <a:rPr lang="en-US" dirty="0"/>
              <a:t>The fundamental objective of this research is to develop an improved model with the intention of making brain tumor diagnosis more accurate. A Convolutional Neural Network (CNN) that is based on a Brain Tumor Classification Model (BCM-CNN) was proposed in this paper. The optimization of the CNN’s </a:t>
            </a:r>
            <a:r>
              <a:rPr lang="en-US" dirty="0" err="1"/>
              <a:t>hyperparameters</a:t>
            </a:r>
            <a:r>
              <a:rPr lang="en-US" dirty="0"/>
              <a:t> was based on an adaptive dynamic sine-cosine fitness grey wolf optimizer (ADSCFGWO) </a:t>
            </a:r>
            <a:r>
              <a:rPr lang="en-US" dirty="0" smtClean="0"/>
              <a:t>algorithm</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65067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8050357" cy="420288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 The BCM-CNN was used as a classifier in the experiments, and the results reveal that it produced the best results due to the enhancement of the performance of the CNN after the optimization was performed. The BCM-CNN was given the </a:t>
            </a:r>
            <a:r>
              <a:rPr lang="en-US" dirty="0" err="1"/>
              <a:t>BRaTS</a:t>
            </a:r>
            <a:r>
              <a:rPr lang="en-US" dirty="0"/>
              <a:t> 2021 Task 1 dataset, and it performed with an accuracy of 99.99%.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main limitation of the proposed algorithm is that it takes a long time to process due to the extra optimization steps. It may not be applicable as the size of the trained data is limited, so we intend to solve this issue in future work by generalizing more data. We also intend to make a prediction in future work, not just classification.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31342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smtClean="0">
                <a:latin typeface="Times New Roman" panose="02020603050405020304" pitchFamily="18" charset="0"/>
                <a:cs typeface="Times New Roman" panose="02020603050405020304" pitchFamily="18" charset="0"/>
              </a:rPr>
              <a:t>Reference</a:t>
            </a:r>
            <a:endParaRPr lang="en-IN" dirty="0"/>
          </a:p>
        </p:txBody>
      </p:sp>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8050357" cy="590931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1. Al-</a:t>
            </a:r>
            <a:r>
              <a:rPr lang="en-US" dirty="0" err="1"/>
              <a:t>Galal</a:t>
            </a:r>
            <a:r>
              <a:rPr lang="en-US" dirty="0"/>
              <a:t> S.A.Y., </a:t>
            </a:r>
            <a:r>
              <a:rPr lang="en-US" dirty="0" err="1"/>
              <a:t>Alshaikhli</a:t>
            </a:r>
            <a:r>
              <a:rPr lang="en-US" dirty="0"/>
              <a:t> I.F.T., </a:t>
            </a:r>
            <a:r>
              <a:rPr lang="en-US" dirty="0" err="1"/>
              <a:t>Abdulrazzaq</a:t>
            </a:r>
            <a:r>
              <a:rPr lang="en-US" dirty="0"/>
              <a:t> M.M. MRI brain tumor medical images analysis using deep learning techniques: A systematic review. Health Technol. 2021;11:267–282. </a:t>
            </a:r>
            <a:r>
              <a:rPr lang="en-US" dirty="0" err="1"/>
              <a:t>doi</a:t>
            </a:r>
            <a:r>
              <a:rPr lang="en-US" dirty="0"/>
              <a:t>: 10.1007/s12553-020-00514-6. </a:t>
            </a:r>
          </a:p>
          <a:p>
            <a:pPr marL="285750" indent="-285750" algn="just">
              <a:lnSpc>
                <a:spcPct val="150000"/>
              </a:lnSpc>
              <a:buFont typeface="Arial" panose="020B0604020202020204" pitchFamily="34" charset="0"/>
              <a:buChar char="•"/>
            </a:pPr>
            <a:r>
              <a:rPr lang="en-US" dirty="0"/>
              <a:t>2. </a:t>
            </a:r>
            <a:r>
              <a:rPr lang="en-US" dirty="0" err="1"/>
              <a:t>Rahman</a:t>
            </a:r>
            <a:r>
              <a:rPr lang="en-US" dirty="0"/>
              <a:t> M.L., Reza A.W., </a:t>
            </a:r>
            <a:r>
              <a:rPr lang="en-US" dirty="0" err="1"/>
              <a:t>Shabuj</a:t>
            </a:r>
            <a:r>
              <a:rPr lang="en-US" dirty="0"/>
              <a:t> S.I. An internet of things-based automatic brain tumor detection system. </a:t>
            </a:r>
            <a:r>
              <a:rPr lang="en-US" dirty="0" err="1"/>
              <a:t>Indones</a:t>
            </a:r>
            <a:r>
              <a:rPr lang="en-US" dirty="0"/>
              <a:t>. J. </a:t>
            </a:r>
            <a:r>
              <a:rPr lang="en-US" dirty="0" err="1"/>
              <a:t>Electr</a:t>
            </a:r>
            <a:r>
              <a:rPr lang="en-US" dirty="0"/>
              <a:t>. Eng. </a:t>
            </a:r>
            <a:r>
              <a:rPr lang="en-US" dirty="0" err="1"/>
              <a:t>Comput</a:t>
            </a:r>
            <a:r>
              <a:rPr lang="en-US" dirty="0"/>
              <a:t>. Sci. 2022;25:214–222. </a:t>
            </a:r>
            <a:r>
              <a:rPr lang="en-US" dirty="0" err="1"/>
              <a:t>doi</a:t>
            </a:r>
            <a:r>
              <a:rPr lang="en-US" dirty="0"/>
              <a:t>: 10.11591/ijeecs.v25.i1.pp214-222. </a:t>
            </a:r>
            <a:endParaRPr lang="en-US" dirty="0" smtClean="0"/>
          </a:p>
          <a:p>
            <a:pPr marL="285750" indent="-285750" algn="just">
              <a:lnSpc>
                <a:spcPct val="150000"/>
              </a:lnSpc>
              <a:buFont typeface="Arial" panose="020B0604020202020204" pitchFamily="34" charset="0"/>
              <a:buChar char="•"/>
            </a:pPr>
            <a:r>
              <a:rPr lang="en-US" dirty="0" smtClean="0"/>
              <a:t>3</a:t>
            </a:r>
            <a:r>
              <a:rPr lang="en-US" dirty="0"/>
              <a:t>. Key Statistics for Brain and Spinal Cord Tumors. [(accessed on 20 September 2022)]. Available online: https://www.cancer.org/cancer/brain-spinal-cord-tumors-adults/about/key-statistics.html</a:t>
            </a:r>
          </a:p>
          <a:p>
            <a:pPr marL="285750" indent="-285750" algn="just">
              <a:lnSpc>
                <a:spcPct val="150000"/>
              </a:lnSpc>
              <a:buFont typeface="Arial" panose="020B0604020202020204" pitchFamily="34" charset="0"/>
              <a:buChar char="•"/>
            </a:pPr>
            <a:r>
              <a:rPr lang="en-US" dirty="0"/>
              <a:t>4. </a:t>
            </a:r>
            <a:r>
              <a:rPr lang="en-US" dirty="0" err="1"/>
              <a:t>Ayadi</a:t>
            </a:r>
            <a:r>
              <a:rPr lang="en-US" dirty="0"/>
              <a:t> W., </a:t>
            </a:r>
            <a:r>
              <a:rPr lang="en-US" dirty="0" err="1"/>
              <a:t>Elhamzi</a:t>
            </a:r>
            <a:r>
              <a:rPr lang="en-US" dirty="0"/>
              <a:t> W., </a:t>
            </a:r>
            <a:r>
              <a:rPr lang="en-US" dirty="0" err="1"/>
              <a:t>Charfi</a:t>
            </a:r>
            <a:r>
              <a:rPr lang="en-US" dirty="0"/>
              <a:t> I., </a:t>
            </a:r>
            <a:r>
              <a:rPr lang="en-US" dirty="0" err="1"/>
              <a:t>Atri</a:t>
            </a:r>
            <a:r>
              <a:rPr lang="en-US" dirty="0"/>
              <a:t> M. Deep CNN for Brain Tumor Classification. Neural Process. </a:t>
            </a:r>
            <a:r>
              <a:rPr lang="en-US" dirty="0" err="1"/>
              <a:t>Lett</a:t>
            </a:r>
            <a:r>
              <a:rPr lang="en-US" dirty="0"/>
              <a:t>. 2021;53:671–700. </a:t>
            </a:r>
            <a:r>
              <a:rPr lang="en-US" dirty="0" err="1"/>
              <a:t>doi</a:t>
            </a:r>
            <a:r>
              <a:rPr lang="en-US" dirty="0"/>
              <a:t>: 10.1007/s11063-020-10398-2. </a:t>
            </a:r>
            <a:endParaRPr lang="en-US" dirty="0" smtClean="0"/>
          </a:p>
          <a:p>
            <a:pPr marL="285750" indent="-285750" algn="just">
              <a:lnSpc>
                <a:spcPct val="150000"/>
              </a:lnSpc>
              <a:buFont typeface="Arial" panose="020B0604020202020204" pitchFamily="34" charset="0"/>
              <a:buChar char="•"/>
            </a:pPr>
            <a:r>
              <a:rPr lang="en-US" dirty="0" smtClean="0"/>
              <a:t>5</a:t>
            </a:r>
            <a:r>
              <a:rPr lang="en-US" dirty="0"/>
              <a:t>. Liu J., Li M., Wang J., Wu F., Liu T., Pan Y. A survey of MRI-based brain tumor segmentation methods. Tsinghua Sci. Technol. 2014;19:578–595. </a:t>
            </a:r>
            <a:r>
              <a:rPr lang="en-US" dirty="0" err="1"/>
              <a:t>doi</a:t>
            </a:r>
            <a:r>
              <a:rPr lang="en-US" dirty="0"/>
              <a:t>: 10.1109/tst.2014.6961028. </a:t>
            </a:r>
            <a:endParaRPr lang="en-US" dirty="0" smtClean="0"/>
          </a:p>
        </p:txBody>
      </p:sp>
    </p:spTree>
    <p:extLst>
      <p:ext uri="{BB962C8B-B14F-4D97-AF65-F5344CB8AC3E}">
        <p14:creationId xmlns:p14="http://schemas.microsoft.com/office/powerpoint/2010/main" val="8256503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smtClean="0">
                <a:latin typeface="Times New Roman" panose="02020603050405020304" pitchFamily="18" charset="0"/>
                <a:cs typeface="Times New Roman" panose="02020603050405020304" pitchFamily="18" charset="0"/>
              </a:rPr>
              <a:t>Reference</a:t>
            </a:r>
            <a:endParaRPr lang="en-IN" dirty="0"/>
          </a:p>
        </p:txBody>
      </p:sp>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8050357"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smtClean="0"/>
              <a:t>6. Amin J., Sharif M., </a:t>
            </a:r>
            <a:r>
              <a:rPr lang="en-US" dirty="0" err="1" smtClean="0"/>
              <a:t>Haldorai</a:t>
            </a:r>
            <a:r>
              <a:rPr lang="en-US" dirty="0" smtClean="0"/>
              <a:t> A., </a:t>
            </a:r>
            <a:r>
              <a:rPr lang="en-US" dirty="0" err="1" smtClean="0"/>
              <a:t>Yasmin</a:t>
            </a:r>
            <a:r>
              <a:rPr lang="en-US" dirty="0" smtClean="0"/>
              <a:t> M., </a:t>
            </a:r>
            <a:r>
              <a:rPr lang="en-US" dirty="0" err="1" smtClean="0"/>
              <a:t>Nayak</a:t>
            </a:r>
            <a:r>
              <a:rPr lang="en-US" dirty="0" smtClean="0"/>
              <a:t> R.S. Brain tumor detection and classification using machine learning: A comprehensive survey. Complex </a:t>
            </a:r>
            <a:r>
              <a:rPr lang="en-US" dirty="0" err="1" smtClean="0"/>
              <a:t>Intell</a:t>
            </a:r>
            <a:r>
              <a:rPr lang="en-US" dirty="0" smtClean="0"/>
              <a:t>. Syst. 2021;8:3161–3183. </a:t>
            </a:r>
            <a:r>
              <a:rPr lang="en-US" dirty="0" err="1" smtClean="0"/>
              <a:t>doi</a:t>
            </a:r>
            <a:r>
              <a:rPr lang="en-US" dirty="0" smtClean="0"/>
              <a:t>: 10.1007/s40747-021-00563-y.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7. </a:t>
            </a:r>
            <a:r>
              <a:rPr lang="en-US" dirty="0" err="1">
                <a:latin typeface="Times New Roman" panose="02020603050405020304" pitchFamily="18" charset="0"/>
                <a:cs typeface="Times New Roman" panose="02020603050405020304" pitchFamily="18" charset="0"/>
              </a:rPr>
              <a:t>Jayade</a:t>
            </a:r>
            <a:r>
              <a:rPr lang="en-US" dirty="0">
                <a:latin typeface="Times New Roman" panose="02020603050405020304" pitchFamily="18" charset="0"/>
                <a:cs typeface="Times New Roman" panose="02020603050405020304" pitchFamily="18" charset="0"/>
              </a:rPr>
              <a:t> S., </a:t>
            </a:r>
            <a:r>
              <a:rPr lang="en-US" dirty="0" err="1">
                <a:latin typeface="Times New Roman" panose="02020603050405020304" pitchFamily="18" charset="0"/>
                <a:cs typeface="Times New Roman" panose="02020603050405020304" pitchFamily="18" charset="0"/>
              </a:rPr>
              <a:t>Ingole</a:t>
            </a:r>
            <a:r>
              <a:rPr lang="en-US" dirty="0">
                <a:latin typeface="Times New Roman" panose="02020603050405020304" pitchFamily="18" charset="0"/>
                <a:cs typeface="Times New Roman" panose="02020603050405020304" pitchFamily="18" charset="0"/>
              </a:rPr>
              <a:t> D.T., </a:t>
            </a:r>
            <a:r>
              <a:rPr lang="en-US" dirty="0" err="1">
                <a:latin typeface="Times New Roman" panose="02020603050405020304" pitchFamily="18" charset="0"/>
                <a:cs typeface="Times New Roman" panose="02020603050405020304" pitchFamily="18" charset="0"/>
              </a:rPr>
              <a:t>Ingole</a:t>
            </a:r>
            <a:r>
              <a:rPr lang="en-US" dirty="0">
                <a:latin typeface="Times New Roman" panose="02020603050405020304" pitchFamily="18" charset="0"/>
                <a:cs typeface="Times New Roman" panose="02020603050405020304" pitchFamily="18" charset="0"/>
              </a:rPr>
              <a:t> M.D. Review of Brain Tumor Detection Concept using MRI Images; Proceedings of the 2019 International Conference on Innovative Trends and Advances in Engineering and Technology (ICITAET); </a:t>
            </a:r>
            <a:r>
              <a:rPr lang="en-US" dirty="0" err="1">
                <a:latin typeface="Times New Roman" panose="02020603050405020304" pitchFamily="18" charset="0"/>
                <a:cs typeface="Times New Roman" panose="02020603050405020304" pitchFamily="18" charset="0"/>
              </a:rPr>
              <a:t>Shegoaon</a:t>
            </a:r>
            <a:r>
              <a:rPr lang="en-US" dirty="0">
                <a:latin typeface="Times New Roman" panose="02020603050405020304" pitchFamily="18" charset="0"/>
                <a:cs typeface="Times New Roman" panose="02020603050405020304" pitchFamily="18" charset="0"/>
              </a:rPr>
              <a:t>, India. 27–28 December 2019;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8. Yang Y., Yan L.F., Zhang X., Han Y., Nan H.Y., Hu Y.C., Hu B., Yan S.L., Zhang J., Cheng D.L., et al. </a:t>
            </a:r>
            <a:r>
              <a:rPr lang="en-US" dirty="0" err="1">
                <a:latin typeface="Times New Roman" panose="02020603050405020304" pitchFamily="18" charset="0"/>
                <a:cs typeface="Times New Roman" panose="02020603050405020304" pitchFamily="18" charset="0"/>
              </a:rPr>
              <a:t>Glioma</a:t>
            </a:r>
            <a:r>
              <a:rPr lang="en-US" dirty="0">
                <a:latin typeface="Times New Roman" panose="02020603050405020304" pitchFamily="18" charset="0"/>
                <a:cs typeface="Times New Roman" panose="02020603050405020304" pitchFamily="18" charset="0"/>
              </a:rPr>
              <a:t> Grading on Conventional MR Images: A Deep Learning Study With Transfer Learning. Front. </a:t>
            </a:r>
            <a:r>
              <a:rPr lang="en-US" dirty="0" err="1">
                <a:latin typeface="Times New Roman" panose="02020603050405020304" pitchFamily="18" charset="0"/>
                <a:cs typeface="Times New Roman" panose="02020603050405020304" pitchFamily="18" charset="0"/>
              </a:rPr>
              <a:t>Neurosci</a:t>
            </a:r>
            <a:r>
              <a:rPr lang="en-US" dirty="0">
                <a:latin typeface="Times New Roman" panose="02020603050405020304" pitchFamily="18" charset="0"/>
                <a:cs typeface="Times New Roman" panose="02020603050405020304" pitchFamily="18" charset="0"/>
              </a:rPr>
              <a:t>. 2018;12:804. </a:t>
            </a:r>
            <a:r>
              <a:rPr lang="en-US" dirty="0" err="1">
                <a:latin typeface="Times New Roman" panose="02020603050405020304" pitchFamily="18" charset="0"/>
                <a:cs typeface="Times New Roman" panose="02020603050405020304" pitchFamily="18" charset="0"/>
              </a:rPr>
              <a:t>doi</a:t>
            </a:r>
            <a:r>
              <a:rPr lang="en-US" dirty="0">
                <a:latin typeface="Times New Roman" panose="02020603050405020304" pitchFamily="18" charset="0"/>
                <a:cs typeface="Times New Roman" panose="02020603050405020304" pitchFamily="18" charset="0"/>
              </a:rPr>
              <a:t>: 10.3389/fnins.2018.00804</a:t>
            </a:r>
            <a:r>
              <a:rPr lang="en-US">
                <a:latin typeface="Times New Roman" panose="02020603050405020304" pitchFamily="18" charset="0"/>
                <a:cs typeface="Times New Roman" panose="02020603050405020304" pitchFamily="18" charset="0"/>
              </a:rPr>
              <a:t>.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1258313"/>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99</TotalTime>
  <Words>2422</Words>
  <Application>Microsoft Office PowerPoint</Application>
  <PresentationFormat>Custom</PresentationFormat>
  <Paragraphs>114</Paragraphs>
  <Slides>28</Slides>
  <Notes>4</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Retrospect</vt:lpstr>
      <vt:lpstr>Brain Tumor Detection and Classification Using Deep Learning and Sine-Cosine Fitness Grey Wolf Optimization</vt:lpstr>
      <vt:lpstr>Abstract</vt:lpstr>
      <vt:lpstr>PowerPoint Presentation</vt:lpstr>
      <vt:lpstr>Objectives</vt:lpstr>
      <vt:lpstr>Existing System</vt:lpstr>
      <vt:lpstr>Disadvantages</vt:lpstr>
      <vt:lpstr>Proposed System</vt:lpstr>
      <vt:lpstr>Advantages</vt:lpstr>
      <vt:lpstr>Introduction</vt:lpstr>
      <vt:lpstr>PowerPoint Presentation</vt:lpstr>
      <vt:lpstr>Modules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Fake News Detection using Machine Learning </dc:title>
  <dc:creator>vishalrameshv13@gmail.com</dc:creator>
  <cp:lastModifiedBy>USER</cp:lastModifiedBy>
  <cp:revision>41</cp:revision>
  <dcterms:created xsi:type="dcterms:W3CDTF">2024-07-24T16:47:17Z</dcterms:created>
  <dcterms:modified xsi:type="dcterms:W3CDTF">2024-08-02T07:22:37Z</dcterms:modified>
</cp:coreProperties>
</file>