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7" r:id="rId3"/>
    <p:sldId id="281" r:id="rId4"/>
    <p:sldId id="258" r:id="rId5"/>
    <p:sldId id="259" r:id="rId6"/>
    <p:sldId id="260" r:id="rId7"/>
    <p:sldId id="261" r:id="rId8"/>
    <p:sldId id="262" r:id="rId9"/>
    <p:sldId id="263" r:id="rId10"/>
    <p:sldId id="264" r:id="rId11"/>
    <p:sldId id="265" r:id="rId12"/>
    <p:sldId id="266" r:id="rId13"/>
    <p:sldId id="267" r:id="rId14"/>
    <p:sldId id="268" r:id="rId15"/>
    <p:sldId id="269" r:id="rId16"/>
    <p:sldId id="280" r:id="rId17"/>
    <p:sldId id="270" r:id="rId18"/>
    <p:sldId id="271" r:id="rId19"/>
    <p:sldId id="272" r:id="rId20"/>
    <p:sldId id="273" r:id="rId21"/>
    <p:sldId id="276" r:id="rId22"/>
    <p:sldId id="282" r:id="rId23"/>
    <p:sldId id="283" r:id="rId24"/>
    <p:sldId id="274" r:id="rId25"/>
    <p:sldId id="275" r:id="rId26"/>
    <p:sldId id="284" r:id="rId27"/>
    <p:sldId id="285" r:id="rId28"/>
    <p:sldId id="286"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94" d="100"/>
          <a:sy n="94" d="100"/>
        </p:scale>
        <p:origin x="-384" y="1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C98B5B-3335-469C-A808-38E743719EE0}" type="datetimeFigureOut">
              <a:rPr lang="en-IN" smtClean="0"/>
              <a:t>02-08-2024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0B410-1CF1-4BCD-9964-826FF5799070}" type="slidenum">
              <a:rPr lang="en-IN" smtClean="0"/>
              <a:t>‹#›</a:t>
            </a:fld>
            <a:endParaRPr lang="en-IN"/>
          </a:p>
        </p:txBody>
      </p:sp>
    </p:spTree>
    <p:extLst>
      <p:ext uri="{BB962C8B-B14F-4D97-AF65-F5344CB8AC3E}">
        <p14:creationId xmlns:p14="http://schemas.microsoft.com/office/powerpoint/2010/main" val="30822865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25</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26</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27</a:t>
            </a:fld>
            <a:endParaRPr lang="en-IN"/>
          </a:p>
        </p:txBody>
      </p:sp>
    </p:spTree>
    <p:extLst>
      <p:ext uri="{BB962C8B-B14F-4D97-AF65-F5344CB8AC3E}">
        <p14:creationId xmlns:p14="http://schemas.microsoft.com/office/powerpoint/2010/main" val="1675644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B00B410-1CF1-4BCD-9964-826FF5799070}" type="slidenum">
              <a:rPr lang="en-IN" smtClean="0"/>
              <a:t>28</a:t>
            </a:fld>
            <a:endParaRPr lang="en-IN"/>
          </a:p>
        </p:txBody>
      </p:sp>
    </p:spTree>
    <p:extLst>
      <p:ext uri="{BB962C8B-B14F-4D97-AF65-F5344CB8AC3E}">
        <p14:creationId xmlns:p14="http://schemas.microsoft.com/office/powerpoint/2010/main" val="1675644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8806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353760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2853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315703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768036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BFE216D-3FE6-40E9-A495-7AE9BB1F85B4}" type="datetimeFigureOut">
              <a:rPr lang="en-IN" smtClean="0"/>
              <a:t>02-08-2024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2913643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BFE216D-3FE6-40E9-A495-7AE9BB1F85B4}" type="datetimeFigureOut">
              <a:rPr lang="en-IN" smtClean="0"/>
              <a:t>02-08-2024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848097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271E188D-606E-4D80-90EA-B74BFB38ECD7}" type="slidenum">
              <a:rPr lang="en-IN" smtClean="0"/>
              <a:t>‹#›</a:t>
            </a:fld>
            <a:endParaRPr lang="en-IN"/>
          </a:p>
        </p:txBody>
      </p:sp>
    </p:spTree>
    <p:extLst>
      <p:ext uri="{BB962C8B-B14F-4D97-AF65-F5344CB8AC3E}">
        <p14:creationId xmlns:p14="http://schemas.microsoft.com/office/powerpoint/2010/main" val="2276435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BFE216D-3FE6-40E9-A495-7AE9BB1F85B4}" type="datetimeFigureOut">
              <a:rPr lang="en-IN" smtClean="0"/>
              <a:t>02-08-2024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585726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035936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BFE216D-3FE6-40E9-A495-7AE9BB1F85B4}" type="datetimeFigureOut">
              <a:rPr lang="en-IN" smtClean="0"/>
              <a:t>02-08-2024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71E188D-606E-4D80-90EA-B74BFB38ECD7}" type="slidenum">
              <a:rPr lang="en-IN" smtClean="0"/>
              <a:t>‹#›</a:t>
            </a:fld>
            <a:endParaRPr lang="en-IN"/>
          </a:p>
        </p:txBody>
      </p:sp>
    </p:spTree>
    <p:extLst>
      <p:ext uri="{BB962C8B-B14F-4D97-AF65-F5344CB8AC3E}">
        <p14:creationId xmlns:p14="http://schemas.microsoft.com/office/powerpoint/2010/main" val="1902356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BFE216D-3FE6-40E9-A495-7AE9BB1F85B4}" type="datetimeFigureOut">
              <a:rPr lang="en-IN" smtClean="0"/>
              <a:t>02-08-2024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271E188D-606E-4D80-90EA-B74BFB38ECD7}"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7484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nature.com/articles/s41598-024-52823-9#ref-CR1"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ttps://www.nature.com/articles/s41598-024-52823-9#ref-CR1"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xmlns="" id="{9DE4C5DD-F163-466B-62C4-87F28F117A4A}"/>
              </a:ext>
            </a:extLst>
          </p:cNvPr>
          <p:cNvSpPr>
            <a:spLocks noGrp="1"/>
          </p:cNvSpPr>
          <p:nvPr>
            <p:ph type="title" idx="4294967295"/>
          </p:nvPr>
        </p:nvSpPr>
        <p:spPr>
          <a:xfrm>
            <a:off x="1853045" y="2339397"/>
            <a:ext cx="10515600" cy="1325563"/>
          </a:xfrm>
        </p:spPr>
        <p:txBody>
          <a:bodyPr>
            <a:normAutofit/>
          </a:bodyPr>
          <a:lstStyle/>
          <a:p>
            <a:r>
              <a:rPr lang="en-US" sz="3200" dirty="0"/>
              <a:t>Brain Tumor Detection and Classification Using Artificial Intelligence</a:t>
            </a:r>
            <a:endParaRPr lang="en-IN" dirty="0"/>
          </a:p>
        </p:txBody>
      </p:sp>
    </p:spTree>
    <p:extLst>
      <p:ext uri="{BB962C8B-B14F-4D97-AF65-F5344CB8AC3E}">
        <p14:creationId xmlns:p14="http://schemas.microsoft.com/office/powerpoint/2010/main" val="29063136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Abstract</a:t>
            </a: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507831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Health is very important for human life. In particular, the health of the brain, which is the executive of the vital resource, is very important. Diagnosis for human health is provided by magnetic resonance imaging (MRI) devices, which help health decision makers in critical organs such as brain health.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Images </a:t>
            </a:r>
            <a:r>
              <a:rPr lang="en-US" dirty="0"/>
              <a:t>from these devices are a source of big data for artificial intelligence. This big data enables high performance in image processing classification problems, which is a subfield of artificial intelligence. In this study, we aim to classify brain tumors such as </a:t>
            </a:r>
            <a:r>
              <a:rPr lang="en-US" dirty="0" err="1"/>
              <a:t>glioma</a:t>
            </a:r>
            <a:r>
              <a:rPr lang="en-US" dirty="0"/>
              <a:t>, meningioma, and pituitary tumor from brain MR images.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Convolutional </a:t>
            </a:r>
            <a:r>
              <a:rPr lang="en-US" dirty="0"/>
              <a:t>Neural Network (CNN) and CNN-based inception-V3, EfficientNetB4, VGG19, transfer learning methods were used for classification. </a:t>
            </a:r>
            <a:r>
              <a:rPr lang="en-US" dirty="0" smtClean="0"/>
              <a:t>of </a:t>
            </a:r>
            <a:r>
              <a:rPr lang="en-US" dirty="0"/>
              <a:t>such diseases.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9269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8F0FB0-E7FE-EB35-6DA4-DB3927189924}"/>
              </a:ext>
            </a:extLst>
          </p:cNvPr>
          <p:cNvSpPr>
            <a:spLocks noGrp="1"/>
          </p:cNvSpPr>
          <p:nvPr>
            <p:ph type="title" idx="4294967295"/>
          </p:nvPr>
        </p:nvSpPr>
        <p:spPr>
          <a:xfrm>
            <a:off x="232063" y="-356899"/>
            <a:ext cx="10058400" cy="1449387"/>
          </a:xfrm>
        </p:spPr>
        <p:txBody>
          <a:bodyPr>
            <a:normAutofit/>
          </a:bodyPr>
          <a:lstStyle/>
          <a:p>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DC8B9092-FE66-343F-1AD8-F3D8EA173ADD}"/>
              </a:ext>
            </a:extLst>
          </p:cNvPr>
          <p:cNvSpPr txBox="1"/>
          <p:nvPr/>
        </p:nvSpPr>
        <p:spPr>
          <a:xfrm>
            <a:off x="1020906" y="1229049"/>
            <a:ext cx="8923193"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F-score, recall, imprinting and accuracy were used to evaluate these models. The best accuracy result was obtained with VGG16 with 98%, while the F-score value of the same transfer learning model was 97%, the Area Under the Curve (AUC) value was 99%, the recall value was 98%, and the precision value was 98%.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CNN </a:t>
            </a:r>
            <a:r>
              <a:rPr lang="en-US" dirty="0"/>
              <a:t>architecture and CNN-based transfer learning models are very important for human health in early diagnosis and rapid treatment</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20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2AAE46-F88A-B819-FA81-BE7ED7E294EF}"/>
              </a:ext>
            </a:extLst>
          </p:cNvPr>
          <p:cNvSpPr>
            <a:spLocks noGrp="1"/>
          </p:cNvSpPr>
          <p:nvPr>
            <p:ph type="title" idx="4294967295"/>
          </p:nvPr>
        </p:nvSpPr>
        <p:spPr>
          <a:xfrm>
            <a:off x="148937" y="-450416"/>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Objectives</a:t>
            </a:r>
          </a:p>
        </p:txBody>
      </p:sp>
      <p:sp>
        <p:nvSpPr>
          <p:cNvPr id="5" name="TextBox 4">
            <a:extLst>
              <a:ext uri="{FF2B5EF4-FFF2-40B4-BE49-F238E27FC236}">
                <a16:creationId xmlns:a16="http://schemas.microsoft.com/office/drawing/2014/main" xmlns="" id="{85246A34-3C6A-D237-A2C0-5D46AAFB1265}"/>
              </a:ext>
            </a:extLst>
          </p:cNvPr>
          <p:cNvSpPr txBox="1"/>
          <p:nvPr/>
        </p:nvSpPr>
        <p:spPr>
          <a:xfrm>
            <a:off x="997528" y="1202934"/>
            <a:ext cx="8603672"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Brain tumors affect human health due to their location</a:t>
            </a:r>
            <a:r>
              <a:rPr lang="en-US" baseline="30000" dirty="0">
                <a:hlinkClick r:id="rId2" tooltip="Wallis, D. &amp; Buvat, I. Clever Hans effect found in a widely used brain tumour MRI dataset. Med. Image Anal. 77, 102368. &#10;                  https://doi.org/10.1016/j.media.2022.102368&#10;                  &#10;                 (2022)."/>
              </a:rPr>
              <a:t>1</a:t>
            </a:r>
            <a:r>
              <a:rPr lang="en-US" dirty="0"/>
              <a:t>. AI is designed to help diagnose and treat complex diseases such as brain tumors by combining technologies such as big data analytics, machine learning, and deep learning. AI has the ability to detect and classify tumors by analyzing brain imaging techniques, such as Magnetic Resonance Imaging (MRI). AI algorithms can help determine the size, location, class, and aggressiveness of tumors. This helps physicians make a more accurate diagnosis and treatment plan, and helps patients better understand their health.</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82235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F06834-B503-D591-B9B2-1B842A6DDA33}"/>
              </a:ext>
            </a:extLst>
          </p:cNvPr>
          <p:cNvSpPr>
            <a:spLocks noGrp="1"/>
          </p:cNvSpPr>
          <p:nvPr>
            <p:ph type="title" idx="4294967295"/>
          </p:nvPr>
        </p:nvSpPr>
        <p:spPr>
          <a:xfrm>
            <a:off x="7620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Existing System</a:t>
            </a:r>
          </a:p>
        </p:txBody>
      </p:sp>
      <p:sp>
        <p:nvSpPr>
          <p:cNvPr id="5" name="TextBox 4">
            <a:extLst>
              <a:ext uri="{FF2B5EF4-FFF2-40B4-BE49-F238E27FC236}">
                <a16:creationId xmlns:a16="http://schemas.microsoft.com/office/drawing/2014/main" xmlns="" id="{16F2600A-8ABE-E290-DE00-0C79347FD4E8}"/>
              </a:ext>
            </a:extLst>
          </p:cNvPr>
          <p:cNvSpPr txBox="1"/>
          <p:nvPr/>
        </p:nvSpPr>
        <p:spPr>
          <a:xfrm>
            <a:off x="1044285" y="1087132"/>
            <a:ext cx="9502487" cy="29563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a method that detects if there is a tumor or not and then classifies the tumor type. The proposed method was tested on 150 T1-weighted MRI brain imaging for identifying brain tumors. The supervised approach was utilized for the classification process, and the principal component analysis was employed for feature extraction.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They </a:t>
            </a:r>
            <a:r>
              <a:rPr lang="en-US" dirty="0"/>
              <a:t>also assessed the tumor’s area and volume to determine the tumor’s levels. The findings of the experiments demonstrate that KSVM is 97 percent accurate in classifying brain tumors.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40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AF118D4-A1E6-3ED0-A7AD-2486B5A2EDE1}"/>
              </a:ext>
            </a:extLst>
          </p:cNvPr>
          <p:cNvSpPr>
            <a:spLocks noGrp="1"/>
          </p:cNvSpPr>
          <p:nvPr>
            <p:ph type="title" idx="4294967295"/>
          </p:nvPr>
        </p:nvSpPr>
        <p:spPr>
          <a:xfrm>
            <a:off x="0" y="-512763"/>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Disadvantages</a:t>
            </a:r>
          </a:p>
        </p:txBody>
      </p:sp>
      <p:sp>
        <p:nvSpPr>
          <p:cNvPr id="5" name="TextBox 4">
            <a:extLst>
              <a:ext uri="{FF2B5EF4-FFF2-40B4-BE49-F238E27FC236}">
                <a16:creationId xmlns:a16="http://schemas.microsoft.com/office/drawing/2014/main" xmlns="" id="{4B9B1531-0C82-13A3-2037-30FE16F34746}"/>
              </a:ext>
            </a:extLst>
          </p:cNvPr>
          <p:cNvSpPr txBox="1"/>
          <p:nvPr/>
        </p:nvSpPr>
        <p:spPr>
          <a:xfrm>
            <a:off x="1137805" y="1091775"/>
            <a:ext cx="8837468" cy="3416320"/>
          </a:xfrm>
          <a:prstGeom prst="rect">
            <a:avLst/>
          </a:prstGeom>
          <a:noFill/>
        </p:spPr>
        <p:txBody>
          <a:bodyPr wrap="square">
            <a:spAutoFit/>
          </a:bodyPr>
          <a:lstStyle/>
          <a:p>
            <a:r>
              <a:rPr lang="en-US" dirty="0"/>
              <a:t>Acquiring large and diverse datasets of medical images with annotated tumors can be challenging. Limited data can lead to models that are not sufficiently generalized</a:t>
            </a:r>
            <a:r>
              <a:rPr lang="en-US" dirty="0" smtClean="0"/>
              <a:t>.</a:t>
            </a:r>
          </a:p>
          <a:p>
            <a:endParaRPr lang="en-US" dirty="0"/>
          </a:p>
          <a:p>
            <a:r>
              <a:rPr lang="en-US" dirty="0"/>
              <a:t>Class imbalance between tumor and non-tumor cases can affect model performance, requiring techniques like data augmentation or sampling strategies</a:t>
            </a:r>
            <a:r>
              <a:rPr lang="en-US" dirty="0" smtClean="0"/>
              <a:t>.</a:t>
            </a:r>
          </a:p>
          <a:p>
            <a:endParaRPr lang="en-US" dirty="0"/>
          </a:p>
          <a:p>
            <a:r>
              <a:rPr lang="en-US" dirty="0"/>
              <a:t>Deep learning models, especially complex architectures like CNNs, can be difficult to interpret. Understanding how and why a model makes a particular prediction (e.g., identifying tumor regions) is crucial for medical acceptance and trust</a:t>
            </a:r>
            <a:r>
              <a:rPr lang="en-US" dirty="0" smtClean="0"/>
              <a:t>.</a:t>
            </a:r>
          </a:p>
          <a:p>
            <a:endParaRPr lang="en-US" dirty="0"/>
          </a:p>
          <a:p>
            <a:r>
              <a:rPr lang="en-US" dirty="0"/>
              <a:t>Lack of interpretability can hinder clinical adoption as healthcare professionals may be reluctant to trust "black-box" models without understanding their decision-making process.</a:t>
            </a:r>
          </a:p>
        </p:txBody>
      </p:sp>
    </p:spTree>
    <p:extLst>
      <p:ext uri="{BB962C8B-B14F-4D97-AF65-F5344CB8AC3E}">
        <p14:creationId xmlns:p14="http://schemas.microsoft.com/office/powerpoint/2010/main" val="9437040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28691D-A701-49CF-9C8A-ADD244E53735}"/>
              </a:ext>
            </a:extLst>
          </p:cNvPr>
          <p:cNvSpPr>
            <a:spLocks noGrp="1"/>
          </p:cNvSpPr>
          <p:nvPr>
            <p:ph type="title" idx="4294967295"/>
          </p:nvPr>
        </p:nvSpPr>
        <p:spPr>
          <a:xfrm>
            <a:off x="86590" y="-58549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Proposed System</a:t>
            </a:r>
          </a:p>
        </p:txBody>
      </p:sp>
      <p:sp>
        <p:nvSpPr>
          <p:cNvPr id="5" name="TextBox 4">
            <a:extLst>
              <a:ext uri="{FF2B5EF4-FFF2-40B4-BE49-F238E27FC236}">
                <a16:creationId xmlns:a16="http://schemas.microsoft.com/office/drawing/2014/main" xmlns="" id="{C152151C-C88D-1B8C-A53A-62C64E419915}"/>
              </a:ext>
            </a:extLst>
          </p:cNvPr>
          <p:cNvSpPr txBox="1"/>
          <p:nvPr/>
        </p:nvSpPr>
        <p:spPr>
          <a:xfrm>
            <a:off x="1283277" y="1149339"/>
            <a:ext cx="9730163" cy="674030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Deep learning is a subset of machine learning that focuses on training artificial neural networks to perform complex tasks by learning patterns and representations directly from data. Unlike traditional machine learning approaches that require manual feature engineering, deep learning algorithms autonomously extract hierarchical features from data, leading to the creation of powerful and highly accurate </a:t>
            </a:r>
            <a:r>
              <a:rPr lang="en-US" dirty="0" smtClean="0"/>
              <a:t>models.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Convolutional neural networks represent a major breakthrough in deep learning and computer vision. These architectures are specifically designed to extract meaningful features from complex visual data, such as images and video. The inherent structure of the CNN, consisting of convolutional layers, pooling layers, and fully connected layers, mimics the ability of the human visual system to recognize patterns and hierarchical features. Convolutional layers use convolutional operations to detect local features, which are then progressively abstracted by pooling layers that condense the information. The resulting hierarchical representations are then fed into fully connected layers for classification or regression tasks. CNN have redefined the landscape of image recognition, achieving remarkable success in diverse domains ranging from image classification and object detection to face recognition and medical image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0467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C3EF4C-104C-0180-0D6D-EA7253508D84}"/>
              </a:ext>
            </a:extLst>
          </p:cNvPr>
          <p:cNvSpPr>
            <a:spLocks noGrp="1"/>
          </p:cNvSpPr>
          <p:nvPr>
            <p:ph type="title" idx="4294967295"/>
          </p:nvPr>
        </p:nvSpPr>
        <p:spPr>
          <a:xfrm>
            <a:off x="0" y="-533544"/>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Advantages</a:t>
            </a:r>
          </a:p>
        </p:txBody>
      </p:sp>
      <p:sp>
        <p:nvSpPr>
          <p:cNvPr id="5" name="TextBox 4">
            <a:extLst>
              <a:ext uri="{FF2B5EF4-FFF2-40B4-BE49-F238E27FC236}">
                <a16:creationId xmlns:a16="http://schemas.microsoft.com/office/drawing/2014/main" xmlns="" id="{71C317FF-B4DF-C6D3-E98D-D6E9BC97A1BF}"/>
              </a:ext>
            </a:extLst>
          </p:cNvPr>
          <p:cNvSpPr txBox="1"/>
          <p:nvPr/>
        </p:nvSpPr>
        <p:spPr>
          <a:xfrm>
            <a:off x="1158585" y="1161096"/>
            <a:ext cx="8162059" cy="383181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EfficientNet</a:t>
            </a:r>
            <a:r>
              <a:rPr lang="en-US" dirty="0"/>
              <a:t> is a family of scalable and efficient CNN models. The main goal of this series is to achieve better performance with fewer parameters. The term "</a:t>
            </a:r>
            <a:r>
              <a:rPr lang="en-US" dirty="0" err="1"/>
              <a:t>EfficientNet</a:t>
            </a:r>
            <a:r>
              <a:rPr lang="en-US" dirty="0"/>
              <a:t>" is a combination of the words "efficiency" and "network". The model series is mainly used in visual processing tasks such as image classification</a:t>
            </a:r>
            <a:r>
              <a:rPr lang="en-US" dirty="0" smtClean="0"/>
              <a:t>.</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err="1"/>
              <a:t>EfficientNet</a:t>
            </a:r>
            <a:r>
              <a:rPr lang="en-US" dirty="0"/>
              <a:t> is a family of models that delivers competitive results in both performance and computational cost. It offers variations of different size and complexity at different scales. Higher numbered models are typically larger and more complex, but require more computing power.</a:t>
            </a:r>
            <a:endParaRPr lang="en-IN" dirty="0"/>
          </a:p>
        </p:txBody>
      </p:sp>
    </p:spTree>
    <p:extLst>
      <p:ext uri="{BB962C8B-B14F-4D97-AF65-F5344CB8AC3E}">
        <p14:creationId xmlns:p14="http://schemas.microsoft.com/office/powerpoint/2010/main" val="2014446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DCFD4B-4454-189E-DAEA-112DBE4B1F32}"/>
              </a:ext>
            </a:extLst>
          </p:cNvPr>
          <p:cNvSpPr>
            <a:spLocks noGrp="1"/>
          </p:cNvSpPr>
          <p:nvPr>
            <p:ph type="title" idx="4294967295"/>
          </p:nvPr>
        </p:nvSpPr>
        <p:spPr>
          <a:xfrm>
            <a:off x="0" y="-595888"/>
            <a:ext cx="10058400" cy="1449387"/>
          </a:xfrm>
        </p:spPr>
        <p:txBody>
          <a:bodyPr>
            <a:normAutofit/>
          </a:bodyPr>
          <a:lstStyle/>
          <a:p>
            <a:r>
              <a:rPr lang="en-IN" sz="4000" dirty="0">
                <a:latin typeface="Times New Roman" panose="02020603050405020304" pitchFamily="18" charset="0"/>
                <a:cs typeface="Times New Roman" panose="02020603050405020304" pitchFamily="18" charset="0"/>
              </a:rPr>
              <a:t>Introduction</a:t>
            </a:r>
          </a:p>
        </p:txBody>
      </p:sp>
      <p:sp>
        <p:nvSpPr>
          <p:cNvPr id="5" name="TextBox 4">
            <a:extLst>
              <a:ext uri="{FF2B5EF4-FFF2-40B4-BE49-F238E27FC236}">
                <a16:creationId xmlns:a16="http://schemas.microsoft.com/office/drawing/2014/main" xmlns="" id="{B14DFF76-4097-2351-73D7-E35654650ABD}"/>
              </a:ext>
            </a:extLst>
          </p:cNvPr>
          <p:cNvSpPr txBox="1"/>
          <p:nvPr/>
        </p:nvSpPr>
        <p:spPr>
          <a:xfrm>
            <a:off x="1719694" y="991699"/>
            <a:ext cx="9325841" cy="5078313"/>
          </a:xfrm>
          <a:prstGeom prst="rect">
            <a:avLst/>
          </a:prstGeom>
          <a:noFill/>
        </p:spPr>
        <p:txBody>
          <a:bodyPr wrap="square">
            <a:spAutoFit/>
          </a:bodyPr>
          <a:lstStyle/>
          <a:p>
            <a:pPr marL="285750" indent="-285750" algn="just">
              <a:buFont typeface="Arial" pitchFamily="34" charset="0"/>
              <a:buChar char="•"/>
            </a:pPr>
            <a:r>
              <a:rPr lang="en-US" dirty="0"/>
              <a:t>The healthcare industry has been rapidly transformed by technological advances in recent years, and an important component of this transformation is artificial intelligence (AI) technology. AI is a computer system that simulates human-like intelligence and has many applications in medicine. One such area is the fight against brain tumors.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Brain </a:t>
            </a:r>
            <a:r>
              <a:rPr lang="en-US" dirty="0"/>
              <a:t>tumors are a major public health problem in the healthcare sector, and accurate diagnosis, treatment, and follow-up processes are critical. AI has become an important tool for improving these processes and has great potential for early diagnosis and treatment of brain tumors</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r>
              <a:rPr lang="en-US" dirty="0"/>
              <a:t>Brain tumors affect human health due to their location</a:t>
            </a:r>
            <a:r>
              <a:rPr lang="en-US" baseline="30000" dirty="0">
                <a:hlinkClick r:id="rId2" tooltip="Wallis, D. &amp; Buvat, I. Clever Hans effect found in a widely used brain tumour MRI dataset. Med. Image Anal. 77, 102368. &#10;                  https://doi.org/10.1016/j.media.2022.102368&#10;                  &#10;                 (2022)."/>
              </a:rPr>
              <a:t>1</a:t>
            </a:r>
            <a:r>
              <a:rPr lang="en-US" dirty="0"/>
              <a:t>. AI is designed to help diagnose and treat complex diseases such as brain tumors by combining technologies such as big data analytics, machine learning, and deep learning. </a:t>
            </a:r>
            <a:endParaRPr lang="en-US" dirty="0" smtClean="0"/>
          </a:p>
          <a:p>
            <a:pPr marL="285750" indent="-285750" algn="just">
              <a:buFont typeface="Arial" pitchFamily="34" charset="0"/>
              <a:buChar char="•"/>
            </a:pPr>
            <a:endParaRPr lang="en-US" dirty="0"/>
          </a:p>
          <a:p>
            <a:pPr marL="285750" indent="-285750" algn="just">
              <a:buFont typeface="Arial" pitchFamily="34" charset="0"/>
              <a:buChar char="•"/>
            </a:pPr>
            <a:r>
              <a:rPr lang="en-US" dirty="0" smtClean="0"/>
              <a:t>AI </a:t>
            </a:r>
            <a:r>
              <a:rPr lang="en-US" dirty="0"/>
              <a:t>has the ability to detect and classify tumors by analyzing brain imaging techniques, such as Magnetic Resonance Imaging (MRI). AI algorithms can help determine the size, location, class, and aggressiveness of tumors. This helps physicians make a more accurate diagnosis and treatment plan, and helps patients better understand their health</a:t>
            </a:r>
            <a:r>
              <a:rPr lang="en-US" dirty="0" smtClean="0"/>
              <a:t>.</a:t>
            </a:r>
            <a:endParaRPr lang="en-US" dirty="0"/>
          </a:p>
        </p:txBody>
      </p:sp>
    </p:spTree>
    <p:extLst>
      <p:ext uri="{BB962C8B-B14F-4D97-AF65-F5344CB8AC3E}">
        <p14:creationId xmlns:p14="http://schemas.microsoft.com/office/powerpoint/2010/main" val="2855265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xmlns="" id="{CA15E5EB-32EA-3D02-FE4A-ED83BE79DC1C}"/>
              </a:ext>
            </a:extLst>
          </p:cNvPr>
          <p:cNvSpPr txBox="1"/>
          <p:nvPr/>
        </p:nvSpPr>
        <p:spPr>
          <a:xfrm>
            <a:off x="522142" y="408030"/>
            <a:ext cx="9245311" cy="5632311"/>
          </a:xfrm>
          <a:prstGeom prst="rect">
            <a:avLst/>
          </a:prstGeom>
          <a:noFill/>
        </p:spPr>
        <p:txBody>
          <a:bodyPr wrap="square">
            <a:spAutoFit/>
          </a:bodyPr>
          <a:lstStyle/>
          <a:p>
            <a:pPr marL="285750" indent="-285750" algn="just">
              <a:buFont typeface="Arial" pitchFamily="34" charset="0"/>
              <a:buChar char="•"/>
            </a:pPr>
            <a:endParaRPr lang="en-US" dirty="0"/>
          </a:p>
          <a:p>
            <a:pPr marL="285750" indent="-285750" algn="just">
              <a:buFont typeface="Arial" pitchFamily="34" charset="0"/>
              <a:buChar char="•"/>
            </a:pPr>
            <a:r>
              <a:rPr lang="en-US" dirty="0"/>
              <a:t>AI can also be used to track a patient's progress through treatment. AI-based analytics can be used to assess treatment response and predict potential tumor recurrence. In this way, patients' treatment plans can be more effectively organized and individualized treatment approaches can be developed</a:t>
            </a:r>
            <a:r>
              <a:rPr lang="en-US" dirty="0" smtClean="0"/>
              <a:t>.</a:t>
            </a:r>
          </a:p>
          <a:p>
            <a:pPr marL="285750" indent="-285750" algn="just">
              <a:buFont typeface="Arial" pitchFamily="34" charset="0"/>
              <a:buChar char="•"/>
            </a:pPr>
            <a:endParaRPr lang="en-US" dirty="0"/>
          </a:p>
          <a:p>
            <a:pPr marL="285750" indent="-285750" algn="just">
              <a:buFont typeface="Arial" pitchFamily="34" charset="0"/>
              <a:buChar char="•"/>
            </a:pPr>
            <a:endParaRPr lang="en-US" dirty="0"/>
          </a:p>
          <a:p>
            <a:pPr marL="285750" indent="-285750" algn="just">
              <a:buFont typeface="Arial" pitchFamily="34" charset="0"/>
              <a:buChar char="•"/>
            </a:pPr>
            <a:r>
              <a:rPr lang="en-US" dirty="0"/>
              <a:t>In this study, difference detection was performed on brain images. Classification was performed with multilayer CNN and CNN-based transfer learning methods on 4 classes labeled by physicians</a:t>
            </a:r>
            <a:r>
              <a:rPr lang="en-US" dirty="0" smtClean="0"/>
              <a:t>.</a:t>
            </a:r>
          </a:p>
          <a:p>
            <a:pPr marL="285750" indent="-285750" algn="just">
              <a:buFont typeface="Arial" pitchFamily="34" charset="0"/>
              <a:buChar char="•"/>
            </a:pPr>
            <a:endParaRPr lang="en-US" dirty="0"/>
          </a:p>
          <a:p>
            <a:pPr marL="285750" indent="-285750">
              <a:buFont typeface="Arial" pitchFamily="34" charset="0"/>
              <a:buChar char="•"/>
            </a:pPr>
            <a:r>
              <a:rPr lang="en-US" dirty="0"/>
              <a:t>We investigate the transfer learning method with the highest performance in the classification process of transfer learning methods on brain images</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a:t>We investigate the performance of CNN and transfer </a:t>
            </a:r>
            <a:r>
              <a:rPr lang="en-US" dirty="0" smtClean="0"/>
              <a:t>learning </a:t>
            </a:r>
            <a:r>
              <a:rPr lang="en-US" dirty="0"/>
              <a:t>on brain images using CNN as a multi-layer without using transfer learning</a:t>
            </a:r>
            <a:r>
              <a:rPr lang="en-US" dirty="0" smtClean="0"/>
              <a:t>.</a:t>
            </a:r>
          </a:p>
          <a:p>
            <a:pPr marL="285750" indent="-285750">
              <a:buFont typeface="Arial" pitchFamily="34" charset="0"/>
              <a:buChar char="•"/>
            </a:pPr>
            <a:endParaRPr lang="en-US" dirty="0"/>
          </a:p>
          <a:p>
            <a:pPr marL="285750" indent="-285750">
              <a:buFont typeface="Arial" pitchFamily="34" charset="0"/>
              <a:buChar char="•"/>
            </a:pPr>
            <a:r>
              <a:rPr lang="en-US" dirty="0"/>
              <a:t>We investigate whether it is possible to achieve good results with a skewed and poor quality dataset.</a:t>
            </a:r>
          </a:p>
          <a:p>
            <a:pPr marL="285750" indent="-285750" algn="just">
              <a:buFont typeface="Arial" pitchFamily="34" charset="0"/>
              <a:buChar char="•"/>
            </a:pPr>
            <a:endParaRPr lang="en-US" dirty="0"/>
          </a:p>
        </p:txBody>
      </p:sp>
    </p:spTree>
    <p:extLst>
      <p:ext uri="{BB962C8B-B14F-4D97-AF65-F5344CB8AC3E}">
        <p14:creationId xmlns:p14="http://schemas.microsoft.com/office/powerpoint/2010/main" val="2883459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A6136A9-9122-92D7-CB8E-3B1AFDDD3A60}"/>
              </a:ext>
            </a:extLst>
          </p:cNvPr>
          <p:cNvSpPr>
            <a:spLocks noGrp="1"/>
          </p:cNvSpPr>
          <p:nvPr>
            <p:ph type="title" idx="4294967295"/>
          </p:nvPr>
        </p:nvSpPr>
        <p:spPr>
          <a:xfrm>
            <a:off x="169718" y="-440025"/>
            <a:ext cx="10058400" cy="1449387"/>
          </a:xfrm>
        </p:spPr>
        <p:txBody>
          <a:bodyPr>
            <a:normAutofit/>
          </a:bodyPr>
          <a:lstStyle/>
          <a:p>
            <a:r>
              <a:rPr lang="en-IN" sz="4600" dirty="0">
                <a:latin typeface="Times New Roman" panose="02020603050405020304" pitchFamily="18" charset="0"/>
                <a:cs typeface="Times New Roman" panose="02020603050405020304" pitchFamily="18" charset="0"/>
              </a:rPr>
              <a:t>Modules</a:t>
            </a:r>
          </a:p>
        </p:txBody>
      </p:sp>
      <p:sp>
        <p:nvSpPr>
          <p:cNvPr id="5" name="TextBox 4">
            <a:extLst>
              <a:ext uri="{FF2B5EF4-FFF2-40B4-BE49-F238E27FC236}">
                <a16:creationId xmlns:a16="http://schemas.microsoft.com/office/drawing/2014/main" xmlns="" id="{C3A8794D-323D-6426-0153-791E06A5F022}"/>
              </a:ext>
            </a:extLst>
          </p:cNvPr>
          <p:cNvSpPr txBox="1"/>
          <p:nvPr/>
        </p:nvSpPr>
        <p:spPr>
          <a:xfrm>
            <a:off x="1226127" y="1298864"/>
            <a:ext cx="6167004" cy="332398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2800" dirty="0"/>
              <a:t>Input </a:t>
            </a:r>
            <a:r>
              <a:rPr lang="en-IN" sz="2800" dirty="0" smtClean="0"/>
              <a:t>Layer</a:t>
            </a:r>
          </a:p>
          <a:p>
            <a:pPr marL="285750" indent="-285750" algn="just">
              <a:lnSpc>
                <a:spcPct val="150000"/>
              </a:lnSpc>
              <a:buFont typeface="Arial" panose="020B0604020202020204" pitchFamily="34" charset="0"/>
              <a:buChar char="•"/>
            </a:pPr>
            <a:r>
              <a:rPr lang="en-IN" sz="2800" dirty="0"/>
              <a:t>Convolutional </a:t>
            </a:r>
            <a:r>
              <a:rPr lang="en-IN" sz="2800" dirty="0" smtClean="0"/>
              <a:t>Layers</a:t>
            </a:r>
          </a:p>
          <a:p>
            <a:pPr marL="285750" indent="-285750" algn="just">
              <a:lnSpc>
                <a:spcPct val="150000"/>
              </a:lnSpc>
              <a:buFont typeface="Arial" panose="020B0604020202020204" pitchFamily="34" charset="0"/>
              <a:buChar char="•"/>
            </a:pPr>
            <a:r>
              <a:rPr lang="en-IN" sz="2800" dirty="0"/>
              <a:t>Multi-layer CNN</a:t>
            </a:r>
          </a:p>
          <a:p>
            <a:pPr marL="285750" indent="-285750" algn="just">
              <a:lnSpc>
                <a:spcPct val="150000"/>
              </a:lnSpc>
              <a:buFont typeface="Arial" panose="020B0604020202020204" pitchFamily="34" charset="0"/>
              <a:buChar char="•"/>
            </a:pPr>
            <a:r>
              <a:rPr lang="en-IN" sz="2800" dirty="0" smtClean="0"/>
              <a:t> </a:t>
            </a:r>
            <a:r>
              <a:rPr lang="en-IN" sz="2800" dirty="0"/>
              <a:t>Pooling </a:t>
            </a:r>
            <a:r>
              <a:rPr lang="en-IN" sz="2800" dirty="0" smtClean="0"/>
              <a:t>Layers</a:t>
            </a:r>
            <a:endParaRPr lang="en-IN" sz="2800" dirty="0" smtClean="0"/>
          </a:p>
          <a:p>
            <a:pPr marL="285750" indent="-285750" algn="just">
              <a:lnSpc>
                <a:spcPct val="150000"/>
              </a:lnSpc>
              <a:buFont typeface="Arial" panose="020B0604020202020204" pitchFamily="34" charset="0"/>
              <a:buChar char="•"/>
            </a:pPr>
            <a:r>
              <a:rPr lang="en-IN" sz="2800"/>
              <a:t>Output </a:t>
            </a:r>
            <a:r>
              <a:rPr lang="en-IN" sz="2800" smtClean="0"/>
              <a:t>Layer</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7325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A6846BC-3EE6-3E0C-2FD2-F821435D1A5A}"/>
              </a:ext>
            </a:extLst>
          </p:cNvPr>
          <p:cNvSpPr txBox="1"/>
          <p:nvPr/>
        </p:nvSpPr>
        <p:spPr>
          <a:xfrm>
            <a:off x="407843" y="384026"/>
            <a:ext cx="6094268" cy="669542"/>
          </a:xfrm>
          <a:prstGeom prst="rect">
            <a:avLst/>
          </a:prstGeom>
          <a:noFill/>
        </p:spPr>
        <p:txBody>
          <a:bodyPr wrap="square">
            <a:spAutoFit/>
          </a:bodyPr>
          <a:lstStyle/>
          <a:p>
            <a:pPr algn="just">
              <a:lnSpc>
                <a:spcPct val="150000"/>
              </a:lnSpc>
            </a:pPr>
            <a:r>
              <a:rPr lang="en-IN" sz="2800" dirty="0"/>
              <a:t>Input Layer: </a:t>
            </a:r>
            <a:endParaRPr lang="en-IN" sz="28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xmlns="" id="{0E4B33F8-387A-CCD3-8004-33050FBE9BBE}"/>
              </a:ext>
            </a:extLst>
          </p:cNvPr>
          <p:cNvSpPr txBox="1"/>
          <p:nvPr/>
        </p:nvSpPr>
        <p:spPr>
          <a:xfrm>
            <a:off x="1592406" y="1484853"/>
            <a:ext cx="9898553" cy="129439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input to a CNN is typically a 3D array of pixel values, where the </a:t>
            </a:r>
            <a:r>
              <a:rPr lang="en-US" dirty="0" err="1"/>
              <a:t>dimensionscorrespond</a:t>
            </a:r>
            <a:r>
              <a:rPr lang="en-US" dirty="0"/>
              <a:t> to the width, height, and </a:t>
            </a:r>
            <a:r>
              <a:rPr lang="en-US" dirty="0" err="1"/>
              <a:t>colour</a:t>
            </a:r>
            <a:r>
              <a:rPr lang="en-US" dirty="0"/>
              <a:t> channels of an image (e.g., red, </a:t>
            </a:r>
            <a:r>
              <a:rPr lang="en-US" dirty="0" err="1"/>
              <a:t>green,and</a:t>
            </a:r>
            <a:r>
              <a:rPr lang="en-US" dirty="0"/>
              <a:t> blue channels for a </a:t>
            </a:r>
            <a:r>
              <a:rPr lang="en-US" dirty="0" err="1"/>
              <a:t>colour</a:t>
            </a:r>
            <a:r>
              <a:rPr lang="en-US" dirty="0"/>
              <a:t> image).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71294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B02D722-A8AA-DB7D-5962-A277CF9CB059}"/>
              </a:ext>
            </a:extLst>
          </p:cNvPr>
          <p:cNvSpPr txBox="1"/>
          <p:nvPr/>
        </p:nvSpPr>
        <p:spPr>
          <a:xfrm>
            <a:off x="270164" y="435982"/>
            <a:ext cx="6148820" cy="669542"/>
          </a:xfrm>
          <a:prstGeom prst="rect">
            <a:avLst/>
          </a:prstGeom>
          <a:noFill/>
        </p:spPr>
        <p:txBody>
          <a:bodyPr wrap="square">
            <a:spAutoFit/>
          </a:bodyPr>
          <a:lstStyle/>
          <a:p>
            <a:pPr algn="just">
              <a:lnSpc>
                <a:spcPct val="150000"/>
              </a:lnSpc>
            </a:pPr>
            <a:r>
              <a:rPr lang="en-IN" sz="2800" dirty="0"/>
              <a:t>Convolutional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AA1B965-966A-38A6-7373-8658C716843F}"/>
              </a:ext>
            </a:extLst>
          </p:cNvPr>
          <p:cNvSpPr txBox="1"/>
          <p:nvPr/>
        </p:nvSpPr>
        <p:spPr>
          <a:xfrm>
            <a:off x="1322244" y="1674673"/>
            <a:ext cx="7385338" cy="378738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Convolution Operation: The core operation of a CNN is convolution. It involves sliding a small filter (also known as a kernel) over the input image and </a:t>
            </a:r>
            <a:r>
              <a:rPr lang="en-US" dirty="0" err="1"/>
              <a:t>computingthe</a:t>
            </a:r>
            <a:r>
              <a:rPr lang="en-US" dirty="0"/>
              <a:t> dot product between the filter and the local region of the image. This </a:t>
            </a:r>
            <a:r>
              <a:rPr lang="en-US" dirty="0" err="1"/>
              <a:t>operationhelps</a:t>
            </a:r>
            <a:r>
              <a:rPr lang="en-US" dirty="0"/>
              <a:t> detect local patterns or features, like edges and textures.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Multiple </a:t>
            </a:r>
            <a:r>
              <a:rPr lang="en-US" dirty="0"/>
              <a:t>Filters: CNNs use multiple filters in each convolutional layer, and each filter captures different features. As the network progresses through layers, these filters can learn more complex and abstract features.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6648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2799E4DE-B270-DC85-B607-0B80F7394E78}"/>
              </a:ext>
            </a:extLst>
          </p:cNvPr>
          <p:cNvSpPr txBox="1"/>
          <p:nvPr/>
        </p:nvSpPr>
        <p:spPr>
          <a:xfrm>
            <a:off x="428625" y="477544"/>
            <a:ext cx="6094268" cy="523220"/>
          </a:xfrm>
          <a:prstGeom prst="rect">
            <a:avLst/>
          </a:prstGeom>
          <a:noFill/>
        </p:spPr>
        <p:txBody>
          <a:bodyPr wrap="square">
            <a:spAutoFit/>
          </a:bodyPr>
          <a:lstStyle/>
          <a:p>
            <a:r>
              <a:rPr lang="en-IN" sz="2800" dirty="0"/>
              <a:t>Multi-layer CNN</a:t>
            </a:r>
          </a:p>
        </p:txBody>
      </p:sp>
      <p:sp>
        <p:nvSpPr>
          <p:cNvPr id="5" name="TextBox 4">
            <a:extLst>
              <a:ext uri="{FF2B5EF4-FFF2-40B4-BE49-F238E27FC236}">
                <a16:creationId xmlns:a16="http://schemas.microsoft.com/office/drawing/2014/main" xmlns="" id="{78C5E181-8D36-1CE9-17D2-2ED0878AD708}"/>
              </a:ext>
            </a:extLst>
          </p:cNvPr>
          <p:cNvSpPr txBox="1"/>
          <p:nvPr/>
        </p:nvSpPr>
        <p:spPr>
          <a:xfrm>
            <a:off x="1789834" y="1536808"/>
            <a:ext cx="10036406" cy="632480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First, we need to determine the architecture of our model. The input form of our data is 400 × 400 and has 3 channels. Since we have a total of 4 different classes, the number of output classes is set to 4. Our model has a structure that includes convolutional and pooling layers. First, there is a 3 × 3 convolutional layer with 32 filters. This is followed by a 2 × 2 max pooling layer. This reduces the size by emphasizing lower-level features. To deepen our model, this structure is repeated twice, adding convolutional layers with 64 and 128 filters, respectively, and maximum pooling layers of size 2 × 2</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t>The resulting feature map is transformed into a flat vector with a flattening layer. A hidden (dense) layer of 128 neurons is then added. This layer deepens the learned features and increases generalization. Finally, the output layer has 4 neurons and calculates the probabilities between classes with the </a:t>
            </a:r>
            <a:r>
              <a:rPr lang="en-US" dirty="0" err="1"/>
              <a:t>softmax</a:t>
            </a:r>
            <a:r>
              <a:rPr lang="en-US" dirty="0"/>
              <a:t> activation function. To train our model, we need to determine the optimal function and metrics. In this paper, we use the Rectified Adam optimization algorithm. This algorithm dynamically adjusts the learning rate and helps to use gradients more efficiently. Also, categorical cross-entropy is used as the loss function during training, as it is widely used in multiclass classification task.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2747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387062" y="404809"/>
            <a:ext cx="6094268" cy="669542"/>
          </a:xfrm>
          <a:prstGeom prst="rect">
            <a:avLst/>
          </a:prstGeom>
          <a:noFill/>
        </p:spPr>
        <p:txBody>
          <a:bodyPr wrap="square">
            <a:spAutoFit/>
          </a:bodyPr>
          <a:lstStyle/>
          <a:p>
            <a:pPr algn="just">
              <a:lnSpc>
                <a:spcPct val="150000"/>
              </a:lnSpc>
            </a:pPr>
            <a:r>
              <a:rPr lang="en-IN" sz="2800" dirty="0"/>
              <a:t>Pooling Layers: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4088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Pooling Operation: Pooling layers reduce the spatial dimensions of the feature maps while retaining the most important information. A common pooling operation is max-pooling, which selects the maximum value from a local region of the feature map.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Pooling </a:t>
            </a:r>
            <a:r>
              <a:rPr lang="en-US" dirty="0"/>
              <a:t>helps make the network invariant to small translations or variations in </a:t>
            </a:r>
            <a:r>
              <a:rPr lang="en-US" dirty="0" err="1"/>
              <a:t>theinput</a:t>
            </a:r>
            <a:r>
              <a:rPr lang="en-US" dirty="0"/>
              <a:t> and reduces the number of parameters, making the network</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3047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3C5D9AD2-2D31-EC4A-70C4-A45B7BFB2F34}"/>
              </a:ext>
            </a:extLst>
          </p:cNvPr>
          <p:cNvSpPr txBox="1"/>
          <p:nvPr/>
        </p:nvSpPr>
        <p:spPr>
          <a:xfrm>
            <a:off x="1432560" y="465769"/>
            <a:ext cx="6094268" cy="669542"/>
          </a:xfrm>
          <a:prstGeom prst="rect">
            <a:avLst/>
          </a:prstGeom>
          <a:noFill/>
        </p:spPr>
        <p:txBody>
          <a:bodyPr wrap="square">
            <a:spAutoFit/>
          </a:bodyPr>
          <a:lstStyle/>
          <a:p>
            <a:pPr algn="just">
              <a:lnSpc>
                <a:spcPct val="150000"/>
              </a:lnSpc>
            </a:pPr>
            <a:r>
              <a:rPr lang="en-IN" sz="2800" dirty="0"/>
              <a:t>Output Layer:</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7EB0884D-39AE-0B0C-E785-39EF616EF4A7}"/>
              </a:ext>
            </a:extLst>
          </p:cNvPr>
          <p:cNvSpPr txBox="1"/>
          <p:nvPr/>
        </p:nvSpPr>
        <p:spPr>
          <a:xfrm>
            <a:off x="1343023" y="1432897"/>
            <a:ext cx="9863457" cy="25853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The output layer of the CNN depends on the specific task. For image </a:t>
            </a:r>
            <a:r>
              <a:rPr lang="en-US" dirty="0" err="1"/>
              <a:t>classification,it</a:t>
            </a:r>
            <a:r>
              <a:rPr lang="en-US" dirty="0"/>
              <a:t> usually consists of as many neurons as there are classes in the dataset, with a </a:t>
            </a:r>
            <a:r>
              <a:rPr lang="en-US" dirty="0" err="1"/>
              <a:t>SoftMax</a:t>
            </a:r>
            <a:r>
              <a:rPr lang="en-US" dirty="0"/>
              <a:t> activation function to produce class probabilities.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For </a:t>
            </a:r>
            <a:r>
              <a:rPr lang="en-US" dirty="0"/>
              <a:t>other tasks like object detection, the output layer may involve multiple neurons, each associated with a different aspect of the detected objects (e.g., class, location, size).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81441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D8E9949-0CEA-1A1D-57DE-785AB128834E}"/>
              </a:ext>
            </a:extLst>
          </p:cNvPr>
          <p:cNvSpPr txBox="1"/>
          <p:nvPr/>
        </p:nvSpPr>
        <p:spPr>
          <a:xfrm>
            <a:off x="231197" y="210189"/>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Software Details</a:t>
            </a:r>
          </a:p>
        </p:txBody>
      </p:sp>
      <p:sp>
        <p:nvSpPr>
          <p:cNvPr id="5" name="TextBox 4">
            <a:extLst>
              <a:ext uri="{FF2B5EF4-FFF2-40B4-BE49-F238E27FC236}">
                <a16:creationId xmlns:a16="http://schemas.microsoft.com/office/drawing/2014/main" xmlns="" id="{CC33475B-5F21-913F-6EE8-2AAEFD48F8DD}"/>
              </a:ext>
            </a:extLst>
          </p:cNvPr>
          <p:cNvSpPr txBox="1"/>
          <p:nvPr/>
        </p:nvSpPr>
        <p:spPr>
          <a:xfrm>
            <a:off x="2026227" y="1257299"/>
            <a:ext cx="6377421"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8915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14AF490F-216F-80CE-075B-2D7E9B2CF10B}"/>
              </a:ext>
            </a:extLst>
          </p:cNvPr>
          <p:cNvSpPr txBox="1"/>
          <p:nvPr/>
        </p:nvSpPr>
        <p:spPr>
          <a:xfrm>
            <a:off x="335107" y="262143"/>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Front End</a:t>
            </a:r>
          </a:p>
        </p:txBody>
      </p:sp>
      <p:sp>
        <p:nvSpPr>
          <p:cNvPr id="5" name="TextBox 4">
            <a:extLst>
              <a:ext uri="{FF2B5EF4-FFF2-40B4-BE49-F238E27FC236}">
                <a16:creationId xmlns:a16="http://schemas.microsoft.com/office/drawing/2014/main" xmlns="" id="{BC9552C6-554E-15A5-C079-EDFA65CB502A}"/>
              </a:ext>
            </a:extLst>
          </p:cNvPr>
          <p:cNvSpPr txBox="1"/>
          <p:nvPr/>
        </p:nvSpPr>
        <p:spPr>
          <a:xfrm>
            <a:off x="1841789" y="970029"/>
            <a:ext cx="7032047"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16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D28D56C-6F89-C1A1-9D88-1229F6DC229F}"/>
              </a:ext>
            </a:extLst>
          </p:cNvPr>
          <p:cNvSpPr txBox="1"/>
          <p:nvPr/>
        </p:nvSpPr>
        <p:spPr>
          <a:xfrm>
            <a:off x="251980" y="272534"/>
            <a:ext cx="6094268" cy="707886"/>
          </a:xfrm>
          <a:prstGeom prst="rect">
            <a:avLst/>
          </a:prstGeom>
          <a:noFill/>
        </p:spPr>
        <p:txBody>
          <a:bodyPr wrap="square">
            <a:spAutoFit/>
          </a:bodyPr>
          <a:lstStyle/>
          <a:p>
            <a:r>
              <a:rPr lang="en-IN" sz="4000">
                <a:latin typeface="Times New Roman" panose="02020603050405020304" pitchFamily="18" charset="0"/>
                <a:cs typeface="Times New Roman" panose="02020603050405020304" pitchFamily="18" charset="0"/>
              </a:rPr>
              <a:t>Database</a:t>
            </a:r>
            <a:endParaRPr lang="en-IN" sz="40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867DDF30-986F-3ADC-0F53-7616D93FB0A3}"/>
              </a:ext>
            </a:extLst>
          </p:cNvPr>
          <p:cNvSpPr txBox="1"/>
          <p:nvPr/>
        </p:nvSpPr>
        <p:spPr>
          <a:xfrm>
            <a:off x="1704109" y="1143000"/>
            <a:ext cx="7437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marL="285750" indent="-285750"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endParaRPr lang="en-US" sz="18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2243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54B9495-80B9-D8D9-E2FF-15C2E18769D8}"/>
              </a:ext>
            </a:extLst>
          </p:cNvPr>
          <p:cNvSpPr txBox="1"/>
          <p:nvPr/>
        </p:nvSpPr>
        <p:spPr>
          <a:xfrm>
            <a:off x="387061" y="397224"/>
            <a:ext cx="6094268" cy="707886"/>
          </a:xfrm>
          <a:prstGeom prst="rect">
            <a:avLst/>
          </a:prstGeom>
          <a:noFill/>
        </p:spPr>
        <p:txBody>
          <a:bodyPr wrap="square">
            <a:spAutoFit/>
          </a:bodyPr>
          <a:lstStyle/>
          <a:p>
            <a:r>
              <a:rPr lang="en-IN" sz="4000" dirty="0">
                <a:latin typeface="Times New Roman" panose="02020603050405020304" pitchFamily="18" charset="0"/>
                <a:cs typeface="Times New Roman" panose="02020603050405020304" pitchFamily="18" charset="0"/>
              </a:rPr>
              <a:t>Cloud Web Server</a:t>
            </a:r>
          </a:p>
        </p:txBody>
      </p:sp>
      <p:sp>
        <p:nvSpPr>
          <p:cNvPr id="5" name="TextBox 4">
            <a:extLst>
              <a:ext uri="{FF2B5EF4-FFF2-40B4-BE49-F238E27FC236}">
                <a16:creationId xmlns:a16="http://schemas.microsoft.com/office/drawing/2014/main" xmlns="" id="{C54AA41C-BE5A-B30B-F611-ED94C3C05669}"/>
              </a:ext>
            </a:extLst>
          </p:cNvPr>
          <p:cNvSpPr txBox="1"/>
          <p:nvPr/>
        </p:nvSpPr>
        <p:spPr>
          <a:xfrm>
            <a:off x="2153515" y="1260361"/>
            <a:ext cx="8580293"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1123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0286855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smtClean="0">
                <a:latin typeface="Times New Roman" panose="02020603050405020304" pitchFamily="18" charset="0"/>
                <a:cs typeface="Times New Roman" panose="02020603050405020304" pitchFamily="18" charset="0"/>
              </a:rPr>
              <a:t>MODEL DIAGRAM</a:t>
            </a:r>
            <a:endParaRPr lang="en-IN" sz="2800" dirty="0">
              <a:latin typeface="Times New Roman" panose="02020603050405020304" pitchFamily="18" charset="0"/>
              <a:cs typeface="Times New Roman" panose="02020603050405020304" pitchFamily="18" charset="0"/>
            </a:endParaRPr>
          </a:p>
        </p:txBody>
      </p:sp>
      <p:pic>
        <p:nvPicPr>
          <p:cNvPr id="2" name="Picture 2" descr="fig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9415" y="1768474"/>
            <a:ext cx="8805545"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069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2AE6D28-66D8-A4AC-4D1D-1C035E82F5DB}"/>
              </a:ext>
            </a:extLst>
          </p:cNvPr>
          <p:cNvSpPr txBox="1"/>
          <p:nvPr/>
        </p:nvSpPr>
        <p:spPr>
          <a:xfrm>
            <a:off x="480579" y="511525"/>
            <a:ext cx="609426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SOFTWARE REQUIREMENTS:</a:t>
            </a:r>
            <a:endParaRPr lang="en-IN" sz="28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FEA3694E-723B-7F85-0E41-08E311A6A748}"/>
              </a:ext>
            </a:extLst>
          </p:cNvPr>
          <p:cNvSpPr txBox="1"/>
          <p:nvPr/>
        </p:nvSpPr>
        <p:spPr>
          <a:xfrm>
            <a:off x="1914525" y="1682959"/>
            <a:ext cx="6094268" cy="1047210"/>
          </a:xfrm>
          <a:prstGeom prst="rect">
            <a:avLst/>
          </a:prstGeom>
          <a:noFill/>
        </p:spPr>
        <p:txBody>
          <a:bodyPr wrap="square">
            <a:spAutoFit/>
          </a:bodyPr>
          <a:lstStyle/>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Operating System	: Windows 10</a:t>
            </a:r>
          </a:p>
          <a:p>
            <a:pPr marL="285750" lvl="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Language	               :PYTHON Google </a:t>
            </a:r>
            <a:r>
              <a:rPr lang="en-US" sz="2200" dirty="0" err="1">
                <a:latin typeface="Times New Roman" pitchFamily="18" charset="0"/>
                <a:cs typeface="Times New Roman" pitchFamily="18" charset="0"/>
              </a:rPr>
              <a:t>Colab</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29960697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83B8AF3-69D0-E753-9804-014FB9CA07E4}"/>
              </a:ext>
            </a:extLst>
          </p:cNvPr>
          <p:cNvSpPr txBox="1"/>
          <p:nvPr/>
        </p:nvSpPr>
        <p:spPr>
          <a:xfrm>
            <a:off x="605270" y="490743"/>
            <a:ext cx="6094268" cy="430887"/>
          </a:xfrm>
          <a:prstGeom prst="rect">
            <a:avLst/>
          </a:prstGeom>
          <a:noFill/>
        </p:spPr>
        <p:txBody>
          <a:bodyPr wrap="square">
            <a:spAutoFit/>
          </a:bodyPr>
          <a:lstStyle/>
          <a:p>
            <a:r>
              <a:rPr lang="en-US" sz="2200" b="1" dirty="0">
                <a:latin typeface="Times New Roman" panose="02020603050405020304" pitchFamily="18" charset="0"/>
                <a:cs typeface="Times New Roman" panose="02020603050405020304" pitchFamily="18" charset="0"/>
              </a:rPr>
              <a:t>HARDWARE REQUIREMENTS:</a:t>
            </a:r>
            <a:endParaRPr lang="en-IN" sz="2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xmlns="" id="{3FAE2578-C91E-5A52-67DC-53F2C9CD47FE}"/>
              </a:ext>
            </a:extLst>
          </p:cNvPr>
          <p:cNvSpPr txBox="1"/>
          <p:nvPr/>
        </p:nvSpPr>
        <p:spPr>
          <a:xfrm>
            <a:off x="1821007" y="1454498"/>
            <a:ext cx="6094268" cy="2062872"/>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Keyboard</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Mouse </a:t>
            </a:r>
          </a:p>
          <a:p>
            <a:pPr marL="285750" indent="-285750" algn="just">
              <a:lnSpc>
                <a:spcPct val="150000"/>
              </a:lnSpc>
              <a:buFont typeface="Arial" panose="020B0604020202020204" pitchFamily="34" charset="0"/>
              <a:buChar char="•"/>
            </a:pPr>
            <a:r>
              <a:rPr lang="en-US" sz="2200" dirty="0" err="1">
                <a:latin typeface="Times New Roman" pitchFamily="18" charset="0"/>
                <a:cs typeface="Times New Roman" pitchFamily="18" charset="0"/>
              </a:rPr>
              <a:t>Harddisk</a:t>
            </a:r>
            <a:r>
              <a:rPr lang="en-US" sz="2200" dirty="0">
                <a:latin typeface="Times New Roman" pitchFamily="18" charset="0"/>
                <a:cs typeface="Times New Roman" pitchFamily="18" charset="0"/>
              </a:rPr>
              <a:t>	</a:t>
            </a:r>
          </a:p>
          <a:p>
            <a:pPr marL="285750" indent="-285750" algn="just">
              <a:lnSpc>
                <a:spcPct val="150000"/>
              </a:lnSpc>
              <a:buFont typeface="Arial" panose="020B0604020202020204" pitchFamily="34" charset="0"/>
              <a:buChar char="•"/>
            </a:pPr>
            <a:r>
              <a:rPr lang="en-US" sz="2200" dirty="0">
                <a:latin typeface="Times New Roman" pitchFamily="18" charset="0"/>
                <a:cs typeface="Times New Roman" pitchFamily="18" charset="0"/>
              </a:rPr>
              <a:t>Ram	</a:t>
            </a:r>
          </a:p>
        </p:txBody>
      </p:sp>
    </p:spTree>
    <p:extLst>
      <p:ext uri="{BB962C8B-B14F-4D97-AF65-F5344CB8AC3E}">
        <p14:creationId xmlns:p14="http://schemas.microsoft.com/office/powerpoint/2010/main" val="24230902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03535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t>CNN-based transfer learning models used in the study performed better. AI in healthcare plays an important role in the management of complex diseases such as brain tumors. AI enables faster, more accurate, and more effective diagnosis and treatment processes. However, AI technology is not intended to completely replace doctors, but to support and enhance their work.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To </a:t>
            </a:r>
            <a:r>
              <a:rPr lang="en-US" dirty="0"/>
              <a:t>realize the full potential of AI, it is important to consider issues such as ethics, security and privacy. In the future, AI-based solutions will continue to contribute to better management of brain tumors and other health problems, and improve the quality of life for patients. As seen in this study, AI-based studies will increase their importance to human health, from early diagnosis to positive progress in the treatment process.</a:t>
            </a:r>
          </a:p>
        </p:txBody>
      </p:sp>
    </p:spTree>
    <p:extLst>
      <p:ext uri="{BB962C8B-B14F-4D97-AF65-F5344CB8AC3E}">
        <p14:creationId xmlns:p14="http://schemas.microsoft.com/office/powerpoint/2010/main" val="3266506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a:latin typeface="Times New Roman" panose="02020603050405020304" pitchFamily="18" charset="0"/>
                <a:cs typeface="Times New Roman" panose="02020603050405020304" pitchFamily="18" charset="0"/>
              </a:rPr>
              <a:t>Conclusion</a:t>
            </a:r>
            <a:r>
              <a:rPr lang="en-IN" dirty="0"/>
              <a:t> </a:t>
            </a:r>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337188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smtClean="0"/>
              <a:t>Based </a:t>
            </a:r>
            <a:r>
              <a:rPr lang="en-US" dirty="0"/>
              <a:t>on the results of this study, transfer learning methods should be preferred especially in image processing-based applications to support health decision makers. The data obtained from MRI or CT can be used as an early warning system to help health decision makers make quick and accurate decisions. </a:t>
            </a:r>
            <a:endParaRPr lang="en-US" dirty="0" smtClean="0"/>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r>
              <a:rPr lang="en-US" dirty="0" smtClean="0"/>
              <a:t>Therefore</a:t>
            </a:r>
            <a:r>
              <a:rPr lang="en-US" dirty="0"/>
              <a:t>, in addition to empirical analysis, AI-based applications should take a more active role as soon as possible. To this end, the diagnosis of diseases from instant CT or MR images will be investigated in the coming years.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31342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smtClean="0">
                <a:latin typeface="Times New Roman" panose="02020603050405020304" pitchFamily="18" charset="0"/>
                <a:cs typeface="Times New Roman" panose="02020603050405020304" pitchFamily="18" charset="0"/>
              </a:rPr>
              <a:t>Reference</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5355312"/>
          </a:xfrm>
          <a:prstGeom prst="rect">
            <a:avLst/>
          </a:prstGeom>
          <a:noFill/>
        </p:spPr>
        <p:txBody>
          <a:bodyPr wrap="square">
            <a:spAutoFit/>
          </a:bodyPr>
          <a:lstStyle/>
          <a:p>
            <a:pPr marL="285750" indent="-285750">
              <a:buFont typeface="Arial" pitchFamily="34" charset="0"/>
              <a:buChar char="•"/>
            </a:pPr>
            <a:r>
              <a:rPr lang="en-IN" dirty="0"/>
              <a:t>Wallis, D. &amp; </a:t>
            </a:r>
            <a:r>
              <a:rPr lang="en-IN" dirty="0" err="1"/>
              <a:t>Buvat</a:t>
            </a:r>
            <a:r>
              <a:rPr lang="en-IN" dirty="0"/>
              <a:t>, I. Clever Hans effect found in a widely used brain tumour MRI dataset. </a:t>
            </a:r>
            <a:r>
              <a:rPr lang="en-IN" i="1" dirty="0"/>
              <a:t>Med. Image Anal.</a:t>
            </a:r>
            <a:r>
              <a:rPr lang="en-IN" dirty="0"/>
              <a:t> </a:t>
            </a:r>
            <a:r>
              <a:rPr lang="en-IN" b="1" dirty="0"/>
              <a:t>77</a:t>
            </a:r>
            <a:r>
              <a:rPr lang="en-IN" dirty="0"/>
              <a:t>, 102368</a:t>
            </a:r>
            <a:r>
              <a:rPr lang="en-IN" dirty="0" smtClean="0"/>
              <a:t>.</a:t>
            </a:r>
          </a:p>
          <a:p>
            <a:pPr marL="285750" indent="-285750">
              <a:buFont typeface="Arial" pitchFamily="34" charset="0"/>
              <a:buChar char="•"/>
            </a:pPr>
            <a:endParaRPr lang="en-IN" dirty="0"/>
          </a:p>
          <a:p>
            <a:pPr marL="285750" indent="-285750">
              <a:buFont typeface="Arial" pitchFamily="34" charset="0"/>
              <a:buChar char="•"/>
            </a:pPr>
            <a:r>
              <a:rPr lang="en-IN" dirty="0" err="1" smtClean="0"/>
              <a:t>Hatcholli</a:t>
            </a:r>
            <a:r>
              <a:rPr lang="en-IN" dirty="0" smtClean="0"/>
              <a:t> </a:t>
            </a:r>
            <a:r>
              <a:rPr lang="en-IN" dirty="0" err="1"/>
              <a:t>Seere</a:t>
            </a:r>
            <a:r>
              <a:rPr lang="en-IN" dirty="0"/>
              <a:t>, S. K. &amp; </a:t>
            </a:r>
            <a:r>
              <a:rPr lang="en-IN" dirty="0" err="1"/>
              <a:t>Karibasappa</a:t>
            </a:r>
            <a:r>
              <a:rPr lang="en-IN" dirty="0"/>
              <a:t>, K. Threshold segmentation and watershed segmentation algorithm for brain </a:t>
            </a:r>
            <a:r>
              <a:rPr lang="en-IN" dirty="0" err="1"/>
              <a:t>tumor</a:t>
            </a:r>
            <a:r>
              <a:rPr lang="en-IN" dirty="0"/>
              <a:t> detection using support vector machine. </a:t>
            </a:r>
            <a:r>
              <a:rPr lang="en-IN" i="1" dirty="0"/>
              <a:t>Eur. J. Eng. Technol. Res.</a:t>
            </a:r>
            <a:r>
              <a:rPr lang="en-IN" dirty="0"/>
              <a:t> </a:t>
            </a:r>
            <a:r>
              <a:rPr lang="en-IN" b="1" dirty="0"/>
              <a:t>5</a:t>
            </a:r>
            <a:r>
              <a:rPr lang="en-IN" dirty="0"/>
              <a:t>(4), 516–519. </a:t>
            </a:r>
            <a:endParaRPr lang="en-IN" dirty="0" smtClean="0"/>
          </a:p>
          <a:p>
            <a:pPr marL="285750" indent="-285750">
              <a:buFont typeface="Arial" pitchFamily="34" charset="0"/>
              <a:buChar char="•"/>
            </a:pPr>
            <a:endParaRPr lang="en-IN" dirty="0" smtClean="0"/>
          </a:p>
          <a:p>
            <a:pPr marL="285750" indent="-285750">
              <a:buFont typeface="Arial" pitchFamily="34" charset="0"/>
              <a:buChar char="•"/>
            </a:pPr>
            <a:r>
              <a:rPr lang="en-IN" dirty="0" smtClean="0"/>
              <a:t>Ortiz-Ramón</a:t>
            </a:r>
            <a:r>
              <a:rPr lang="en-IN" dirty="0"/>
              <a:t>, R., Ruiz-</a:t>
            </a:r>
            <a:r>
              <a:rPr lang="en-IN" dirty="0" err="1"/>
              <a:t>España</a:t>
            </a:r>
            <a:r>
              <a:rPr lang="en-IN" dirty="0"/>
              <a:t>, S., </a:t>
            </a:r>
            <a:r>
              <a:rPr lang="en-IN" dirty="0" err="1"/>
              <a:t>Mollá</a:t>
            </a:r>
            <a:r>
              <a:rPr lang="en-IN" dirty="0"/>
              <a:t>-Olmos, E. &amp; </a:t>
            </a:r>
            <a:r>
              <a:rPr lang="en-IN" dirty="0" err="1"/>
              <a:t>Moratal</a:t>
            </a:r>
            <a:r>
              <a:rPr lang="en-IN" dirty="0"/>
              <a:t>, D. </a:t>
            </a:r>
            <a:r>
              <a:rPr lang="en-IN" dirty="0" err="1"/>
              <a:t>Glioblastomas</a:t>
            </a:r>
            <a:r>
              <a:rPr lang="en-IN" dirty="0"/>
              <a:t> and brain metastases differentiation following an MRI texture analysis-based </a:t>
            </a:r>
            <a:r>
              <a:rPr lang="en-IN" dirty="0" err="1"/>
              <a:t>radiomics</a:t>
            </a:r>
            <a:r>
              <a:rPr lang="en-IN" dirty="0"/>
              <a:t> approach. </a:t>
            </a:r>
            <a:r>
              <a:rPr lang="en-IN" i="1" dirty="0"/>
              <a:t>Phys. Med.</a:t>
            </a:r>
            <a:r>
              <a:rPr lang="en-IN" dirty="0"/>
              <a:t> </a:t>
            </a:r>
            <a:r>
              <a:rPr lang="en-IN" b="1" dirty="0"/>
              <a:t>76</a:t>
            </a:r>
            <a:r>
              <a:rPr lang="en-IN" dirty="0"/>
              <a:t>, 44–54</a:t>
            </a:r>
            <a:r>
              <a:rPr lang="en-IN" dirty="0" smtClean="0"/>
              <a:t>.</a:t>
            </a:r>
          </a:p>
          <a:p>
            <a:pPr marL="285750" indent="-285750">
              <a:buFont typeface="Arial" pitchFamily="34" charset="0"/>
              <a:buChar char="•"/>
            </a:pPr>
            <a:endParaRPr lang="en-IN" dirty="0" smtClean="0"/>
          </a:p>
          <a:p>
            <a:pPr marL="285750" indent="-285750">
              <a:buFont typeface="Arial" pitchFamily="34" charset="0"/>
              <a:buChar char="•"/>
            </a:pPr>
            <a:r>
              <a:rPr lang="en-IN" dirty="0" smtClean="0"/>
              <a:t> Gupta</a:t>
            </a:r>
            <a:r>
              <a:rPr lang="en-IN" dirty="0"/>
              <a:t>, M. &amp; </a:t>
            </a:r>
            <a:r>
              <a:rPr lang="en-IN" dirty="0" err="1"/>
              <a:t>Sasidhar</a:t>
            </a:r>
            <a:r>
              <a:rPr lang="en-IN" dirty="0"/>
              <a:t>, K. Non-invasive brain </a:t>
            </a:r>
            <a:r>
              <a:rPr lang="en-IN" dirty="0" err="1"/>
              <a:t>tumor</a:t>
            </a:r>
            <a:r>
              <a:rPr lang="en-IN" dirty="0"/>
              <a:t> detection using magnetic resonance imaging based fractal texture features and shape measures. In </a:t>
            </a:r>
            <a:r>
              <a:rPr lang="en-IN" i="1" dirty="0"/>
              <a:t>2020 3rd International Conference on Emerging Technologies in Computer Engineering: Machine Learning and Internet of Things (ICETCE)</a:t>
            </a:r>
            <a:r>
              <a:rPr lang="en-IN" dirty="0"/>
              <a:t>, IEEE, 2020, 93–97</a:t>
            </a:r>
            <a:r>
              <a:rPr lang="en-IN" dirty="0" smtClean="0"/>
              <a:t>.</a:t>
            </a:r>
          </a:p>
          <a:p>
            <a:pPr marL="285750" indent="-285750">
              <a:buFont typeface="Arial" pitchFamily="34" charset="0"/>
              <a:buChar char="•"/>
            </a:pPr>
            <a:endParaRPr lang="en-IN" dirty="0"/>
          </a:p>
          <a:p>
            <a:pPr marL="285750" indent="-285750">
              <a:buFont typeface="Arial" pitchFamily="34" charset="0"/>
              <a:buChar char="•"/>
            </a:pPr>
            <a:r>
              <a:rPr lang="en-IN" dirty="0" err="1"/>
              <a:t>Gumaei</a:t>
            </a:r>
            <a:r>
              <a:rPr lang="en-IN" dirty="0"/>
              <a:t>, A., Hassan, M. M., Hassan, M. R., </a:t>
            </a:r>
            <a:r>
              <a:rPr lang="en-IN" dirty="0" err="1"/>
              <a:t>Alelaiwi</a:t>
            </a:r>
            <a:r>
              <a:rPr lang="en-IN" dirty="0"/>
              <a:t>, A. &amp; </a:t>
            </a:r>
            <a:r>
              <a:rPr lang="en-IN" dirty="0" err="1"/>
              <a:t>Fortino</a:t>
            </a:r>
            <a:r>
              <a:rPr lang="en-IN" dirty="0"/>
              <a:t>, G. A hybrid feature extraction method with regularized extreme learning machine for brain </a:t>
            </a:r>
            <a:r>
              <a:rPr lang="en-IN" dirty="0" err="1"/>
              <a:t>tumor</a:t>
            </a:r>
            <a:r>
              <a:rPr lang="en-IN" dirty="0"/>
              <a:t> classification. </a:t>
            </a:r>
            <a:r>
              <a:rPr lang="en-IN" i="1" dirty="0"/>
              <a:t>IEEE Access</a:t>
            </a:r>
            <a:r>
              <a:rPr lang="en-IN" dirty="0"/>
              <a:t> </a:t>
            </a:r>
            <a:r>
              <a:rPr lang="en-IN" b="1" dirty="0"/>
              <a:t>7</a:t>
            </a:r>
            <a:r>
              <a:rPr lang="en-IN" dirty="0"/>
              <a:t>, 36266–36273. </a:t>
            </a:r>
          </a:p>
        </p:txBody>
      </p:sp>
    </p:spTree>
    <p:extLst>
      <p:ext uri="{BB962C8B-B14F-4D97-AF65-F5344CB8AC3E}">
        <p14:creationId xmlns:p14="http://schemas.microsoft.com/office/powerpoint/2010/main" val="825650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62CBB8-E7ED-BAFB-ABBB-E359A8AF40B7}"/>
              </a:ext>
            </a:extLst>
          </p:cNvPr>
          <p:cNvSpPr txBox="1"/>
          <p:nvPr/>
        </p:nvSpPr>
        <p:spPr>
          <a:xfrm>
            <a:off x="283152" y="145473"/>
            <a:ext cx="6094268" cy="523220"/>
          </a:xfrm>
          <a:prstGeom prst="rect">
            <a:avLst/>
          </a:prstGeom>
          <a:noFill/>
        </p:spPr>
        <p:txBody>
          <a:bodyPr wrap="square">
            <a:spAutoFit/>
          </a:bodyPr>
          <a:lstStyle/>
          <a:p>
            <a:r>
              <a:rPr lang="en-IN" sz="2800" dirty="0" smtClean="0">
                <a:latin typeface="Times New Roman" panose="02020603050405020304" pitchFamily="18" charset="0"/>
                <a:cs typeface="Times New Roman" panose="02020603050405020304" pitchFamily="18" charset="0"/>
              </a:rPr>
              <a:t>Reference</a:t>
            </a:r>
            <a:endParaRPr lang="en-IN" dirty="0"/>
          </a:p>
        </p:txBody>
      </p:sp>
      <p:sp>
        <p:nvSpPr>
          <p:cNvPr id="5" name="TextBox 4">
            <a:extLst>
              <a:ext uri="{FF2B5EF4-FFF2-40B4-BE49-F238E27FC236}">
                <a16:creationId xmlns:a16="http://schemas.microsoft.com/office/drawing/2014/main" xmlns="" id="{6127AF9B-8EB8-53A3-CA8A-F3AD9D0FF670}"/>
              </a:ext>
            </a:extLst>
          </p:cNvPr>
          <p:cNvSpPr txBox="1"/>
          <p:nvPr/>
        </p:nvSpPr>
        <p:spPr>
          <a:xfrm>
            <a:off x="1457325" y="668693"/>
            <a:ext cx="8050357" cy="4662815"/>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err="1"/>
              <a:t>Shahajad</a:t>
            </a:r>
            <a:r>
              <a:rPr lang="en-US" dirty="0"/>
              <a:t>, M., </a:t>
            </a:r>
            <a:r>
              <a:rPr lang="en-US" dirty="0" err="1"/>
              <a:t>Gambhir</a:t>
            </a:r>
            <a:r>
              <a:rPr lang="en-US" dirty="0"/>
              <a:t>, D. &amp; Gandhi, R. Features extraction for classification of brain tumor MRI images using support vector machine. In </a:t>
            </a:r>
            <a:r>
              <a:rPr lang="en-US" i="1" dirty="0"/>
              <a:t>2021 11th International Conference on Cloud Computing, Data Science and Engineering (Confluence)</a:t>
            </a:r>
            <a:r>
              <a:rPr lang="en-US" dirty="0"/>
              <a:t>, IEEE, 2021, 767–772</a:t>
            </a:r>
            <a:r>
              <a:rPr lang="en-US" dirty="0" smtClean="0"/>
              <a:t>.</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err="1"/>
              <a:t>Vankdothu</a:t>
            </a:r>
            <a:r>
              <a:rPr lang="en-US" dirty="0"/>
              <a:t>, R., </a:t>
            </a:r>
            <a:r>
              <a:rPr lang="en-US" dirty="0" err="1"/>
              <a:t>Hameed</a:t>
            </a:r>
            <a:r>
              <a:rPr lang="en-US" dirty="0"/>
              <a:t>, M. A. &amp; Fatima, H. A brain tumor identification and classification using deep learning based on CNN-LSTM method. </a:t>
            </a:r>
            <a:r>
              <a:rPr lang="en-US" i="1" dirty="0" err="1"/>
              <a:t>Comput</a:t>
            </a:r>
            <a:r>
              <a:rPr lang="en-US" i="1" dirty="0"/>
              <a:t>. </a:t>
            </a:r>
            <a:r>
              <a:rPr lang="en-US" i="1" dirty="0" err="1"/>
              <a:t>Electr</a:t>
            </a:r>
            <a:r>
              <a:rPr lang="en-US" i="1" dirty="0"/>
              <a:t>. Eng.</a:t>
            </a:r>
            <a:r>
              <a:rPr lang="en-US" dirty="0"/>
              <a:t> </a:t>
            </a:r>
            <a:r>
              <a:rPr lang="en-US" b="1" dirty="0"/>
              <a:t>101</a:t>
            </a:r>
            <a:r>
              <a:rPr lang="en-US" dirty="0"/>
              <a:t>, </a:t>
            </a:r>
            <a:r>
              <a:rPr lang="en-US"/>
              <a:t>107960</a:t>
            </a:r>
            <a:r>
              <a:rPr lang="en-US" smtClean="0"/>
              <a:t>.</a:t>
            </a:r>
          </a:p>
          <a:p>
            <a:pPr marL="285750" indent="-285750" algn="just">
              <a:lnSpc>
                <a:spcPct val="150000"/>
              </a:lnSpc>
              <a:buFont typeface="Arial" panose="020B0604020202020204" pitchFamily="34" charset="0"/>
              <a:buChar char="•"/>
            </a:pPr>
            <a:endParaRPr lang="en-US" dirty="0" smtClean="0"/>
          </a:p>
          <a:p>
            <a:pPr marL="285750" indent="-285750" algn="just">
              <a:lnSpc>
                <a:spcPct val="150000"/>
              </a:lnSpc>
              <a:buFont typeface="Arial" panose="020B0604020202020204" pitchFamily="34" charset="0"/>
              <a:buChar char="•"/>
            </a:pPr>
            <a:r>
              <a:rPr lang="en-US" dirty="0" err="1"/>
              <a:t>Srinivas</a:t>
            </a:r>
            <a:r>
              <a:rPr lang="en-US" dirty="0"/>
              <a:t>, C. </a:t>
            </a:r>
            <a:r>
              <a:rPr lang="en-US" i="1" dirty="0"/>
              <a:t>et al.</a:t>
            </a:r>
            <a:r>
              <a:rPr lang="en-US" dirty="0"/>
              <a:t> Deep transfer learning approaches in performance </a:t>
            </a:r>
            <a:r>
              <a:rPr lang="en-US" dirty="0" smtClean="0"/>
              <a:t>analysis </a:t>
            </a:r>
            <a:r>
              <a:rPr lang="en-US" dirty="0"/>
              <a:t>of brain tumor classification using MRI images. </a:t>
            </a:r>
            <a:r>
              <a:rPr lang="en-US" i="1" dirty="0"/>
              <a:t>J. </a:t>
            </a:r>
            <a:r>
              <a:rPr lang="en-US" i="1" dirty="0" err="1"/>
              <a:t>Healthc</a:t>
            </a:r>
            <a:r>
              <a:rPr lang="en-US" i="1" dirty="0"/>
              <a:t>. Eng.</a:t>
            </a:r>
            <a:r>
              <a:rPr lang="en-US" dirty="0"/>
              <a:t> </a:t>
            </a:r>
            <a:r>
              <a:rPr lang="en-US" b="1" dirty="0"/>
              <a:t>2022</a:t>
            </a:r>
            <a:r>
              <a:rPr lang="en-US" dirty="0"/>
              <a:t>, 1–17.</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125831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108</TotalTime>
  <Words>2317</Words>
  <Application>Microsoft Office PowerPoint</Application>
  <PresentationFormat>Custom</PresentationFormat>
  <Paragraphs>135</Paragraphs>
  <Slides>28</Slides>
  <Notes>4</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Retrospect</vt:lpstr>
      <vt:lpstr>Brain Tumor Detection and Classification Using Artificial Intelligence</vt:lpstr>
      <vt:lpstr>Abstract</vt:lpstr>
      <vt:lpstr>PowerPoint Presentation</vt:lpstr>
      <vt:lpstr>Objectives</vt:lpstr>
      <vt:lpstr>Existing System</vt:lpstr>
      <vt:lpstr>Disadvantages</vt:lpstr>
      <vt:lpstr>Proposed System</vt:lpstr>
      <vt:lpstr>Advantages</vt:lpstr>
      <vt:lpstr>Introduction</vt:lpstr>
      <vt:lpstr>PowerPoint Presentation</vt:lpstr>
      <vt:lpstr>Modules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Fake News Detection using Machine Learning </dc:title>
  <dc:creator>vishalrameshv13@gmail.com</dc:creator>
  <cp:lastModifiedBy>USER</cp:lastModifiedBy>
  <cp:revision>51</cp:revision>
  <dcterms:created xsi:type="dcterms:W3CDTF">2024-07-24T16:47:17Z</dcterms:created>
  <dcterms:modified xsi:type="dcterms:W3CDTF">2024-08-02T07:42:03Z</dcterms:modified>
</cp:coreProperties>
</file>