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6" r:id="rId19"/>
    <p:sldId id="274" r:id="rId20"/>
    <p:sldId id="275" r:id="rId21"/>
    <p:sldId id="288" r:id="rId22"/>
    <p:sldId id="29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20</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21</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22</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A smart System for Fake News Detection Using Machine </a:t>
            </a:r>
            <a:r>
              <a:rPr lang="en-US" sz="3200" dirty="0" smtClean="0"/>
              <a:t>Learning</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4801314"/>
          </a:xfrm>
          <a:prstGeom prst="rect">
            <a:avLst/>
          </a:prstGeom>
          <a:noFill/>
        </p:spPr>
        <p:txBody>
          <a:bodyPr wrap="square">
            <a:spAutoFit/>
          </a:bodyPr>
          <a:lstStyle/>
          <a:p>
            <a:pPr marL="285750" indent="-285750" algn="just">
              <a:buFont typeface="Arial" pitchFamily="34" charset="0"/>
              <a:buChar char="•"/>
            </a:pPr>
            <a:r>
              <a:rPr lang="en-US" dirty="0"/>
              <a:t>Most of the smart phone users prefer to read the news via social media over internet. The news websites are publishing the news and provide the source of authentication.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question is how to authenticate the news and articles which are circulated among social media like </a:t>
            </a:r>
            <a:r>
              <a:rPr lang="en-US" dirty="0" err="1"/>
              <a:t>WhatsApp</a:t>
            </a:r>
            <a:r>
              <a:rPr lang="en-US" dirty="0"/>
              <a:t> groups, Facebook Pages, Twitter and other micro blogs &amp; social networking sites.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It </a:t>
            </a:r>
            <a:r>
              <a:rPr lang="en-US" dirty="0"/>
              <a:t>is harmful for the society to believe on the rumors and pretend to be a news. The need of an hour is to stop the rumors especially in the developing countries like India, and focus on the correct, authenticated news articles.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This </a:t>
            </a:r>
            <a:r>
              <a:rPr lang="en-US" dirty="0"/>
              <a:t>paper demonstrates a model and the methodology for fake news detection. With the help of Machine learning and natural language processing, it is tried to aggregate the news and later determine whether the news is real or fake using Support Vector Machine.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results of the proposed model is compared with existing models. The proposed model is working well and defining the correctness of results </a:t>
            </a:r>
            <a:r>
              <a:rPr lang="en-US" dirty="0" err="1"/>
              <a:t>upto</a:t>
            </a:r>
            <a:r>
              <a:rPr lang="en-US" dirty="0"/>
              <a:t> 93.6% of accuracy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1754326"/>
          </a:xfrm>
          <a:prstGeom prst="rect">
            <a:avLst/>
          </a:prstGeom>
          <a:noFill/>
        </p:spPr>
        <p:txBody>
          <a:bodyPr wrap="square">
            <a:spAutoFit/>
          </a:bodyPr>
          <a:lstStyle/>
          <a:p>
            <a:pPr algn="just">
              <a:lnSpc>
                <a:spcPct val="150000"/>
              </a:lnSpc>
            </a:pPr>
            <a:r>
              <a:rPr lang="en-US" dirty="0"/>
              <a:t>Identifies a fake and true news detection using a machine learning;  The Review previous studies have that employed a machine learning for identifying fake and true news; and  Attempt to guides future work on the topic in this section, the author describes the previous research works in the form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the modern era where the internet is ubiquitous, everyone relies on various online resources for news. Together with the increase in the use of social media platforms like </a:t>
            </a:r>
            <a:r>
              <a:rPr lang="en-US" dirty="0" err="1"/>
              <a:t>Whatsapp</a:t>
            </a:r>
            <a:r>
              <a:rPr lang="en-US" dirty="0"/>
              <a:t>, Facebook, Twitter, etc. Rumors spread rapidly among millions of users within a short period.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With </a:t>
            </a:r>
            <a:r>
              <a:rPr lang="en-US" dirty="0"/>
              <a:t>the Covid-19 spread worldwide, people are using this propaganda, and the citizens desperately need to know the news about the mysterious virus by spreading the fake rumor. The need for an hour is to stop the spread of articles in developing countries like India.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To </a:t>
            </a:r>
            <a:r>
              <a:rPr lang="en-US" dirty="0"/>
              <a:t>stop this we have implemented with the help of Machine learning models and natural language processing technique, it is tried to aggregate the news and later it will predict whether the news is real or fake</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due to the booming development of online social networks, fake news for various commercial and political purposes has been appearing in large numbers and widespread in the online world.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With deceptive words, online social network users can get infected by these online fake news easily, which has brought about tremendous effects on the offline society </a:t>
            </a:r>
            <a:r>
              <a:rPr lang="en-US" dirty="0" smtClean="0"/>
              <a:t>already</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An important goal in improving the trustworthiness of information in online social networks is to identify the fake news timely.</a:t>
            </a:r>
            <a:endParaRPr lang="en-US" dirty="0"/>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Project comes up with the three applications of Natural Language Processing techniques for detecting 'fake news, that is, misleading news stories that come from unknown sources. Only by building a model based on a count </a:t>
            </a:r>
            <a:r>
              <a:rPr lang="en-US" dirty="0" err="1"/>
              <a:t>vectorizer</a:t>
            </a:r>
            <a:r>
              <a:rPr lang="en-US" dirty="0"/>
              <a:t> or a TF-IDF matrix, can only get you so far.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But </a:t>
            </a:r>
            <a:r>
              <a:rPr lang="en-US" dirty="0"/>
              <a:t>these models don’t consider the important qualities like word ordering and context. This process will result in feature extraction; we propose using Python </a:t>
            </a:r>
            <a:r>
              <a:rPr lang="en-US" dirty="0" err="1"/>
              <a:t>sci</a:t>
            </a:r>
            <a:r>
              <a:rPr lang="en-US" dirty="0"/>
              <a:t>-kit-learn library to perform extraction of text data because this library contains useful tools like Count </a:t>
            </a:r>
            <a:r>
              <a:rPr lang="en-US" dirty="0" err="1"/>
              <a:t>Vectorizer</a:t>
            </a:r>
            <a:r>
              <a:rPr lang="en-US" dirty="0"/>
              <a:t>, </a:t>
            </a:r>
            <a:r>
              <a:rPr lang="en-US" dirty="0" err="1"/>
              <a:t>Tf</a:t>
            </a:r>
            <a:r>
              <a:rPr lang="en-US" dirty="0"/>
              <a:t>-IDF </a:t>
            </a:r>
            <a:r>
              <a:rPr lang="en-US" dirty="0" err="1"/>
              <a:t>Vectorizer</a:t>
            </a:r>
            <a:r>
              <a:rPr lang="en-US" dirty="0"/>
              <a:t>, and Hashing </a:t>
            </a:r>
            <a:r>
              <a:rPr lang="en-US" dirty="0" err="1"/>
              <a:t>Vectorizer</a:t>
            </a:r>
            <a:r>
              <a:rPr lang="en-US" dirty="0"/>
              <a:t>. Then, we will perform the training model and then classify with the user input then it will obtain the highest accuracy and precision according to confusion matrix results.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9946295" cy="175432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News Feed ranks reduce the prevalence of false news content</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Determine what is valuable and what is not. Stories that are flagged as false by our community than might show up lower in the user feed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great deal of fake news is roaring through the various social media platforms. During this case classification of any news, post, story, journal into fake or real one has become a crucial them as fake and true and it's conjointly attracted a good interest from researchers round the world. In line with several analysis studies that are administered to hunt out the impact of any false and fictional news on of us upon returning through such fake news details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Falsified news or news is used in such how that individual begin basic mental process in one issue that may not true. The best example for fake news is that the pandemic situation occurring within the entire world. There are variant of news articles till presently that are falsified and used merely to create confusion and disturbance inside the minds of individual and to misguide their minds to believe that false news. However, can anyone perceive if it's fake or real?</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False information on Indian social media caused form voters to drink cow </a:t>
            </a:r>
            <a:r>
              <a:rPr lang="en-US" dirty="0" err="1"/>
              <a:t>wewe</a:t>
            </a:r>
            <a:r>
              <a:rPr lang="en-US" dirty="0"/>
              <a:t> or eat dung, thus on stop infection, whereas in Country, artiodactyl </a:t>
            </a:r>
            <a:r>
              <a:rPr lang="en-US" dirty="0" err="1"/>
              <a:t>weewee</a:t>
            </a:r>
            <a:r>
              <a:rPr lang="en-US" dirty="0"/>
              <a:t> with lime was hailed as a protection against the coronavirus. The scientists put together looked into completely different rumors, like uptake garlic, sporting heat socks and spreading goose fat on one's chest, as treatment for the likely fatal virus.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Conspiracy </a:t>
            </a:r>
            <a:r>
              <a:rPr lang="en-US" dirty="0"/>
              <a:t>theories were put together monitored, just like the notion that it’s a bioweapon funded by enterpriser to further antigen sales. Our project aims to develop a machine learning program to identify when a news source may be producing fake news.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We </a:t>
            </a:r>
            <a:r>
              <a:rPr lang="en-US" dirty="0"/>
              <a:t>use a corpus of </a:t>
            </a:r>
            <a:r>
              <a:rPr lang="en-US" dirty="0" err="1"/>
              <a:t>labelled</a:t>
            </a:r>
            <a:r>
              <a:rPr lang="en-US" dirty="0"/>
              <a:t> real and fake articles to build a classifier that can make decisions about information based on the content from the corpus. Our model focuses on identifying sources of fake news, based on multiple articles originating from a source. Once a source is </a:t>
            </a:r>
            <a:r>
              <a:rPr lang="en-US" dirty="0" err="1"/>
              <a:t>labelled</a:t>
            </a:r>
            <a:r>
              <a:rPr lang="en-US" dirty="0"/>
              <a:t> as a producer of fake news, we predict that all future articles from the same source are also a producer of fake news.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2677656"/>
          </a:xfrm>
          <a:prstGeom prst="rect">
            <a:avLst/>
          </a:prstGeom>
          <a:noFill/>
        </p:spPr>
        <p:txBody>
          <a:bodyPr wrap="square">
            <a:spAutoFit/>
          </a:bodyPr>
          <a:lstStyle/>
          <a:p>
            <a:pPr marL="457200" indent="-457200">
              <a:buFont typeface="Arial" pitchFamily="34" charset="0"/>
              <a:buChar char="•"/>
            </a:pPr>
            <a:r>
              <a:rPr lang="en-IN" sz="2800" dirty="0" smtClean="0"/>
              <a:t>Aggregator</a:t>
            </a:r>
          </a:p>
          <a:p>
            <a:pPr marL="457200" indent="-457200">
              <a:buFont typeface="Arial" pitchFamily="34" charset="0"/>
              <a:buChar char="•"/>
            </a:pPr>
            <a:endParaRPr lang="en-IN" sz="2800" dirty="0"/>
          </a:p>
          <a:p>
            <a:pPr marL="457200" indent="-457200">
              <a:buFont typeface="Arial" pitchFamily="34" charset="0"/>
              <a:buChar char="•"/>
            </a:pPr>
            <a:r>
              <a:rPr lang="en-IN" sz="2800" dirty="0"/>
              <a:t>News </a:t>
            </a:r>
            <a:r>
              <a:rPr lang="en-IN" sz="2800" dirty="0" smtClean="0"/>
              <a:t>Authenticator</a:t>
            </a:r>
          </a:p>
          <a:p>
            <a:pPr marL="457200" indent="-457200">
              <a:buFont typeface="Arial" pitchFamily="34" charset="0"/>
              <a:buChar char="•"/>
            </a:pPr>
            <a:endParaRPr lang="en-IN" sz="2800" dirty="0"/>
          </a:p>
          <a:p>
            <a:pPr marL="457200" indent="-457200">
              <a:buFont typeface="Arial" pitchFamily="34" charset="0"/>
              <a:buChar char="•"/>
            </a:pPr>
            <a:r>
              <a:rPr lang="en-IN" sz="2800" dirty="0"/>
              <a:t>News Suggestion /Recommendation System</a:t>
            </a:r>
            <a:endParaRPr lang="en-IN" sz="2800" dirty="0" smtClean="0"/>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smtClean="0"/>
              <a:t>Aggregator</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3693319"/>
          </a:xfrm>
          <a:prstGeom prst="rect">
            <a:avLst/>
          </a:prstGeom>
          <a:noFill/>
        </p:spPr>
        <p:txBody>
          <a:bodyPr wrap="square">
            <a:spAutoFit/>
          </a:bodyPr>
          <a:lstStyle/>
          <a:p>
            <a:pPr marL="285750" indent="-285750" algn="just">
              <a:buFont typeface="Arial" pitchFamily="34" charset="0"/>
              <a:buChar char="•"/>
            </a:pPr>
            <a:r>
              <a:rPr lang="en-US" dirty="0"/>
              <a:t>News aggregator sites enable clients to see news and updates from different sources at one advantageous area. They get the information, arrange them in labels/classes, and show it organized appropriately for simpler utilization. There are various top most sites like </a:t>
            </a:r>
            <a:r>
              <a:rPr lang="en-US" dirty="0" err="1"/>
              <a:t>google</a:t>
            </a:r>
            <a:r>
              <a:rPr lang="en-US" dirty="0"/>
              <a:t> news, </a:t>
            </a:r>
            <a:r>
              <a:rPr lang="en-US" dirty="0" err="1"/>
              <a:t>feedly</a:t>
            </a:r>
            <a:r>
              <a:rPr lang="en-US" dirty="0"/>
              <a:t>, news360, etc. which provide the semi-structured news data.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RSS Aggregator plugins are available for make the things easy. Basically, aggregator builds the quality and accuracy of/in the news. Data gathering is the main purpose of any of the news aggregator.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A </a:t>
            </a:r>
            <a:r>
              <a:rPr lang="en-US" dirty="0"/>
              <a:t>basic methodology is consistently checking RSS Feeds; Article extraction from various news site and gather information. Regularly applied systems to discover related articles are watchword based methodologies. At the point when all procedure is done, they show important or ongoing news on the page.[</a:t>
            </a:r>
            <a:endParaRPr lang="en-US" dirty="0"/>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News Authenticator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10331276" cy="33718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New authenticator follows some steps to check whether the news is true or false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It will compare news which is given by our side with different websites and various news sources if that news is found on any news website then it shows the given news is true, else it shows there has been no such news in last few days.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This </a:t>
            </a:r>
            <a:r>
              <a:rPr lang="en-US" dirty="0"/>
              <a:t>can help us from fake news. These days‟ fake news spread very fast because of social media and the internet. So, news authenticator helps us to detect either the given news is fake or real.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4" y="477544"/>
            <a:ext cx="9731375" cy="738664"/>
          </a:xfrm>
          <a:prstGeom prst="rect">
            <a:avLst/>
          </a:prstGeom>
          <a:noFill/>
        </p:spPr>
        <p:txBody>
          <a:bodyPr wrap="square">
            <a:spAutoFit/>
          </a:bodyPr>
          <a:lstStyle/>
          <a:p>
            <a:pPr algn="just">
              <a:lnSpc>
                <a:spcPct val="150000"/>
              </a:lnSpc>
            </a:pPr>
            <a:r>
              <a:rPr lang="en-IN" sz="2800" dirty="0"/>
              <a:t>News Suggestion /Recommendation System</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News suggestion suggests recent news and suggests the news related to the news which the user has given for authentication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If the news is fake, then this news suggestion gives the related news on that topic. The news suggestion suggests the news based on keywords which you give in your news which you wish to authenticate.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It is significant to find the accuracy of news which is available on internet. In the paper, the components for recognizing Fake news are discussed. A mindfulness that not all, the fake news will propagate via web-based networking media.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Currently</a:t>
            </a:r>
            <a:r>
              <a:rPr lang="en-US" dirty="0"/>
              <a:t>, to test out the proposed method of Naïve Bayes classifier, SVM, and NLP are used. In future, ensuing algorithm may provide better results with hybrid approaches for the same purpose </a:t>
            </a:r>
            <a:r>
              <a:rPr lang="en-US" dirty="0" err="1"/>
              <a:t>fulfilment</a:t>
            </a:r>
            <a:r>
              <a:rPr lang="en-US" dirty="0"/>
              <a:t>. The mentioned system detects the fake news on the based on the models applied</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Also it had provided some suggested news on that topic which is very useful for any user. In the future, the efficiency and accuracy of the prototype can be enhanced to a certain level, and also enhance the user interface of the proposed model.</a:t>
            </a:r>
            <a:endParaRPr lang="en-US" dirty="0" smtClean="0"/>
          </a:p>
        </p:txBody>
      </p:sp>
    </p:spTree>
    <p:extLst>
      <p:ext uri="{BB962C8B-B14F-4D97-AF65-F5344CB8AC3E}">
        <p14:creationId xmlns:p14="http://schemas.microsoft.com/office/powerpoint/2010/main" val="3266506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4204356"/>
          </a:xfrm>
          <a:prstGeom prst="rect">
            <a:avLst/>
          </a:prstGeom>
          <a:noFill/>
        </p:spPr>
        <p:txBody>
          <a:bodyPr wrap="square">
            <a:spAutoFit/>
          </a:bodyPr>
          <a:lstStyle/>
          <a:p>
            <a:pPr marL="342900" indent="-342900" algn="just">
              <a:lnSpc>
                <a:spcPct val="150000"/>
              </a:lnSpc>
              <a:buAutoNum type="arabicPeriod"/>
            </a:pPr>
            <a:r>
              <a:rPr lang="en-IN" dirty="0"/>
              <a:t>M. </a:t>
            </a:r>
            <a:r>
              <a:rPr lang="en-IN" dirty="0" err="1"/>
              <a:t>Granik</a:t>
            </a:r>
            <a:r>
              <a:rPr lang="en-IN" dirty="0"/>
              <a:t> and V. </a:t>
            </a:r>
            <a:r>
              <a:rPr lang="en-IN" dirty="0" err="1"/>
              <a:t>Mesyura</a:t>
            </a:r>
            <a:r>
              <a:rPr lang="en-IN" dirty="0"/>
              <a:t>, “Fake news detection using naive Bayes classifier,” 2017 IEEE 1st </a:t>
            </a:r>
            <a:r>
              <a:rPr lang="en-IN" dirty="0" err="1"/>
              <a:t>Ukr</a:t>
            </a:r>
            <a:r>
              <a:rPr lang="en-IN" dirty="0"/>
              <a:t>. Conf. </a:t>
            </a:r>
            <a:r>
              <a:rPr lang="en-IN" dirty="0" err="1"/>
              <a:t>Electr</a:t>
            </a:r>
            <a:r>
              <a:rPr lang="en-IN" dirty="0"/>
              <a:t>. </a:t>
            </a:r>
            <a:r>
              <a:rPr lang="en-IN" dirty="0" err="1"/>
              <a:t>Comput</a:t>
            </a:r>
            <a:r>
              <a:rPr lang="en-IN" dirty="0"/>
              <a:t>. Eng. UKRCON 2017 - Proc., pp. 900–903, 2017. </a:t>
            </a:r>
            <a:endParaRPr lang="en-IN" dirty="0" smtClean="0"/>
          </a:p>
          <a:p>
            <a:pPr marL="342900" indent="-342900" algn="just">
              <a:lnSpc>
                <a:spcPct val="150000"/>
              </a:lnSpc>
              <a:buAutoNum type="arabicPeriod"/>
            </a:pPr>
            <a:r>
              <a:rPr lang="en-IN" dirty="0" smtClean="0"/>
              <a:t>[</a:t>
            </a:r>
            <a:r>
              <a:rPr lang="en-IN" dirty="0"/>
              <a:t>2] https://indianexpress.com/article/technology/ social/whatsapp-fight-against-fake-news-topfeatures-to-curb-spread-of-misinformation5256782/ </a:t>
            </a:r>
            <a:endParaRPr lang="en-IN" dirty="0" smtClean="0"/>
          </a:p>
          <a:p>
            <a:pPr marL="342900" indent="-342900" algn="just">
              <a:lnSpc>
                <a:spcPct val="150000"/>
              </a:lnSpc>
              <a:buAutoNum type="arabicPeriod"/>
            </a:pPr>
            <a:r>
              <a:rPr lang="en-IN" dirty="0" smtClean="0"/>
              <a:t>[</a:t>
            </a:r>
            <a:r>
              <a:rPr lang="en-IN" dirty="0"/>
              <a:t>3] A. </a:t>
            </a:r>
            <a:r>
              <a:rPr lang="en-IN" dirty="0" err="1"/>
              <a:t>Martínez</a:t>
            </a:r>
            <a:r>
              <a:rPr lang="en-IN" dirty="0"/>
              <a:t>-Garcia, S. Morris, M. </a:t>
            </a:r>
            <a:r>
              <a:rPr lang="en-IN" dirty="0" err="1"/>
              <a:t>Tscholl</a:t>
            </a:r>
            <a:r>
              <a:rPr lang="en-IN" dirty="0"/>
              <a:t>, F. Tracy, and P. Carmichael, “Case-based learning, pedagogical innovation, and semantic web technologies,” IEEE Trans. Learn. Technol., vol. 5, no. 2, pp. 104–116, 2012. </a:t>
            </a:r>
            <a:endParaRPr lang="en-IN" dirty="0" smtClean="0"/>
          </a:p>
          <a:p>
            <a:pPr marL="342900" indent="-342900" algn="just">
              <a:lnSpc>
                <a:spcPct val="150000"/>
              </a:lnSpc>
              <a:buAutoNum type="arabicPeriod"/>
            </a:pPr>
            <a:r>
              <a:rPr lang="en-IN" dirty="0" smtClean="0"/>
              <a:t>[</a:t>
            </a:r>
            <a:r>
              <a:rPr lang="en-IN" dirty="0"/>
              <a:t>4] P. R. </a:t>
            </a:r>
            <a:r>
              <a:rPr lang="en-IN" dirty="0" err="1"/>
              <a:t>Humanante</a:t>
            </a:r>
            <a:r>
              <a:rPr lang="en-IN" dirty="0"/>
              <a:t>-Ramos, F. J. </a:t>
            </a:r>
            <a:r>
              <a:rPr lang="en-IN" dirty="0" err="1"/>
              <a:t>GarciaPenalvo</a:t>
            </a:r>
            <a:r>
              <a:rPr lang="en-IN" dirty="0"/>
              <a:t>, and M. A. </a:t>
            </a:r>
            <a:r>
              <a:rPr lang="en-IN" dirty="0" err="1"/>
              <a:t>Conde</a:t>
            </a:r>
            <a:r>
              <a:rPr lang="en-IN" dirty="0"/>
              <a:t>-Gonzalez, “PLEs in Mobile Contexts: New Ways to Personalize Learning,” Rev. </a:t>
            </a:r>
            <a:r>
              <a:rPr lang="en-IN" dirty="0" err="1"/>
              <a:t>Iberoam</a:t>
            </a:r>
            <a:r>
              <a:rPr lang="en-IN" dirty="0"/>
              <a:t>. </a:t>
            </a:r>
            <a:r>
              <a:rPr lang="en-IN" dirty="0" err="1"/>
              <a:t>Tecnol</a:t>
            </a:r>
            <a:r>
              <a:rPr lang="en-IN" dirty="0"/>
              <a:t>. del </a:t>
            </a:r>
            <a:r>
              <a:rPr lang="en-IN" dirty="0" err="1"/>
              <a:t>Aprendiz</a:t>
            </a:r>
            <a:r>
              <a:rPr lang="en-IN" dirty="0"/>
              <a:t>., vol. 11, no. 4, pp. 220–226, 2016. </a:t>
            </a:r>
            <a:endParaRPr lang="en-IN" dirty="0" smtClean="0"/>
          </a:p>
          <a:p>
            <a:pPr marL="342900" indent="-342900" algn="just">
              <a:lnSpc>
                <a:spcPct val="150000"/>
              </a:lnSpc>
              <a:buAutoNum type="arabicPeriod"/>
            </a:pPr>
            <a:r>
              <a:rPr lang="en-IN" dirty="0" smtClean="0"/>
              <a:t>[</a:t>
            </a:r>
            <a:r>
              <a:rPr lang="en-IN" dirty="0"/>
              <a:t>5] T. </a:t>
            </a:r>
            <a:r>
              <a:rPr lang="en-IN" dirty="0" err="1"/>
              <a:t>Granskogen</a:t>
            </a:r>
            <a:r>
              <a:rPr lang="en-IN" dirty="0"/>
              <a:t> and J. A. </a:t>
            </a:r>
            <a:r>
              <a:rPr lang="en-IN" dirty="0" err="1"/>
              <a:t>Gulla</a:t>
            </a:r>
            <a:r>
              <a:rPr lang="en-IN" dirty="0"/>
              <a:t>, “Fake news detection: Network data from social media used to predict fakes,” CEUR Workshop Proc., vol. 2041, no. 1, pp. 59–66, 2017.</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5450851"/>
          </a:xfrm>
          <a:prstGeom prst="rect">
            <a:avLst/>
          </a:prstGeom>
          <a:noFill/>
        </p:spPr>
        <p:txBody>
          <a:bodyPr wrap="square">
            <a:spAutoFit/>
          </a:bodyPr>
          <a:lstStyle/>
          <a:p>
            <a:pPr marL="342900" indent="-342900" algn="just">
              <a:lnSpc>
                <a:spcPct val="150000"/>
              </a:lnSpc>
              <a:buAutoNum type="arabicPeriod"/>
            </a:pPr>
            <a:r>
              <a:rPr lang="en-IN" dirty="0"/>
              <a:t>[7] V. Rubin, N. Conroy, Y. Chen, and S. Cornwell, “Fake News or Truth? Using Satirical Cues to Detect Potentially Misleading News,” pp. 7–17, 2016. </a:t>
            </a:r>
            <a:endParaRPr lang="en-IN" dirty="0" smtClean="0"/>
          </a:p>
          <a:p>
            <a:pPr marL="342900" indent="-342900" algn="just">
              <a:lnSpc>
                <a:spcPct val="150000"/>
              </a:lnSpc>
              <a:buAutoNum type="arabicPeriod"/>
            </a:pPr>
            <a:r>
              <a:rPr lang="en-IN" dirty="0" smtClean="0"/>
              <a:t>[</a:t>
            </a:r>
            <a:r>
              <a:rPr lang="en-IN" dirty="0"/>
              <a:t>8] Z. Jin, J. Cao, Y. Zhang, J. Zhou, and Q. </a:t>
            </a:r>
            <a:r>
              <a:rPr lang="en-IN" dirty="0" err="1"/>
              <a:t>Tian</a:t>
            </a:r>
            <a:r>
              <a:rPr lang="en-IN" dirty="0"/>
              <a:t>, “Novel Visual and Statistical Image Features for </a:t>
            </a:r>
            <a:r>
              <a:rPr lang="en-IN" dirty="0" err="1"/>
              <a:t>Microblogs</a:t>
            </a:r>
            <a:r>
              <a:rPr lang="en-IN" dirty="0"/>
              <a:t> News Verification,” IEEE Trans. </a:t>
            </a:r>
            <a:r>
              <a:rPr lang="en-IN" dirty="0" err="1"/>
              <a:t>Multimed</a:t>
            </a:r>
            <a:r>
              <a:rPr lang="en-IN" dirty="0"/>
              <a:t>., vol. 19, no. 3, pp. 598–608, 2017. </a:t>
            </a:r>
            <a:endParaRPr lang="en-IN" dirty="0" smtClean="0"/>
          </a:p>
          <a:p>
            <a:pPr marL="342900" indent="-342900" algn="just">
              <a:lnSpc>
                <a:spcPct val="150000"/>
              </a:lnSpc>
              <a:buAutoNum type="arabicPeriod"/>
            </a:pPr>
            <a:r>
              <a:rPr lang="en-IN" dirty="0" smtClean="0"/>
              <a:t>[</a:t>
            </a:r>
            <a:r>
              <a:rPr lang="en-IN" dirty="0"/>
              <a:t>9] S. Gilda, “Evaluating machine learning algorithms for fake news detection,” IEEE Student Conf. Res. Dev. Inspiring Technol. </a:t>
            </a:r>
            <a:r>
              <a:rPr lang="en-IN" dirty="0" err="1"/>
              <a:t>Humanit</a:t>
            </a:r>
            <a:r>
              <a:rPr lang="en-IN" dirty="0"/>
              <a:t>. </a:t>
            </a:r>
            <a:r>
              <a:rPr lang="en-IN" dirty="0" err="1"/>
              <a:t>SCOReD</a:t>
            </a:r>
            <a:r>
              <a:rPr lang="en-IN" dirty="0"/>
              <a:t> 2017 - Proc., vol. 2018– January, pp. 110–115, 2018. </a:t>
            </a:r>
            <a:endParaRPr lang="en-IN" dirty="0" smtClean="0"/>
          </a:p>
          <a:p>
            <a:pPr marL="342900" indent="-342900" algn="just">
              <a:lnSpc>
                <a:spcPct val="150000"/>
              </a:lnSpc>
              <a:buAutoNum type="arabicPeriod"/>
            </a:pPr>
            <a:r>
              <a:rPr lang="en-IN" dirty="0" smtClean="0"/>
              <a:t>[</a:t>
            </a:r>
            <a:r>
              <a:rPr lang="en-IN" dirty="0"/>
              <a:t>10] Y. </a:t>
            </a:r>
            <a:r>
              <a:rPr lang="en-IN" dirty="0" err="1"/>
              <a:t>Seo</a:t>
            </a:r>
            <a:r>
              <a:rPr lang="en-IN" dirty="0"/>
              <a:t>, D. </a:t>
            </a:r>
            <a:r>
              <a:rPr lang="en-IN" dirty="0" err="1"/>
              <a:t>Seo</a:t>
            </a:r>
            <a:r>
              <a:rPr lang="en-IN" dirty="0"/>
              <a:t>, and C. S. </a:t>
            </a:r>
            <a:r>
              <a:rPr lang="en-IN" dirty="0" err="1"/>
              <a:t>Jeong</a:t>
            </a:r>
            <a:r>
              <a:rPr lang="en-IN" dirty="0"/>
              <a:t>, “</a:t>
            </a:r>
            <a:r>
              <a:rPr lang="en-IN" dirty="0" err="1"/>
              <a:t>FaNDeR</a:t>
            </a:r>
            <a:r>
              <a:rPr lang="en-IN" dirty="0"/>
              <a:t>: Fake News Detection Model Using Media Reliability,” IEEE Reg. 10 </a:t>
            </a:r>
            <a:r>
              <a:rPr lang="en-IN" dirty="0" err="1"/>
              <a:t>Annu</a:t>
            </a:r>
            <a:r>
              <a:rPr lang="en-IN" dirty="0"/>
              <a:t>. Int. Conf. Proceedings/TENCON, vol. 2018–October, no. October, pp. 1834–1838, 2019. </a:t>
            </a:r>
            <a:endParaRPr lang="en-IN" dirty="0" smtClean="0"/>
          </a:p>
          <a:p>
            <a:pPr marL="342900" indent="-342900" algn="just">
              <a:lnSpc>
                <a:spcPct val="150000"/>
              </a:lnSpc>
              <a:buAutoNum type="arabicPeriod"/>
            </a:pPr>
            <a:r>
              <a:rPr lang="en-IN" dirty="0" smtClean="0"/>
              <a:t>[</a:t>
            </a:r>
            <a:r>
              <a:rPr lang="en-IN" dirty="0"/>
              <a:t>11] S. Das </a:t>
            </a:r>
            <a:r>
              <a:rPr lang="en-IN" dirty="0" err="1"/>
              <a:t>Bhattacharjee</a:t>
            </a:r>
            <a:r>
              <a:rPr lang="en-IN" dirty="0"/>
              <a:t>, A. </a:t>
            </a:r>
            <a:r>
              <a:rPr lang="en-IN" dirty="0" err="1"/>
              <a:t>Talukder</a:t>
            </a:r>
            <a:r>
              <a:rPr lang="en-IN" dirty="0"/>
              <a:t>, and B. V. </a:t>
            </a:r>
            <a:r>
              <a:rPr lang="en-IN" dirty="0" err="1"/>
              <a:t>Balantrapu</a:t>
            </a:r>
            <a:r>
              <a:rPr lang="en-IN" dirty="0"/>
              <a:t>, “Active learning based news veracity detection with feature weighting and deep-shallow fusion,” Proc. - 2017 IEEE Int. Conf. Big Data, Big Data 2017, vol. 2018– January, pp. 556–565, 2018</a:t>
            </a:r>
            <a:r>
              <a:rPr lang="en-IN"/>
              <a:t>. </a:t>
            </a:r>
            <a:endParaRPr lang="en-IN" smtClean="0"/>
          </a:p>
          <a:p>
            <a:pPr marL="342900" indent="-342900" algn="just">
              <a:lnSpc>
                <a:spcPct val="150000"/>
              </a:lnSpc>
              <a:buAutoNum type="arabicPeriod"/>
            </a:pPr>
            <a:r>
              <a:rPr lang="en-IN" smtClean="0"/>
              <a:t>[</a:t>
            </a:r>
            <a:r>
              <a:rPr lang="en-IN" dirty="0"/>
              <a:t>12] S. </a:t>
            </a:r>
            <a:r>
              <a:rPr lang="en-IN" dirty="0" err="1"/>
              <a:t>Helmstetter</a:t>
            </a:r>
            <a:r>
              <a:rPr lang="en-IN" dirty="0"/>
              <a:t> and H. </a:t>
            </a:r>
            <a:r>
              <a:rPr lang="en-IN" dirty="0" err="1"/>
              <a:t>Paulheim</a:t>
            </a:r>
            <a:r>
              <a:rPr lang="en-IN" dirty="0"/>
              <a:t>, “Weakly supervised learning for fake news detection on Twitter,” Proc. 2018 IEEE/ACM Int. Conf. Adv. Soc. Networks Anal. Mining, ASONAM 2018, pp. 274–277, 2018.</a:t>
            </a:r>
            <a:endParaRPr lang="en-US" dirty="0" smtClean="0"/>
          </a:p>
        </p:txBody>
      </p:sp>
    </p:spTree>
    <p:extLst>
      <p:ext uri="{BB962C8B-B14F-4D97-AF65-F5344CB8AC3E}">
        <p14:creationId xmlns:p14="http://schemas.microsoft.com/office/powerpoint/2010/main" val="190461342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173</TotalTime>
  <Words>2524</Words>
  <Application>Microsoft Office PowerPoint</Application>
  <PresentationFormat>Custom</PresentationFormat>
  <Paragraphs>113</Paragraphs>
  <Slides>22</Slides>
  <Notes>3</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Retrospect</vt:lpstr>
      <vt:lpstr>A smart System for Fake News Detection Using Machine Learning</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146</cp:revision>
  <dcterms:created xsi:type="dcterms:W3CDTF">2024-07-24T16:47:17Z</dcterms:created>
  <dcterms:modified xsi:type="dcterms:W3CDTF">2024-08-02T14:58:46Z</dcterms:modified>
</cp:coreProperties>
</file>