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EC80802-87A8-4064-A778-8321B196A1A3}"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64B134-645B-4B3E-BCD1-B526E5FCD133}"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5614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C80802-87A8-4064-A778-8321B196A1A3}"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64B134-645B-4B3E-BCD1-B526E5FCD133}" type="slidenum">
              <a:rPr lang="en-IN" smtClean="0"/>
              <a:t>‹#›</a:t>
            </a:fld>
            <a:endParaRPr lang="en-IN"/>
          </a:p>
        </p:txBody>
      </p:sp>
    </p:spTree>
    <p:extLst>
      <p:ext uri="{BB962C8B-B14F-4D97-AF65-F5344CB8AC3E}">
        <p14:creationId xmlns:p14="http://schemas.microsoft.com/office/powerpoint/2010/main" val="1630390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C80802-87A8-4064-A778-8321B196A1A3}"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64B134-645B-4B3E-BCD1-B526E5FCD133}"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4803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C80802-87A8-4064-A778-8321B196A1A3}" type="datetimeFigureOut">
              <a:rPr lang="en-IN" smtClean="0"/>
              <a:t>26-07-2024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364B134-645B-4B3E-BCD1-B526E5FCD133}" type="slidenum">
              <a:rPr lang="en-IN" smtClean="0"/>
              <a:t>‹#›</a:t>
            </a:fld>
            <a:endParaRPr lang="en-IN"/>
          </a:p>
        </p:txBody>
      </p:sp>
    </p:spTree>
    <p:extLst>
      <p:ext uri="{BB962C8B-B14F-4D97-AF65-F5344CB8AC3E}">
        <p14:creationId xmlns:p14="http://schemas.microsoft.com/office/powerpoint/2010/main" val="2008720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EC80802-87A8-4064-A778-8321B196A1A3}" type="datetimeFigureOut">
              <a:rPr lang="en-IN" smtClean="0"/>
              <a:t>26-07-2024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364B134-645B-4B3E-BCD1-B526E5FCD133}" type="slidenum">
              <a:rPr lang="en-IN" smtClean="0"/>
              <a:t>‹#›</a:t>
            </a:fld>
            <a:endParaRPr lang="en-IN"/>
          </a:p>
        </p:txBody>
      </p:sp>
    </p:spTree>
    <p:extLst>
      <p:ext uri="{BB962C8B-B14F-4D97-AF65-F5344CB8AC3E}">
        <p14:creationId xmlns:p14="http://schemas.microsoft.com/office/powerpoint/2010/main" val="716990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EC80802-87A8-4064-A778-8321B196A1A3}" type="datetimeFigureOut">
              <a:rPr lang="en-IN" smtClean="0"/>
              <a:t>26-07-2024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364B134-645B-4B3E-BCD1-B526E5FCD133}" type="slidenum">
              <a:rPr lang="en-IN" smtClean="0"/>
              <a:t>‹#›</a:t>
            </a:fld>
            <a:endParaRPr lang="en-IN"/>
          </a:p>
        </p:txBody>
      </p:sp>
    </p:spTree>
    <p:extLst>
      <p:ext uri="{BB962C8B-B14F-4D97-AF65-F5344CB8AC3E}">
        <p14:creationId xmlns:p14="http://schemas.microsoft.com/office/powerpoint/2010/main" val="2034561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EC80802-87A8-4064-A778-8321B196A1A3}" type="datetimeFigureOut">
              <a:rPr lang="en-IN" smtClean="0"/>
              <a:t>26-07-2024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5364B134-645B-4B3E-BCD1-B526E5FCD133}" type="slidenum">
              <a:rPr lang="en-IN" smtClean="0"/>
              <a:t>‹#›</a:t>
            </a:fld>
            <a:endParaRPr lang="en-IN"/>
          </a:p>
        </p:txBody>
      </p:sp>
    </p:spTree>
    <p:extLst>
      <p:ext uri="{BB962C8B-B14F-4D97-AF65-F5344CB8AC3E}">
        <p14:creationId xmlns:p14="http://schemas.microsoft.com/office/powerpoint/2010/main" val="4174142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AEC80802-87A8-4064-A778-8321B196A1A3}" type="datetimeFigureOut">
              <a:rPr lang="en-IN" smtClean="0"/>
              <a:t>26-07-2024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364B134-645B-4B3E-BCD1-B526E5FCD133}" type="slidenum">
              <a:rPr lang="en-IN" smtClean="0"/>
              <a:t>‹#›</a:t>
            </a:fld>
            <a:endParaRPr lang="en-IN"/>
          </a:p>
        </p:txBody>
      </p:sp>
    </p:spTree>
    <p:extLst>
      <p:ext uri="{BB962C8B-B14F-4D97-AF65-F5344CB8AC3E}">
        <p14:creationId xmlns:p14="http://schemas.microsoft.com/office/powerpoint/2010/main" val="2807037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EC80802-87A8-4064-A778-8321B196A1A3}" type="datetimeFigureOut">
              <a:rPr lang="en-IN" smtClean="0"/>
              <a:t>26-07-2024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364B134-645B-4B3E-BCD1-B526E5FCD133}" type="slidenum">
              <a:rPr lang="en-IN" smtClean="0"/>
              <a:t>‹#›</a:t>
            </a:fld>
            <a:endParaRPr lang="en-IN"/>
          </a:p>
        </p:txBody>
      </p:sp>
    </p:spTree>
    <p:extLst>
      <p:ext uri="{BB962C8B-B14F-4D97-AF65-F5344CB8AC3E}">
        <p14:creationId xmlns:p14="http://schemas.microsoft.com/office/powerpoint/2010/main" val="1940851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C80802-87A8-4064-A778-8321B196A1A3}"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64B134-645B-4B3E-BCD1-B526E5FCD133}" type="slidenum">
              <a:rPr lang="en-IN" smtClean="0"/>
              <a:t>‹#›</a:t>
            </a:fld>
            <a:endParaRPr lang="en-IN"/>
          </a:p>
        </p:txBody>
      </p:sp>
    </p:spTree>
    <p:extLst>
      <p:ext uri="{BB962C8B-B14F-4D97-AF65-F5344CB8AC3E}">
        <p14:creationId xmlns:p14="http://schemas.microsoft.com/office/powerpoint/2010/main" val="1768963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C80802-87A8-4064-A778-8321B196A1A3}"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64B134-645B-4B3E-BCD1-B526E5FCD133}" type="slidenum">
              <a:rPr lang="en-IN" smtClean="0"/>
              <a:t>‹#›</a:t>
            </a:fld>
            <a:endParaRPr lang="en-IN"/>
          </a:p>
        </p:txBody>
      </p:sp>
    </p:spTree>
    <p:extLst>
      <p:ext uri="{BB962C8B-B14F-4D97-AF65-F5344CB8AC3E}">
        <p14:creationId xmlns:p14="http://schemas.microsoft.com/office/powerpoint/2010/main" val="2712793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AEC80802-87A8-4064-A778-8321B196A1A3}" type="datetimeFigureOut">
              <a:rPr lang="en-IN" smtClean="0"/>
              <a:t>26-07-2024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364B134-645B-4B3E-BCD1-B526E5FCD133}"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146068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E92E299-1E6E-C675-C51B-F0343B7F3B21}"/>
              </a:ext>
            </a:extLst>
          </p:cNvPr>
          <p:cNvSpPr txBox="1"/>
          <p:nvPr/>
        </p:nvSpPr>
        <p:spPr>
          <a:xfrm>
            <a:off x="3047134" y="3241224"/>
            <a:ext cx="6626802" cy="564385"/>
          </a:xfrm>
          <a:prstGeom prst="rect">
            <a:avLst/>
          </a:prstGeom>
          <a:noFill/>
        </p:spPr>
        <p:txBody>
          <a:bodyPr wrap="square">
            <a:spAutoFit/>
          </a:bodyPr>
          <a:lstStyle/>
          <a:p>
            <a:pPr lvl="0">
              <a:lnSpc>
                <a:spcPct val="107000"/>
              </a:lnSpc>
              <a:spcAft>
                <a:spcPts val="800"/>
              </a:spcAft>
            </a:pPr>
            <a:r>
              <a:rPr lang="en-IN" sz="3000" kern="100" dirty="0">
                <a:effectLst/>
                <a:latin typeface="Calibri" panose="020F0502020204030204" pitchFamily="34" charset="0"/>
                <a:ea typeface="Calibri" panose="020F0502020204030204" pitchFamily="34" charset="0"/>
                <a:cs typeface="Times New Roman" panose="02020603050405020304" pitchFamily="18" charset="0"/>
              </a:rPr>
              <a:t>Real-time Weather Forecasting  web </a:t>
            </a:r>
            <a:r>
              <a:rPr lang="en-IN" sz="3000" kern="100" dirty="0">
                <a:latin typeface="Calibri" panose="020F0502020204030204" pitchFamily="34" charset="0"/>
                <a:ea typeface="Calibri" panose="020F0502020204030204" pitchFamily="34" charset="0"/>
                <a:cs typeface="Times New Roman" panose="02020603050405020304" pitchFamily="18" charset="0"/>
              </a:rPr>
              <a:t>app</a:t>
            </a:r>
            <a:endParaRPr lang="en-IN" sz="3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67872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B020DCC-2B67-4F67-E8CD-9C969CBB3767}"/>
              </a:ext>
            </a:extLst>
          </p:cNvPr>
          <p:cNvSpPr>
            <a:spLocks noGrp="1"/>
          </p:cNvSpPr>
          <p:nvPr>
            <p:ph type="title" idx="4294967295"/>
          </p:nvPr>
        </p:nvSpPr>
        <p:spPr>
          <a:xfrm>
            <a:off x="0" y="-576263"/>
            <a:ext cx="10058400" cy="1450976"/>
          </a:xfrm>
        </p:spPr>
        <p:txBody>
          <a:bodyPr>
            <a:normAutofit/>
          </a:bodyPr>
          <a:lstStyle/>
          <a:p>
            <a:r>
              <a:rPr lang="en-US" sz="4600" b="1" dirty="0"/>
              <a:t>Abstract</a:t>
            </a:r>
            <a:endParaRPr lang="en-IN" sz="4600" dirty="0"/>
          </a:p>
        </p:txBody>
      </p:sp>
      <p:sp>
        <p:nvSpPr>
          <p:cNvPr id="5" name="Content Placeholder 4">
            <a:extLst>
              <a:ext uri="{FF2B5EF4-FFF2-40B4-BE49-F238E27FC236}">
                <a16:creationId xmlns:a16="http://schemas.microsoft.com/office/drawing/2014/main" id="{637B2326-EFD5-D388-2EEE-F29C4BB611B6}"/>
              </a:ext>
            </a:extLst>
          </p:cNvPr>
          <p:cNvSpPr>
            <a:spLocks noGrp="1"/>
          </p:cNvSpPr>
          <p:nvPr>
            <p:ph idx="4294967295"/>
          </p:nvPr>
        </p:nvSpPr>
        <p:spPr>
          <a:xfrm>
            <a:off x="623455" y="997527"/>
            <a:ext cx="10713027" cy="4871462"/>
          </a:xfrm>
        </p:spPr>
        <p:txBody>
          <a:bodyPr>
            <a:normAutofit/>
          </a:bodyPr>
          <a:lstStyle/>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Weather forecasting has been an important application for predicting the weather changes and accordingly organizing human activities to prevent any loss. The Weathercast application notifies the user about the weather conditions like min-max temperature, humidity, windspeed, AQI (Air Quality Index), UVI (Ultraviolet Index) of any particular location around the globe.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application has been developed using android studio and the soft wares used are XML (for front-end programming), JAVA (for back-end programming). The app focuses on forecasting weather conditions using historical data.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is done by extracting information from </a:t>
            </a:r>
            <a:r>
              <a:rPr lang="en-US" sz="1800" dirty="0" err="1">
                <a:latin typeface="Times New Roman" panose="02020603050405020304" pitchFamily="18" charset="0"/>
                <a:cs typeface="Times New Roman" panose="02020603050405020304" pitchFamily="18" charset="0"/>
              </a:rPr>
              <a:t>OpenWeathermap</a:t>
            </a:r>
            <a:r>
              <a:rPr lang="en-US" sz="1800" dirty="0">
                <a:latin typeface="Times New Roman" panose="02020603050405020304" pitchFamily="18" charset="0"/>
                <a:cs typeface="Times New Roman" panose="02020603050405020304" pitchFamily="18" charset="0"/>
              </a:rPr>
              <a:t> API. The app has a salient feature of comparing the weather conditions of two locations making the app more user-friendly. The app also updates the user about the current weather news worldwide and thus the app gives a complete insight of the weather condition.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79097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FC4C1-4A09-E6D3-D0B4-278EC8F77F38}"/>
              </a:ext>
            </a:extLst>
          </p:cNvPr>
          <p:cNvSpPr>
            <a:spLocks noGrp="1"/>
          </p:cNvSpPr>
          <p:nvPr>
            <p:ph type="title" idx="4294967295"/>
          </p:nvPr>
        </p:nvSpPr>
        <p:spPr>
          <a:xfrm>
            <a:off x="0" y="-461963"/>
            <a:ext cx="10058400" cy="1450976"/>
          </a:xfrm>
        </p:spPr>
        <p:txBody>
          <a:bodyPr>
            <a:normAutofit/>
          </a:bodyPr>
          <a:lstStyle/>
          <a:p>
            <a:r>
              <a:rPr lang="en-US" sz="4600" b="1" dirty="0"/>
              <a:t>Objective</a:t>
            </a:r>
            <a:endParaRPr lang="en-IN" sz="4600" b="1" dirty="0"/>
          </a:p>
        </p:txBody>
      </p:sp>
      <p:sp>
        <p:nvSpPr>
          <p:cNvPr id="3" name="Content Placeholder 2">
            <a:extLst>
              <a:ext uri="{FF2B5EF4-FFF2-40B4-BE49-F238E27FC236}">
                <a16:creationId xmlns:a16="http://schemas.microsoft.com/office/drawing/2014/main" id="{BB919B69-E22A-2A10-EF4B-ACB5D324425F}"/>
              </a:ext>
            </a:extLst>
          </p:cNvPr>
          <p:cNvSpPr>
            <a:spLocks noGrp="1"/>
          </p:cNvSpPr>
          <p:nvPr>
            <p:ph idx="4294967295"/>
          </p:nvPr>
        </p:nvSpPr>
        <p:spPr>
          <a:xfrm>
            <a:off x="436418" y="1153391"/>
            <a:ext cx="10058400" cy="4715598"/>
          </a:xfrm>
        </p:spPr>
        <p:txBody>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Weather Forecasting is the application of science and technology used to predict the meteorological conditions of the atmosphere for a specific location and time.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Weather forecasts are made by collecting quantitative data about the current state of the atmosphere at a given place and using meteorology to project how the atmosphere will change. It has enabled many of us to stay notified about the changes in climatic conditions beforehand.</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Rainfalls, fogs, and snows, as well as hurricanes, tornados, and cyclones, can cause serious damage to the businesses like farming and other fields dependent on weather conditions.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Using the weathercast app, we can promptly monitor the weather and predict the most appropriate time for land irrigation and to prevent any loss of profit</a:t>
            </a:r>
            <a:r>
              <a:rPr lang="en-US" dirty="0"/>
              <a:t>.</a:t>
            </a:r>
            <a:endParaRPr lang="en-IN" dirty="0"/>
          </a:p>
        </p:txBody>
      </p:sp>
    </p:spTree>
    <p:extLst>
      <p:ext uri="{BB962C8B-B14F-4D97-AF65-F5344CB8AC3E}">
        <p14:creationId xmlns:p14="http://schemas.microsoft.com/office/powerpoint/2010/main" val="723770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17C5C-6588-F851-DC41-FE8C7D0CB3F4}"/>
              </a:ext>
            </a:extLst>
          </p:cNvPr>
          <p:cNvSpPr>
            <a:spLocks noGrp="1"/>
          </p:cNvSpPr>
          <p:nvPr>
            <p:ph type="title" idx="4294967295"/>
          </p:nvPr>
        </p:nvSpPr>
        <p:spPr>
          <a:xfrm>
            <a:off x="13855" y="-564717"/>
            <a:ext cx="10058400" cy="1449387"/>
          </a:xfrm>
        </p:spPr>
        <p:txBody>
          <a:bodyPr>
            <a:normAutofit/>
          </a:bodyPr>
          <a:lstStyle/>
          <a:p>
            <a:r>
              <a:rPr lang="en-US" sz="4600" dirty="0"/>
              <a:t>Existing System</a:t>
            </a:r>
            <a:endParaRPr lang="en-IN" sz="4600" dirty="0"/>
          </a:p>
        </p:txBody>
      </p:sp>
      <p:sp>
        <p:nvSpPr>
          <p:cNvPr id="3" name="Content Placeholder 2">
            <a:extLst>
              <a:ext uri="{FF2B5EF4-FFF2-40B4-BE49-F238E27FC236}">
                <a16:creationId xmlns:a16="http://schemas.microsoft.com/office/drawing/2014/main" id="{52411DDA-4A49-F0ED-1089-4A722935DEB8}"/>
              </a:ext>
            </a:extLst>
          </p:cNvPr>
          <p:cNvSpPr>
            <a:spLocks noGrp="1"/>
          </p:cNvSpPr>
          <p:nvPr>
            <p:ph idx="4294967295"/>
          </p:nvPr>
        </p:nvSpPr>
        <p:spPr>
          <a:xfrm>
            <a:off x="813954" y="1191636"/>
            <a:ext cx="10058400" cy="4022725"/>
          </a:xfrm>
        </p:spPr>
        <p:txBody>
          <a:bodyPr>
            <a:noAutofit/>
          </a:bodyPr>
          <a:lstStyle/>
          <a:p>
            <a:pPr algn="just">
              <a:lnSpc>
                <a:spcPct val="17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can be said that weather forecasts have been one of the greatest advancements of all time, mothered by innovative technologies and creative thoughts. </a:t>
            </a:r>
            <a:r>
              <a:rPr lang="en-US" sz="1800" dirty="0" err="1">
                <a:latin typeface="Times New Roman" panose="02020603050405020304" pitchFamily="18" charset="0"/>
                <a:cs typeface="Times New Roman" panose="02020603050405020304" pitchFamily="18" charset="0"/>
              </a:rPr>
              <a:t>Thefurtherance</a:t>
            </a:r>
            <a:r>
              <a:rPr lang="en-US" sz="1800" dirty="0">
                <a:latin typeface="Times New Roman" panose="02020603050405020304" pitchFamily="18" charset="0"/>
                <a:cs typeface="Times New Roman" panose="02020603050405020304" pitchFamily="18" charset="0"/>
              </a:rPr>
              <a:t> of the weather forecasting is the weathercast application. </a:t>
            </a:r>
          </a:p>
          <a:p>
            <a:pPr algn="just">
              <a:lnSpc>
                <a:spcPct val="17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Our application displays various weather parameters such as current temperature, wind speed, humidity, AQI, UVI. AQI(Air Quality Index) is a globally accepted standard to identify what is the quality of air and how polluted it is, and the general people can </a:t>
            </a:r>
            <a:r>
              <a:rPr lang="en-US" sz="1800" dirty="0" err="1">
                <a:latin typeface="Times New Roman" panose="02020603050405020304" pitchFamily="18" charset="0"/>
                <a:cs typeface="Times New Roman" panose="02020603050405020304" pitchFamily="18" charset="0"/>
              </a:rPr>
              <a:t>usenecessary</a:t>
            </a:r>
            <a:r>
              <a:rPr lang="en-US" sz="1800" dirty="0">
                <a:latin typeface="Times New Roman" panose="02020603050405020304" pitchFamily="18" charset="0"/>
                <a:cs typeface="Times New Roman" panose="02020603050405020304" pitchFamily="18" charset="0"/>
              </a:rPr>
              <a:t> measures.</a:t>
            </a:r>
          </a:p>
          <a:p>
            <a:pPr algn="just">
              <a:lnSpc>
                <a:spcPct val="17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Similarly our app will also display the current UVI(Ultraviolet Index) value. UVI is a globally accepted standard to measure the strength of the ultra violet radiations coming from the sun. Our application is beneficial to the general public.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233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479EE-287C-1895-F9A5-6E4867022C9D}"/>
              </a:ext>
            </a:extLst>
          </p:cNvPr>
          <p:cNvSpPr>
            <a:spLocks noGrp="1"/>
          </p:cNvSpPr>
          <p:nvPr>
            <p:ph type="title" idx="4294967295"/>
          </p:nvPr>
        </p:nvSpPr>
        <p:spPr>
          <a:xfrm>
            <a:off x="0" y="-595889"/>
            <a:ext cx="10058400" cy="1449387"/>
          </a:xfrm>
        </p:spPr>
        <p:txBody>
          <a:bodyPr>
            <a:normAutofit/>
          </a:bodyPr>
          <a:lstStyle/>
          <a:p>
            <a:r>
              <a:rPr lang="en-US" sz="4600" dirty="0"/>
              <a:t>Disadvantage</a:t>
            </a:r>
            <a:endParaRPr lang="en-IN" sz="4600" dirty="0"/>
          </a:p>
        </p:txBody>
      </p:sp>
      <p:sp>
        <p:nvSpPr>
          <p:cNvPr id="3" name="Content Placeholder 2">
            <a:extLst>
              <a:ext uri="{FF2B5EF4-FFF2-40B4-BE49-F238E27FC236}">
                <a16:creationId xmlns:a16="http://schemas.microsoft.com/office/drawing/2014/main" id="{707DC01A-09BD-1595-C2C5-A186A866C673}"/>
              </a:ext>
            </a:extLst>
          </p:cNvPr>
          <p:cNvSpPr>
            <a:spLocks noGrp="1"/>
          </p:cNvSpPr>
          <p:nvPr>
            <p:ph idx="4294967295"/>
          </p:nvPr>
        </p:nvSpPr>
        <p:spPr>
          <a:xfrm>
            <a:off x="502227" y="1129290"/>
            <a:ext cx="10058400" cy="4450628"/>
          </a:xfrm>
        </p:spPr>
        <p:txBody>
          <a:bodyPr>
            <a:noAutofit/>
          </a:bodyPr>
          <a:lstStyle/>
          <a:p>
            <a:pPr algn="just">
              <a:lnSpc>
                <a:spcPct val="16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Accuracy and Reliability</a:t>
            </a:r>
            <a:r>
              <a:rPr lang="en-US" sz="1800" dirty="0">
                <a:latin typeface="Times New Roman" panose="02020603050405020304" pitchFamily="18" charset="0"/>
                <a:cs typeface="Times New Roman" panose="02020603050405020304" pitchFamily="18" charset="0"/>
              </a:rPr>
              <a:t>: Real-time weather forecasts depend on data from various sources, including satellites, radar, and weather stations. If any of these sources have issues or inaccuracies, it can affect the reliability of the forecasts.</a:t>
            </a:r>
          </a:p>
          <a:p>
            <a:pPr algn="just">
              <a:lnSpc>
                <a:spcPct val="16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High Data Consumption</a:t>
            </a:r>
            <a:r>
              <a:rPr lang="en-US" sz="1800" dirty="0">
                <a:latin typeface="Times New Roman" panose="02020603050405020304" pitchFamily="18" charset="0"/>
                <a:cs typeface="Times New Roman" panose="02020603050405020304" pitchFamily="18" charset="0"/>
              </a:rPr>
              <a:t>: Continuous real-time updates can consume significant amounts of data, which may be problematic for users with limited internet bandwidth or data plans.</a:t>
            </a:r>
          </a:p>
          <a:p>
            <a:pPr algn="just">
              <a:lnSpc>
                <a:spcPct val="16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Server Load and Performance</a:t>
            </a:r>
            <a:r>
              <a:rPr lang="en-US" sz="1800" dirty="0">
                <a:latin typeface="Times New Roman" panose="02020603050405020304" pitchFamily="18" charset="0"/>
                <a:cs typeface="Times New Roman" panose="02020603050405020304" pitchFamily="18" charset="0"/>
              </a:rPr>
              <a:t>: Handling real-time updates and large amounts of user requests can put a strain on the server infrastructure, leading to potential performance issues or outages during peak times.</a:t>
            </a:r>
          </a:p>
          <a:p>
            <a:pPr algn="just">
              <a:lnSpc>
                <a:spcPct val="16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User Interface Complexity</a:t>
            </a:r>
            <a:r>
              <a:rPr lang="en-US" sz="1800" dirty="0">
                <a:latin typeface="Times New Roman" panose="02020603050405020304" pitchFamily="18" charset="0"/>
                <a:cs typeface="Times New Roman" panose="02020603050405020304" pitchFamily="18" charset="0"/>
              </a:rPr>
              <a:t>: Offering a wide range of real-time data and interactive features can make the user interface complex, potentially overwhelming users who seek simple and straightforward weather information.</a:t>
            </a:r>
          </a:p>
          <a:p>
            <a:pPr>
              <a:buFont typeface="Arial" panose="020B0604020202020204" pitchFamily="34" charset="0"/>
              <a:buChar char="•"/>
            </a:pPr>
            <a:endParaRPr lang="en-IN" sz="1800" dirty="0"/>
          </a:p>
        </p:txBody>
      </p:sp>
    </p:spTree>
    <p:extLst>
      <p:ext uri="{BB962C8B-B14F-4D97-AF65-F5344CB8AC3E}">
        <p14:creationId xmlns:p14="http://schemas.microsoft.com/office/powerpoint/2010/main" val="42649063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46F3F-FE0A-1BF5-B53A-F24038DB58D5}"/>
              </a:ext>
            </a:extLst>
          </p:cNvPr>
          <p:cNvSpPr>
            <a:spLocks noGrp="1"/>
          </p:cNvSpPr>
          <p:nvPr>
            <p:ph type="title" idx="4294967295"/>
          </p:nvPr>
        </p:nvSpPr>
        <p:spPr>
          <a:xfrm>
            <a:off x="0" y="-595890"/>
            <a:ext cx="10058400" cy="1449387"/>
          </a:xfrm>
        </p:spPr>
        <p:txBody>
          <a:bodyPr>
            <a:normAutofit/>
          </a:bodyPr>
          <a:lstStyle/>
          <a:p>
            <a:r>
              <a:rPr lang="en-US" sz="4600" b="1" dirty="0"/>
              <a:t>PROPOSED SYSTEM :</a:t>
            </a:r>
            <a:endParaRPr lang="en-IN" sz="4600" dirty="0"/>
          </a:p>
        </p:txBody>
      </p:sp>
      <p:sp>
        <p:nvSpPr>
          <p:cNvPr id="3" name="Content Placeholder 2">
            <a:extLst>
              <a:ext uri="{FF2B5EF4-FFF2-40B4-BE49-F238E27FC236}">
                <a16:creationId xmlns:a16="http://schemas.microsoft.com/office/drawing/2014/main" id="{6821C0DD-4BB8-D51A-7909-B2281892D49D}"/>
              </a:ext>
            </a:extLst>
          </p:cNvPr>
          <p:cNvSpPr>
            <a:spLocks noGrp="1"/>
          </p:cNvSpPr>
          <p:nvPr>
            <p:ph idx="4294967295"/>
          </p:nvPr>
        </p:nvSpPr>
        <p:spPr>
          <a:xfrm>
            <a:off x="529936" y="1129290"/>
            <a:ext cx="10176164" cy="465844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organization of this paper is as follows. Section II provides information about the survey done on selected issue </a:t>
            </a:r>
            <a:r>
              <a:rPr lang="en-US" sz="1800" dirty="0" err="1">
                <a:latin typeface="Times New Roman" panose="02020603050405020304" pitchFamily="18" charset="0"/>
                <a:cs typeface="Times New Roman" panose="02020603050405020304" pitchFamily="18" charset="0"/>
              </a:rPr>
              <a:t>i.e</a:t>
            </a:r>
            <a:r>
              <a:rPr lang="en-US" sz="1800" dirty="0">
                <a:latin typeface="Times New Roman" panose="02020603050405020304" pitchFamily="18" charset="0"/>
                <a:cs typeface="Times New Roman" panose="02020603050405020304" pitchFamily="18" charset="0"/>
              </a:rPr>
              <a:t>, the methodologies that are used for processing and analyzing the real-time weather forecasting data.</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t>
            </a:r>
            <a:r>
              <a:rPr lang="en-US" sz="1900" dirty="0">
                <a:latin typeface="Times New Roman" panose="02020603050405020304" pitchFamily="18" charset="0"/>
                <a:cs typeface="Times New Roman" panose="02020603050405020304" pitchFamily="18" charset="0"/>
              </a:rPr>
              <a:t>Section</a:t>
            </a:r>
            <a:r>
              <a:rPr lang="en-US" sz="1800" dirty="0">
                <a:latin typeface="Times New Roman" panose="02020603050405020304" pitchFamily="18" charset="0"/>
                <a:cs typeface="Times New Roman" panose="02020603050405020304" pitchFamily="18" charset="0"/>
              </a:rPr>
              <a:t> III gives the detail description about the techniques used for collecting and storing the real-time weather conditions. Section IV describes the analysis of collected data and also the predicts the future weather data values.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Section V concludes which methodology is accurate compared to other. VI) References: The literature review is done by reading many papers and journals, in this section the detail about the papers and journals used for this study is mentioned.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7880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2B3E0-8A31-33DD-BBA7-E38468F47338}"/>
              </a:ext>
            </a:extLst>
          </p:cNvPr>
          <p:cNvSpPr>
            <a:spLocks noGrp="1"/>
          </p:cNvSpPr>
          <p:nvPr>
            <p:ph type="title" idx="4294967295"/>
          </p:nvPr>
        </p:nvSpPr>
        <p:spPr>
          <a:xfrm>
            <a:off x="117764" y="-647844"/>
            <a:ext cx="10058400" cy="1449387"/>
          </a:xfrm>
        </p:spPr>
        <p:txBody>
          <a:bodyPr>
            <a:normAutofit/>
          </a:bodyPr>
          <a:lstStyle/>
          <a:p>
            <a:r>
              <a:rPr lang="en-US" sz="4600" dirty="0"/>
              <a:t>Advantage</a:t>
            </a:r>
            <a:endParaRPr lang="en-IN" sz="4600" dirty="0"/>
          </a:p>
        </p:txBody>
      </p:sp>
      <p:sp>
        <p:nvSpPr>
          <p:cNvPr id="8" name="Content Placeholder 7">
            <a:extLst>
              <a:ext uri="{FF2B5EF4-FFF2-40B4-BE49-F238E27FC236}">
                <a16:creationId xmlns:a16="http://schemas.microsoft.com/office/drawing/2014/main" id="{53F9C00F-785B-2FBE-26B2-ED5B28203EC8}"/>
              </a:ext>
            </a:extLst>
          </p:cNvPr>
          <p:cNvSpPr>
            <a:spLocks noGrp="1"/>
          </p:cNvSpPr>
          <p:nvPr>
            <p:ph idx="4294967295"/>
          </p:nvPr>
        </p:nvSpPr>
        <p:spPr>
          <a:xfrm>
            <a:off x="554182" y="1295545"/>
            <a:ext cx="10058400" cy="4022725"/>
          </a:xfrm>
        </p:spPr>
        <p:txBody>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Up-to-Date Information</a:t>
            </a:r>
            <a:r>
              <a:rPr lang="en-US" sz="1800" dirty="0">
                <a:latin typeface="Times New Roman" panose="02020603050405020304" pitchFamily="18" charset="0"/>
                <a:cs typeface="Times New Roman" panose="02020603050405020304" pitchFamily="18" charset="0"/>
              </a:rPr>
              <a:t>: Real-time weather apps provide the most current weather data, helping users make informed decisions based on the latest conditions and forecasts.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Immediate Alerts</a:t>
            </a:r>
            <a:r>
              <a:rPr lang="en-US" sz="1800" dirty="0">
                <a:latin typeface="Times New Roman" panose="02020603050405020304" pitchFamily="18" charset="0"/>
                <a:cs typeface="Times New Roman" panose="02020603050405020304" pitchFamily="18" charset="0"/>
              </a:rPr>
              <a:t>: These apps can send immediate notifications about severe weather conditions, such as storms or extreme temperatures, which can be crucial for safety and preparedness.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Location-Based Accuracy</a:t>
            </a:r>
            <a:r>
              <a:rPr lang="en-US" sz="1800" dirty="0">
                <a:latin typeface="Times New Roman" panose="02020603050405020304" pitchFamily="18" charset="0"/>
                <a:cs typeface="Times New Roman" panose="02020603050405020304" pitchFamily="18" charset="0"/>
              </a:rPr>
              <a:t>: By using GPS or user-entered location data, these apps deliver highly localized weather forecasts, which can be more accurate than general regional forecasts.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Convenience</a:t>
            </a:r>
            <a:r>
              <a:rPr lang="en-US" sz="1800" dirty="0">
                <a:latin typeface="Times New Roman" panose="02020603050405020304" pitchFamily="18" charset="0"/>
                <a:cs typeface="Times New Roman" panose="02020603050405020304" pitchFamily="18" charset="0"/>
              </a:rPr>
              <a:t>: Users can access weather information quickly and easily from their devices without needing to consult traditional sources like TV or radio</a:t>
            </a:r>
            <a:r>
              <a:rPr lang="en-US" dirty="0"/>
              <a:t>.</a:t>
            </a:r>
            <a:endParaRPr lang="en-IN" dirty="0"/>
          </a:p>
        </p:txBody>
      </p:sp>
    </p:spTree>
    <p:extLst>
      <p:ext uri="{BB962C8B-B14F-4D97-AF65-F5344CB8AC3E}">
        <p14:creationId xmlns:p14="http://schemas.microsoft.com/office/powerpoint/2010/main" val="2022161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DF41D4F-B988-A05E-D5CE-39717452107B}"/>
              </a:ext>
            </a:extLst>
          </p:cNvPr>
          <p:cNvSpPr>
            <a:spLocks noGrp="1"/>
          </p:cNvSpPr>
          <p:nvPr>
            <p:ph type="title" idx="4294967295"/>
          </p:nvPr>
        </p:nvSpPr>
        <p:spPr>
          <a:xfrm>
            <a:off x="0" y="-595889"/>
            <a:ext cx="10058400" cy="1449387"/>
          </a:xfrm>
        </p:spPr>
        <p:txBody>
          <a:bodyPr>
            <a:normAutofit/>
          </a:bodyPr>
          <a:lstStyle/>
          <a:p>
            <a:r>
              <a:rPr lang="en-US" sz="4600" dirty="0"/>
              <a:t>Introduction</a:t>
            </a:r>
            <a:endParaRPr lang="en-IN" sz="4600" dirty="0"/>
          </a:p>
        </p:txBody>
      </p:sp>
      <p:sp>
        <p:nvSpPr>
          <p:cNvPr id="5" name="Content Placeholder 4">
            <a:extLst>
              <a:ext uri="{FF2B5EF4-FFF2-40B4-BE49-F238E27FC236}">
                <a16:creationId xmlns:a16="http://schemas.microsoft.com/office/drawing/2014/main" id="{73205AAB-6E5B-6FFD-8A39-3F69386EB57C}"/>
              </a:ext>
            </a:extLst>
          </p:cNvPr>
          <p:cNvSpPr>
            <a:spLocks noGrp="1"/>
          </p:cNvSpPr>
          <p:nvPr>
            <p:ph idx="4294967295"/>
          </p:nvPr>
        </p:nvSpPr>
        <p:spPr>
          <a:xfrm>
            <a:off x="554182" y="1202026"/>
            <a:ext cx="10058400" cy="4022725"/>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data analysis plays an important role in discovering useful information, making predictions and decision making.</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data analysis is used in many rapidly emerging fields like Healthcare, Weather Conditions, Media, Agriculture, Education, and E-commerce etc. for the business development and to reach the ever increasing customer satisfaction.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Analyzing the data involves cleaning, transforming and building data model for the available dataset. So time-series data i.e.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continuous weather data of a particular region to predict the future weather conditions for the data analysis to predict the further weather conditions.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7390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8CFF850-E096-27B5-755C-6064B8440961}"/>
              </a:ext>
            </a:extLst>
          </p:cNvPr>
          <p:cNvSpPr txBox="1"/>
          <p:nvPr/>
        </p:nvSpPr>
        <p:spPr>
          <a:xfrm>
            <a:off x="740351" y="702393"/>
            <a:ext cx="8756939" cy="253556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DHT11 sensor reads temperature and humidity values of a particular region (the real-time data is been collected for this project), using Raspberry pi and Arduino board.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Arduino board connects to raspberry pi and sensors; the data read by sensors is stored in raspberry pi, which is connected with monitor and works as a CPU for the monitor.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raspberry pi stores the data in public cloud and the analysis is done on collected data using R (R studio) which is very effective for data analysis.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0528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4EFFD13-CE7A-BD34-E5A4-0B0C6076463C}"/>
              </a:ext>
            </a:extLst>
          </p:cNvPr>
          <p:cNvSpPr txBox="1"/>
          <p:nvPr/>
        </p:nvSpPr>
        <p:spPr>
          <a:xfrm>
            <a:off x="511752" y="563480"/>
            <a:ext cx="6094268" cy="800219"/>
          </a:xfrm>
          <a:prstGeom prst="rect">
            <a:avLst/>
          </a:prstGeom>
          <a:noFill/>
        </p:spPr>
        <p:txBody>
          <a:bodyPr wrap="square">
            <a:spAutoFit/>
          </a:bodyPr>
          <a:lstStyle/>
          <a:p>
            <a:r>
              <a:rPr lang="en-IN" sz="4600" dirty="0"/>
              <a:t>MODULES</a:t>
            </a:r>
          </a:p>
        </p:txBody>
      </p:sp>
      <p:sp>
        <p:nvSpPr>
          <p:cNvPr id="5" name="TextBox 4">
            <a:extLst>
              <a:ext uri="{FF2B5EF4-FFF2-40B4-BE49-F238E27FC236}">
                <a16:creationId xmlns:a16="http://schemas.microsoft.com/office/drawing/2014/main" id="{E13C2E3B-1569-9DC5-542B-E74D3D68C81B}"/>
              </a:ext>
            </a:extLst>
          </p:cNvPr>
          <p:cNvSpPr txBox="1"/>
          <p:nvPr/>
        </p:nvSpPr>
        <p:spPr>
          <a:xfrm>
            <a:off x="1779443" y="1748043"/>
            <a:ext cx="6094268" cy="313932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IN" sz="3000" b="1" dirty="0">
                <a:latin typeface="Times New Roman" panose="02020603050405020304" pitchFamily="18" charset="0"/>
                <a:cs typeface="Times New Roman" panose="02020603050405020304" pitchFamily="18" charset="0"/>
              </a:rPr>
              <a:t>Weather Data Acquisition Module</a:t>
            </a:r>
          </a:p>
          <a:p>
            <a:pPr marL="285750" indent="-285750">
              <a:lnSpc>
                <a:spcPct val="150000"/>
              </a:lnSpc>
              <a:buFont typeface="Arial" panose="020B0604020202020204" pitchFamily="34" charset="0"/>
              <a:buChar char="•"/>
            </a:pPr>
            <a:r>
              <a:rPr lang="en-IN" sz="3000" b="1" dirty="0">
                <a:latin typeface="Times New Roman" panose="02020603050405020304" pitchFamily="18" charset="0"/>
                <a:cs typeface="Times New Roman" panose="02020603050405020304" pitchFamily="18" charset="0"/>
              </a:rPr>
              <a:t>Real-Time Updates Module</a:t>
            </a:r>
          </a:p>
          <a:p>
            <a:pPr marL="285750" indent="-285750">
              <a:lnSpc>
                <a:spcPct val="150000"/>
              </a:lnSpc>
              <a:buFont typeface="Arial" panose="020B0604020202020204" pitchFamily="34" charset="0"/>
              <a:buChar char="•"/>
            </a:pPr>
            <a:r>
              <a:rPr lang="en-IN" sz="3000" b="1" dirty="0">
                <a:latin typeface="Times New Roman" panose="02020603050405020304" pitchFamily="18" charset="0"/>
                <a:cs typeface="Times New Roman" panose="02020603050405020304" pitchFamily="18" charset="0"/>
              </a:rPr>
              <a:t>User Interface (UI) Module</a:t>
            </a:r>
          </a:p>
          <a:p>
            <a:pPr marL="285750" indent="-285750">
              <a:lnSpc>
                <a:spcPct val="150000"/>
              </a:lnSpc>
              <a:buFont typeface="Arial" panose="020B0604020202020204" pitchFamily="34" charset="0"/>
              <a:buChar char="•"/>
            </a:pPr>
            <a:r>
              <a:rPr lang="en-IN" sz="3000" b="1" dirty="0">
                <a:latin typeface="Times New Roman" panose="02020603050405020304" pitchFamily="18" charset="0"/>
                <a:cs typeface="Times New Roman" panose="02020603050405020304" pitchFamily="18" charset="0"/>
              </a:rPr>
              <a:t>Location Management Module</a:t>
            </a:r>
          </a:p>
          <a:p>
            <a:endParaRPr lang="en-IN" dirty="0"/>
          </a:p>
        </p:txBody>
      </p:sp>
    </p:spTree>
    <p:extLst>
      <p:ext uri="{BB962C8B-B14F-4D97-AF65-F5344CB8AC3E}">
        <p14:creationId xmlns:p14="http://schemas.microsoft.com/office/powerpoint/2010/main" val="21964905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043AD5-8D1E-C6BB-3B89-218DEECCF671}"/>
              </a:ext>
            </a:extLst>
          </p:cNvPr>
          <p:cNvSpPr txBox="1"/>
          <p:nvPr/>
        </p:nvSpPr>
        <p:spPr>
          <a:xfrm>
            <a:off x="418234" y="207381"/>
            <a:ext cx="6094268" cy="713272"/>
          </a:xfrm>
          <a:prstGeom prst="rect">
            <a:avLst/>
          </a:prstGeom>
          <a:noFill/>
        </p:spPr>
        <p:txBody>
          <a:bodyPr wrap="square">
            <a:spAutoFit/>
          </a:bodyPr>
          <a:lstStyle/>
          <a:p>
            <a:pPr>
              <a:lnSpc>
                <a:spcPct val="150000"/>
              </a:lnSpc>
            </a:pPr>
            <a:r>
              <a:rPr lang="en-IN" sz="3000" b="1" dirty="0">
                <a:latin typeface="+mj-lt"/>
                <a:cs typeface="Times New Roman" panose="02020603050405020304" pitchFamily="18" charset="0"/>
              </a:rPr>
              <a:t>Weather Data Acquisition Module</a:t>
            </a:r>
          </a:p>
        </p:txBody>
      </p:sp>
      <p:sp>
        <p:nvSpPr>
          <p:cNvPr id="28" name="TextBox 27">
            <a:extLst>
              <a:ext uri="{FF2B5EF4-FFF2-40B4-BE49-F238E27FC236}">
                <a16:creationId xmlns:a16="http://schemas.microsoft.com/office/drawing/2014/main" id="{7792F7B4-9B72-0657-C775-2D5894B67CAA}"/>
              </a:ext>
            </a:extLst>
          </p:cNvPr>
          <p:cNvSpPr txBox="1"/>
          <p:nvPr/>
        </p:nvSpPr>
        <p:spPr>
          <a:xfrm>
            <a:off x="1537855" y="1122217"/>
            <a:ext cx="8624454" cy="222394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Sources</a:t>
            </a:r>
            <a:r>
              <a:rPr lang="en-US" dirty="0">
                <a:latin typeface="Times New Roman" panose="02020603050405020304" pitchFamily="18" charset="0"/>
                <a:cs typeface="Times New Roman" panose="02020603050405020304" pitchFamily="18" charset="0"/>
              </a:rPr>
              <a:t>: Integrate with weather APIs or data providers for current conditions, forecasts, radar, and satellite imagery (e.g., </a:t>
            </a:r>
            <a:r>
              <a:rPr lang="en-US" dirty="0" err="1">
                <a:latin typeface="Times New Roman" panose="02020603050405020304" pitchFamily="18" charset="0"/>
                <a:cs typeface="Times New Roman" panose="02020603050405020304" pitchFamily="18" charset="0"/>
              </a:rPr>
              <a:t>OpenWeatherMap</a:t>
            </a:r>
            <a:r>
              <a:rPr lang="en-US" dirty="0">
                <a:latin typeface="Times New Roman" panose="02020603050405020304" pitchFamily="18" charset="0"/>
                <a:cs typeface="Times New Roman" panose="02020603050405020304" pitchFamily="18" charset="0"/>
              </a:rPr>
              <a:t>, Weather.com, or NOAA).</a:t>
            </a:r>
          </a:p>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Aggregation</a:t>
            </a:r>
            <a:r>
              <a:rPr lang="en-US" dirty="0">
                <a:latin typeface="Times New Roman" panose="02020603050405020304" pitchFamily="18" charset="0"/>
                <a:cs typeface="Times New Roman" panose="02020603050405020304" pitchFamily="18" charset="0"/>
              </a:rPr>
              <a:t>: Combine data from multiple sources to ensure comprehensive coverage and accuracy.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6629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1DAA2B-262F-7B64-304F-6A01825FC539}"/>
              </a:ext>
            </a:extLst>
          </p:cNvPr>
          <p:cNvSpPr txBox="1"/>
          <p:nvPr/>
        </p:nvSpPr>
        <p:spPr>
          <a:xfrm>
            <a:off x="262370" y="207818"/>
            <a:ext cx="6094268" cy="713272"/>
          </a:xfrm>
          <a:prstGeom prst="rect">
            <a:avLst/>
          </a:prstGeom>
          <a:noFill/>
        </p:spPr>
        <p:txBody>
          <a:bodyPr wrap="square">
            <a:spAutoFit/>
          </a:bodyPr>
          <a:lstStyle/>
          <a:p>
            <a:pPr>
              <a:lnSpc>
                <a:spcPct val="150000"/>
              </a:lnSpc>
            </a:pPr>
            <a:r>
              <a:rPr lang="en-IN" sz="3000" b="1" dirty="0">
                <a:latin typeface="+mj-lt"/>
                <a:cs typeface="Times New Roman" panose="02020603050405020304" pitchFamily="18" charset="0"/>
              </a:rPr>
              <a:t>Real-Time Updates Module</a:t>
            </a:r>
          </a:p>
        </p:txBody>
      </p:sp>
      <p:sp>
        <p:nvSpPr>
          <p:cNvPr id="6" name="TextBox 5">
            <a:extLst>
              <a:ext uri="{FF2B5EF4-FFF2-40B4-BE49-F238E27FC236}">
                <a16:creationId xmlns:a16="http://schemas.microsoft.com/office/drawing/2014/main" id="{EE299F5C-C0C7-0065-D651-4CE6E0148BD9}"/>
              </a:ext>
            </a:extLst>
          </p:cNvPr>
          <p:cNvSpPr txBox="1"/>
          <p:nvPr/>
        </p:nvSpPr>
        <p:spPr>
          <a:xfrm>
            <a:off x="1509279" y="1128144"/>
            <a:ext cx="7322994" cy="2120068"/>
          </a:xfrm>
          <a:prstGeom prst="rect">
            <a:avLst/>
          </a:prstGeom>
          <a:noFill/>
        </p:spPr>
        <p:txBody>
          <a:bodyPr wrap="square">
            <a:spAutoFit/>
          </a:bodyPr>
          <a:lstStyle/>
          <a:p>
            <a:pPr algn="just">
              <a:lnSpc>
                <a:spcPct val="150000"/>
              </a:lnSpc>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Live Data Feed</a:t>
            </a:r>
            <a:r>
              <a:rPr lang="en-US" dirty="0">
                <a:latin typeface="Times New Roman" panose="02020603050405020304" pitchFamily="18" charset="0"/>
                <a:cs typeface="Times New Roman" panose="02020603050405020304" pitchFamily="18" charset="0"/>
              </a:rPr>
              <a:t>: Implement systems to receive and process real-time weather updates.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Refresh Mechanism</a:t>
            </a:r>
            <a:r>
              <a:rPr lang="en-US" dirty="0">
                <a:latin typeface="Times New Roman" panose="02020603050405020304" pitchFamily="18" charset="0"/>
                <a:cs typeface="Times New Roman" panose="02020603050405020304" pitchFamily="18" charset="0"/>
              </a:rPr>
              <a:t>: Define intervals for data updates to keep information current.</a:t>
            </a:r>
          </a:p>
        </p:txBody>
      </p:sp>
    </p:spTree>
    <p:extLst>
      <p:ext uri="{BB962C8B-B14F-4D97-AF65-F5344CB8AC3E}">
        <p14:creationId xmlns:p14="http://schemas.microsoft.com/office/powerpoint/2010/main" val="9710767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B69D95-9D01-0309-FAE2-8EE9B46783A9}"/>
              </a:ext>
            </a:extLst>
          </p:cNvPr>
          <p:cNvSpPr txBox="1"/>
          <p:nvPr/>
        </p:nvSpPr>
        <p:spPr>
          <a:xfrm>
            <a:off x="709179" y="352853"/>
            <a:ext cx="6094268" cy="713272"/>
          </a:xfrm>
          <a:prstGeom prst="rect">
            <a:avLst/>
          </a:prstGeom>
          <a:noFill/>
        </p:spPr>
        <p:txBody>
          <a:bodyPr wrap="square">
            <a:spAutoFit/>
          </a:bodyPr>
          <a:lstStyle/>
          <a:p>
            <a:pPr>
              <a:lnSpc>
                <a:spcPct val="150000"/>
              </a:lnSpc>
            </a:pPr>
            <a:r>
              <a:rPr lang="en-IN" sz="3000" b="1" dirty="0">
                <a:latin typeface="+mj-lt"/>
                <a:cs typeface="Times New Roman" panose="02020603050405020304" pitchFamily="18" charset="0"/>
              </a:rPr>
              <a:t>User Interface (UI) Module</a:t>
            </a:r>
          </a:p>
        </p:txBody>
      </p:sp>
      <p:sp>
        <p:nvSpPr>
          <p:cNvPr id="5" name="TextBox 4">
            <a:extLst>
              <a:ext uri="{FF2B5EF4-FFF2-40B4-BE49-F238E27FC236}">
                <a16:creationId xmlns:a16="http://schemas.microsoft.com/office/drawing/2014/main" id="{0433A006-43E1-1A8B-C8BA-62EC5C1FE489}"/>
              </a:ext>
            </a:extLst>
          </p:cNvPr>
          <p:cNvSpPr txBox="1"/>
          <p:nvPr/>
        </p:nvSpPr>
        <p:spPr>
          <a:xfrm>
            <a:off x="1288473" y="1631373"/>
            <a:ext cx="7717847" cy="32778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Dashboard</a:t>
            </a:r>
            <a:r>
              <a:rPr lang="en-US" dirty="0">
                <a:latin typeface="Times New Roman" panose="02020603050405020304" pitchFamily="18" charset="0"/>
                <a:cs typeface="Times New Roman" panose="02020603050405020304" pitchFamily="18" charset="0"/>
              </a:rPr>
              <a:t>: Display key weather metrics such as temperature, humidity, wind speed, and precipitation.</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Interactive Maps</a:t>
            </a:r>
            <a:r>
              <a:rPr lang="en-US" dirty="0">
                <a:latin typeface="Times New Roman" panose="02020603050405020304" pitchFamily="18" charset="0"/>
                <a:cs typeface="Times New Roman" panose="02020603050405020304" pitchFamily="18" charset="0"/>
              </a:rPr>
              <a:t>: Include radar and satellite imagery with zoom and pan features.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Forecast Panels</a:t>
            </a:r>
            <a:r>
              <a:rPr lang="en-US" dirty="0">
                <a:latin typeface="Times New Roman" panose="02020603050405020304" pitchFamily="18" charset="0"/>
                <a:cs typeface="Times New Roman" panose="02020603050405020304" pitchFamily="18" charset="0"/>
              </a:rPr>
              <a:t>: Show hourly, daily, and extended forecasts.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Alerts and Notifications</a:t>
            </a:r>
            <a:r>
              <a:rPr lang="en-US" dirty="0">
                <a:latin typeface="Times New Roman" panose="02020603050405020304" pitchFamily="18" charset="0"/>
                <a:cs typeface="Times New Roman" panose="02020603050405020304" pitchFamily="18" charset="0"/>
              </a:rPr>
              <a:t>: Design sections for displaying weather alerts and severe weather warnings.</a:t>
            </a:r>
          </a:p>
          <a:p>
            <a:endParaRPr lang="en-US" dirty="0"/>
          </a:p>
        </p:txBody>
      </p:sp>
    </p:spTree>
    <p:extLst>
      <p:ext uri="{BB962C8B-B14F-4D97-AF65-F5344CB8AC3E}">
        <p14:creationId xmlns:p14="http://schemas.microsoft.com/office/powerpoint/2010/main" val="22891930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C7583CC-92A8-A9F0-05A3-ED628003B018}"/>
              </a:ext>
            </a:extLst>
          </p:cNvPr>
          <p:cNvSpPr txBox="1"/>
          <p:nvPr/>
        </p:nvSpPr>
        <p:spPr>
          <a:xfrm>
            <a:off x="303934" y="217773"/>
            <a:ext cx="6094268" cy="713272"/>
          </a:xfrm>
          <a:prstGeom prst="rect">
            <a:avLst/>
          </a:prstGeom>
          <a:noFill/>
        </p:spPr>
        <p:txBody>
          <a:bodyPr wrap="square">
            <a:spAutoFit/>
          </a:bodyPr>
          <a:lstStyle/>
          <a:p>
            <a:pPr>
              <a:lnSpc>
                <a:spcPct val="150000"/>
              </a:lnSpc>
            </a:pPr>
            <a:r>
              <a:rPr lang="en-IN" sz="3000" b="1" dirty="0">
                <a:latin typeface="+mj-lt"/>
                <a:cs typeface="Times New Roman" panose="02020603050405020304" pitchFamily="18" charset="0"/>
              </a:rPr>
              <a:t>Location Management Module</a:t>
            </a:r>
          </a:p>
        </p:txBody>
      </p:sp>
      <p:sp>
        <p:nvSpPr>
          <p:cNvPr id="5" name="TextBox 4">
            <a:extLst>
              <a:ext uri="{FF2B5EF4-FFF2-40B4-BE49-F238E27FC236}">
                <a16:creationId xmlns:a16="http://schemas.microsoft.com/office/drawing/2014/main" id="{46A1BC20-7B49-37F3-76C3-5BA38ED334C6}"/>
              </a:ext>
            </a:extLst>
          </p:cNvPr>
          <p:cNvSpPr txBox="1"/>
          <p:nvPr/>
        </p:nvSpPr>
        <p:spPr>
          <a:xfrm>
            <a:off x="1758661" y="1120676"/>
            <a:ext cx="7187911" cy="2862322"/>
          </a:xfrm>
          <a:prstGeom prst="rect">
            <a:avLst/>
          </a:prstGeom>
          <a:noFill/>
        </p:spPr>
        <p:txBody>
          <a:bodyPr wrap="square">
            <a:spAutoFit/>
          </a:bodyPr>
          <a:lstStyle/>
          <a:p>
            <a:pPr marL="285750" indent="-285750">
              <a:buFont typeface="Arial" panose="020B0604020202020204" pitchFamily="34" charset="0"/>
              <a:buChar char="•"/>
            </a:pPr>
            <a:endParaRPr lang="en-US" b="1" dirty="0"/>
          </a:p>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Geolocation</a:t>
            </a:r>
            <a:r>
              <a:rPr lang="en-US" dirty="0">
                <a:latin typeface="Times New Roman" panose="02020603050405020304" pitchFamily="18" charset="0"/>
                <a:cs typeface="Times New Roman" panose="02020603050405020304" pitchFamily="18" charset="0"/>
              </a:rPr>
              <a:t>: Use GPS to provide location-based weather updates.</a:t>
            </a:r>
          </a:p>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Manual Search</a:t>
            </a:r>
            <a:r>
              <a:rPr lang="en-US" dirty="0">
                <a:latin typeface="Times New Roman" panose="02020603050405020304" pitchFamily="18" charset="0"/>
                <a:cs typeface="Times New Roman" panose="02020603050405020304" pitchFamily="18" charset="0"/>
              </a:rPr>
              <a:t>: Allow users to enter and save multiple locations.</a:t>
            </a:r>
          </a:p>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Location-Based Customization</a:t>
            </a:r>
            <a:r>
              <a:rPr lang="en-US" dirty="0">
                <a:latin typeface="Times New Roman" panose="02020603050405020304" pitchFamily="18" charset="0"/>
                <a:cs typeface="Times New Roman" panose="02020603050405020304" pitchFamily="18" charset="0"/>
              </a:rPr>
              <a:t>: Tailor weather information based on user-defined locations.</a:t>
            </a: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2041868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23183-5774-3D82-FB14-9E28733C6C78}"/>
              </a:ext>
            </a:extLst>
          </p:cNvPr>
          <p:cNvSpPr>
            <a:spLocks noGrp="1"/>
          </p:cNvSpPr>
          <p:nvPr>
            <p:ph type="title" idx="4294967295"/>
          </p:nvPr>
        </p:nvSpPr>
        <p:spPr>
          <a:xfrm>
            <a:off x="0" y="-725488"/>
            <a:ext cx="10058400" cy="1450976"/>
          </a:xfrm>
        </p:spPr>
        <p:txBody>
          <a:bodyPr>
            <a:normAutofit/>
          </a:bodyPr>
          <a:lstStyle/>
          <a:p>
            <a:r>
              <a:rPr lang="en-IN" sz="3600" b="1" dirty="0"/>
              <a:t>Software Details</a:t>
            </a:r>
          </a:p>
        </p:txBody>
      </p:sp>
      <p:sp>
        <p:nvSpPr>
          <p:cNvPr id="5" name="TextBox 4">
            <a:extLst>
              <a:ext uri="{FF2B5EF4-FFF2-40B4-BE49-F238E27FC236}">
                <a16:creationId xmlns:a16="http://schemas.microsoft.com/office/drawing/2014/main" id="{15932885-5E28-2208-794A-3CF82BFAEBC5}"/>
              </a:ext>
            </a:extLst>
          </p:cNvPr>
          <p:cNvSpPr txBox="1"/>
          <p:nvPr/>
        </p:nvSpPr>
        <p:spPr>
          <a:xfrm>
            <a:off x="1143000" y="1226127"/>
            <a:ext cx="7951643" cy="419755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marL="342900" indent="-34290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85830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A9B2B-43BC-B0CF-6B63-3FAF18F5C9B3}"/>
              </a:ext>
            </a:extLst>
          </p:cNvPr>
          <p:cNvSpPr>
            <a:spLocks noGrp="1"/>
          </p:cNvSpPr>
          <p:nvPr>
            <p:ph type="title" idx="4294967295"/>
          </p:nvPr>
        </p:nvSpPr>
        <p:spPr>
          <a:xfrm>
            <a:off x="0" y="-725488"/>
            <a:ext cx="10058400" cy="1450976"/>
          </a:xfrm>
        </p:spPr>
        <p:txBody>
          <a:bodyPr>
            <a:normAutofit/>
          </a:bodyPr>
          <a:lstStyle/>
          <a:p>
            <a:r>
              <a:rPr lang="en-IN" sz="3600" dirty="0"/>
              <a:t>Front End</a:t>
            </a:r>
          </a:p>
        </p:txBody>
      </p:sp>
      <p:sp>
        <p:nvSpPr>
          <p:cNvPr id="5" name="TextBox 4">
            <a:extLst>
              <a:ext uri="{FF2B5EF4-FFF2-40B4-BE49-F238E27FC236}">
                <a16:creationId xmlns:a16="http://schemas.microsoft.com/office/drawing/2014/main" id="{AC4C6780-25AC-F9F6-EBAF-E95F6FFE3309}"/>
              </a:ext>
            </a:extLst>
          </p:cNvPr>
          <p:cNvSpPr txBox="1"/>
          <p:nvPr/>
        </p:nvSpPr>
        <p:spPr>
          <a:xfrm>
            <a:off x="737754" y="1049482"/>
            <a:ext cx="9434945"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72676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0F225-6EB4-0F57-15D6-E68465285A01}"/>
              </a:ext>
            </a:extLst>
          </p:cNvPr>
          <p:cNvSpPr>
            <a:spLocks noGrp="1"/>
          </p:cNvSpPr>
          <p:nvPr>
            <p:ph type="title" idx="4294967295"/>
          </p:nvPr>
        </p:nvSpPr>
        <p:spPr>
          <a:xfrm>
            <a:off x="0" y="-461963"/>
            <a:ext cx="10058400" cy="1450976"/>
          </a:xfrm>
        </p:spPr>
        <p:txBody>
          <a:bodyPr/>
          <a:lstStyle/>
          <a:p>
            <a:r>
              <a:rPr lang="en-IN" sz="3600" dirty="0"/>
              <a:t>Database</a:t>
            </a:r>
            <a:r>
              <a:rPr lang="en-IN" dirty="0"/>
              <a:t> </a:t>
            </a:r>
          </a:p>
        </p:txBody>
      </p:sp>
      <p:sp>
        <p:nvSpPr>
          <p:cNvPr id="5" name="TextBox 4">
            <a:extLst>
              <a:ext uri="{FF2B5EF4-FFF2-40B4-BE49-F238E27FC236}">
                <a16:creationId xmlns:a16="http://schemas.microsoft.com/office/drawing/2014/main" id="{D60D1DC7-60F8-D727-4887-D110C1069DFB}"/>
              </a:ext>
            </a:extLst>
          </p:cNvPr>
          <p:cNvSpPr txBox="1"/>
          <p:nvPr/>
        </p:nvSpPr>
        <p:spPr>
          <a:xfrm>
            <a:off x="987136" y="1257299"/>
            <a:ext cx="8107507"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marL="285750" indent="-285750"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93940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04725-DCFD-C174-733D-D5A1E953FC05}"/>
              </a:ext>
            </a:extLst>
          </p:cNvPr>
          <p:cNvSpPr>
            <a:spLocks noGrp="1"/>
          </p:cNvSpPr>
          <p:nvPr>
            <p:ph type="title" idx="4294967295"/>
          </p:nvPr>
        </p:nvSpPr>
        <p:spPr>
          <a:xfrm>
            <a:off x="76200" y="-450417"/>
            <a:ext cx="10058400" cy="1449387"/>
          </a:xfrm>
        </p:spPr>
        <p:txBody>
          <a:bodyPr>
            <a:normAutofit/>
          </a:bodyPr>
          <a:lstStyle/>
          <a:p>
            <a:r>
              <a:rPr lang="en-IN" sz="3600" dirty="0"/>
              <a:t>Cloud Web Server</a:t>
            </a:r>
          </a:p>
        </p:txBody>
      </p:sp>
      <p:sp>
        <p:nvSpPr>
          <p:cNvPr id="5" name="TextBox 4">
            <a:extLst>
              <a:ext uri="{FF2B5EF4-FFF2-40B4-BE49-F238E27FC236}">
                <a16:creationId xmlns:a16="http://schemas.microsoft.com/office/drawing/2014/main" id="{E4B0EE11-EB7D-679B-6C9A-8F58C5D5B765}"/>
              </a:ext>
            </a:extLst>
          </p:cNvPr>
          <p:cNvSpPr txBox="1"/>
          <p:nvPr/>
        </p:nvSpPr>
        <p:spPr>
          <a:xfrm>
            <a:off x="1215736" y="1143000"/>
            <a:ext cx="7897091"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31336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5C429-B37B-65E0-9FDA-DE314A65C1D4}"/>
              </a:ext>
            </a:extLst>
          </p:cNvPr>
          <p:cNvSpPr>
            <a:spLocks noGrp="1"/>
          </p:cNvSpPr>
          <p:nvPr>
            <p:ph type="title" idx="4294967295"/>
          </p:nvPr>
        </p:nvSpPr>
        <p:spPr>
          <a:xfrm>
            <a:off x="0" y="-284162"/>
            <a:ext cx="10058400" cy="1449387"/>
          </a:xfrm>
        </p:spPr>
        <p:txBody>
          <a:bodyPr>
            <a:normAutofit/>
          </a:bodyPr>
          <a:lstStyle/>
          <a:p>
            <a:r>
              <a:rPr lang="en-US" sz="3600" b="1" dirty="0"/>
              <a:t>SOFTWARE REQUIREMENTS:</a:t>
            </a:r>
            <a:endParaRPr lang="en-IN" sz="3600" dirty="0"/>
          </a:p>
        </p:txBody>
      </p:sp>
      <p:sp>
        <p:nvSpPr>
          <p:cNvPr id="7" name="TextBox 6">
            <a:extLst>
              <a:ext uri="{FF2B5EF4-FFF2-40B4-BE49-F238E27FC236}">
                <a16:creationId xmlns:a16="http://schemas.microsoft.com/office/drawing/2014/main" id="{D407DF92-58D4-DCF7-19A1-8E2E42EF4F68}"/>
              </a:ext>
            </a:extLst>
          </p:cNvPr>
          <p:cNvSpPr txBox="1"/>
          <p:nvPr/>
        </p:nvSpPr>
        <p:spPr>
          <a:xfrm>
            <a:off x="1753466" y="1656981"/>
            <a:ext cx="6187786"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105280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1E45C-4867-640D-4085-2A6E5B979B46}"/>
              </a:ext>
            </a:extLst>
          </p:cNvPr>
          <p:cNvSpPr>
            <a:spLocks noGrp="1"/>
          </p:cNvSpPr>
          <p:nvPr>
            <p:ph type="title" idx="4294967295"/>
          </p:nvPr>
        </p:nvSpPr>
        <p:spPr>
          <a:xfrm>
            <a:off x="0" y="-606281"/>
            <a:ext cx="10058400" cy="1449387"/>
          </a:xfrm>
        </p:spPr>
        <p:txBody>
          <a:bodyPr>
            <a:normAutofit/>
          </a:bodyPr>
          <a:lstStyle/>
          <a:p>
            <a:r>
              <a:rPr lang="en-US" sz="3600" b="1" dirty="0"/>
              <a:t>HARDWARE REQUIREMENTS:</a:t>
            </a:r>
            <a:endParaRPr lang="en-IN" sz="3600" dirty="0"/>
          </a:p>
        </p:txBody>
      </p:sp>
      <p:sp>
        <p:nvSpPr>
          <p:cNvPr id="5" name="TextBox 4">
            <a:extLst>
              <a:ext uri="{FF2B5EF4-FFF2-40B4-BE49-F238E27FC236}">
                <a16:creationId xmlns:a16="http://schemas.microsoft.com/office/drawing/2014/main" id="{110E81E5-593C-D843-B9F8-89A1CE7F665C}"/>
              </a:ext>
            </a:extLst>
          </p:cNvPr>
          <p:cNvSpPr txBox="1"/>
          <p:nvPr/>
        </p:nvSpPr>
        <p:spPr>
          <a:xfrm>
            <a:off x="1389784" y="1205115"/>
            <a:ext cx="6187786"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5307725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BBC08-296B-9404-3BA7-90017F29D6F5}"/>
              </a:ext>
            </a:extLst>
          </p:cNvPr>
          <p:cNvSpPr>
            <a:spLocks noGrp="1"/>
          </p:cNvSpPr>
          <p:nvPr>
            <p:ph type="title" idx="4294967295"/>
          </p:nvPr>
        </p:nvSpPr>
        <p:spPr>
          <a:xfrm>
            <a:off x="148937" y="-543935"/>
            <a:ext cx="10058400" cy="1449387"/>
          </a:xfrm>
        </p:spPr>
        <p:txBody>
          <a:bodyPr>
            <a:normAutofit/>
          </a:bodyPr>
          <a:lstStyle/>
          <a:p>
            <a:r>
              <a:rPr lang="en-US" sz="3600" dirty="0"/>
              <a:t>CONCLUSION</a:t>
            </a:r>
            <a:endParaRPr lang="en-IN" sz="3600" dirty="0"/>
          </a:p>
        </p:txBody>
      </p:sp>
      <p:sp>
        <p:nvSpPr>
          <p:cNvPr id="7" name="TextBox 6">
            <a:extLst>
              <a:ext uri="{FF2B5EF4-FFF2-40B4-BE49-F238E27FC236}">
                <a16:creationId xmlns:a16="http://schemas.microsoft.com/office/drawing/2014/main" id="{4272FCCF-F9F5-B23F-1F20-09A50CCF547A}"/>
              </a:ext>
            </a:extLst>
          </p:cNvPr>
          <p:cNvSpPr txBox="1"/>
          <p:nvPr/>
        </p:nvSpPr>
        <p:spPr>
          <a:xfrm>
            <a:off x="696191" y="1288473"/>
            <a:ext cx="10401300" cy="42043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real-time data i.e. time-series data is gathered and analysis is performed on this dataset using R. Data can be collected using other devices rather than Arduino and Raspberry Pi. </a:t>
            </a:r>
          </a:p>
          <a:p>
            <a:pPr marL="285750" indent="-285750" algn="just">
              <a:lnSpc>
                <a:spcPct val="150000"/>
              </a:lnSpc>
              <a:buFont typeface="Arial" panose="020B0604020202020204" pitchFamily="34" charset="0"/>
              <a:buChar char="•"/>
            </a:pPr>
            <a:r>
              <a:rPr lang="en-US" dirty="0"/>
              <a:t>Here the values are predicted by implementing the ARIMA model using R studio, the prediction can be done for every month and every year. The proposed system takes dataset whose values starts from June, But it can start from any Month. </a:t>
            </a:r>
          </a:p>
          <a:p>
            <a:pPr marL="285750" indent="-285750" algn="just">
              <a:lnSpc>
                <a:spcPct val="150000"/>
              </a:lnSpc>
              <a:buFont typeface="Arial" panose="020B0604020202020204" pitchFamily="34" charset="0"/>
              <a:buChar char="•"/>
            </a:pPr>
            <a:r>
              <a:rPr lang="en-US" dirty="0"/>
              <a:t>Only first two successive years give accurate results in prediction of future weather values, because of the standard error values as the year’s increases.</a:t>
            </a:r>
          </a:p>
          <a:p>
            <a:pPr marL="285750" indent="-285750" algn="just">
              <a:lnSpc>
                <a:spcPct val="150000"/>
              </a:lnSpc>
              <a:buFont typeface="Arial" panose="020B0604020202020204" pitchFamily="34" charset="0"/>
              <a:buChar char="•"/>
            </a:pPr>
            <a:r>
              <a:rPr lang="en-US" dirty="0"/>
              <a:t> During the prediction two or more models can be used for same dataset, to find the accuracy of each model and also find which model is appropriate for predicting the weather parameters. Addition to this the number of parameters can also be considered.</a:t>
            </a:r>
            <a:endParaRPr lang="en-IN" dirty="0"/>
          </a:p>
        </p:txBody>
      </p:sp>
    </p:spTree>
    <p:extLst>
      <p:ext uri="{BB962C8B-B14F-4D97-AF65-F5344CB8AC3E}">
        <p14:creationId xmlns:p14="http://schemas.microsoft.com/office/powerpoint/2010/main" val="395437066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docProps/app.xml><?xml version="1.0" encoding="utf-8"?>
<Properties xmlns="http://schemas.openxmlformats.org/officeDocument/2006/extended-properties" xmlns:vt="http://schemas.openxmlformats.org/officeDocument/2006/docPropsVTypes">
  <Template>Retrospect</Template>
  <TotalTime>43</TotalTime>
  <Words>1887</Words>
  <Application>Microsoft Office PowerPoint</Application>
  <PresentationFormat>Widescreen</PresentationFormat>
  <Paragraphs>91</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Retrospect</vt:lpstr>
      <vt:lpstr>PowerPoint Presentation</vt:lpstr>
      <vt:lpstr>Abstract</vt:lpstr>
      <vt:lpstr>Objective</vt:lpstr>
      <vt:lpstr>Existing System</vt:lpstr>
      <vt:lpstr>Disadvantage</vt:lpstr>
      <vt:lpstr>PROPOSED SYSTEM :</vt:lpstr>
      <vt:lpstr>Advantage</vt:lpstr>
      <vt:lpstr>Introduction</vt:lpstr>
      <vt:lpstr>PowerPoint Presentation</vt:lpstr>
      <vt:lpstr>PowerPoint Presentation</vt:lpstr>
      <vt:lpstr>PowerPoint Presentation</vt:lpstr>
      <vt:lpstr>PowerPoint Presentation</vt:lpstr>
      <vt:lpstr>PowerPoint Presentation</vt:lpstr>
      <vt:lpstr>PowerPoint Presentation</vt:lpstr>
      <vt:lpstr>Software Details</vt:lpstr>
      <vt:lpstr>Front End</vt:lpstr>
      <vt:lpstr>Database </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2024-07-26T12:44:03Z</dcterms:created>
  <dcterms:modified xsi:type="dcterms:W3CDTF">2024-07-26T13:27:48Z</dcterms:modified>
</cp:coreProperties>
</file>