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94" d="100"/>
          <a:sy n="94" d="100"/>
        </p:scale>
        <p:origin x="-384"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E04432D-DC7D-45F5-B530-9CD076A3ED4F}" type="datetimeFigureOut">
              <a:rPr lang="en-IN" smtClean="0"/>
              <a:t>30-07-2024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EE6A64D-22C7-41D3-98ED-C4AAC2262DC4}"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920809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E04432D-DC7D-45F5-B530-9CD076A3ED4F}" type="datetimeFigureOut">
              <a:rPr lang="en-IN" smtClean="0"/>
              <a:t>30-07-2024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EE6A64D-22C7-41D3-98ED-C4AAC2262DC4}" type="slidenum">
              <a:rPr lang="en-IN" smtClean="0"/>
              <a:t>‹#›</a:t>
            </a:fld>
            <a:endParaRPr lang="en-IN"/>
          </a:p>
        </p:txBody>
      </p:sp>
    </p:spTree>
    <p:extLst>
      <p:ext uri="{BB962C8B-B14F-4D97-AF65-F5344CB8AC3E}">
        <p14:creationId xmlns:p14="http://schemas.microsoft.com/office/powerpoint/2010/main" val="36158396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E04432D-DC7D-45F5-B530-9CD076A3ED4F}" type="datetimeFigureOut">
              <a:rPr lang="en-IN" smtClean="0"/>
              <a:t>30-07-2024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EE6A64D-22C7-41D3-98ED-C4AAC2262DC4}"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968214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E04432D-DC7D-45F5-B530-9CD076A3ED4F}" type="datetimeFigureOut">
              <a:rPr lang="en-IN" smtClean="0"/>
              <a:t>30-07-2024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EE6A64D-22C7-41D3-98ED-C4AAC2262DC4}" type="slidenum">
              <a:rPr lang="en-IN" smtClean="0"/>
              <a:t>‹#›</a:t>
            </a:fld>
            <a:endParaRPr lang="en-IN"/>
          </a:p>
        </p:txBody>
      </p:sp>
    </p:spTree>
    <p:extLst>
      <p:ext uri="{BB962C8B-B14F-4D97-AF65-F5344CB8AC3E}">
        <p14:creationId xmlns:p14="http://schemas.microsoft.com/office/powerpoint/2010/main" val="25091674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5"/>
            <a:ext cx="4937760" cy="3286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286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E04432D-DC7D-45F5-B530-9CD076A3ED4F}" type="datetimeFigureOut">
              <a:rPr lang="en-IN" smtClean="0"/>
              <a:t>30-07-2024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AEE6A64D-22C7-41D3-98ED-C4AAC2262DC4}" type="slidenum">
              <a:rPr lang="en-IN" smtClean="0"/>
              <a:t>‹#›</a:t>
            </a:fld>
            <a:endParaRPr lang="en-IN"/>
          </a:p>
        </p:txBody>
      </p:sp>
    </p:spTree>
    <p:extLst>
      <p:ext uri="{BB962C8B-B14F-4D97-AF65-F5344CB8AC3E}">
        <p14:creationId xmlns:p14="http://schemas.microsoft.com/office/powerpoint/2010/main" val="16639812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E04432D-DC7D-45F5-B530-9CD076A3ED4F}" type="datetimeFigureOut">
              <a:rPr lang="en-IN" smtClean="0"/>
              <a:t>30-07-2024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AEE6A64D-22C7-41D3-98ED-C4AAC2262DC4}" type="slidenum">
              <a:rPr lang="en-IN" smtClean="0"/>
              <a:t>‹#›</a:t>
            </a:fld>
            <a:endParaRPr lang="en-IN"/>
          </a:p>
        </p:txBody>
      </p:sp>
    </p:spTree>
    <p:extLst>
      <p:ext uri="{BB962C8B-B14F-4D97-AF65-F5344CB8AC3E}">
        <p14:creationId xmlns:p14="http://schemas.microsoft.com/office/powerpoint/2010/main" val="1328887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3E04432D-DC7D-45F5-B530-9CD076A3ED4F}" type="datetimeFigureOut">
              <a:rPr lang="en-IN" smtClean="0"/>
              <a:t>30-07-2024</a:t>
            </a:fld>
            <a:endParaRPr lang="en-IN"/>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IN"/>
          </a:p>
        </p:txBody>
      </p:sp>
      <p:sp>
        <p:nvSpPr>
          <p:cNvPr id="9" name="Slide Number Placeholder 8"/>
          <p:cNvSpPr>
            <a:spLocks noGrp="1"/>
          </p:cNvSpPr>
          <p:nvPr>
            <p:ph type="sldNum" sz="quarter" idx="12"/>
          </p:nvPr>
        </p:nvSpPr>
        <p:spPr/>
        <p:txBody>
          <a:bodyPr/>
          <a:lstStyle/>
          <a:p>
            <a:fld id="{AEE6A64D-22C7-41D3-98ED-C4AAC2262DC4}" type="slidenum">
              <a:rPr lang="en-IN" smtClean="0"/>
              <a:t>‹#›</a:t>
            </a:fld>
            <a:endParaRPr lang="en-IN"/>
          </a:p>
        </p:txBody>
      </p:sp>
    </p:spTree>
    <p:extLst>
      <p:ext uri="{BB962C8B-B14F-4D97-AF65-F5344CB8AC3E}">
        <p14:creationId xmlns:p14="http://schemas.microsoft.com/office/powerpoint/2010/main" val="25392092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3E04432D-DC7D-45F5-B530-9CD076A3ED4F}" type="datetimeFigureOut">
              <a:rPr lang="en-IN" smtClean="0"/>
              <a:t>30-07-2024</a:t>
            </a:fld>
            <a:endParaRPr lang="en-IN"/>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IN"/>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AEE6A64D-22C7-41D3-98ED-C4AAC2262DC4}" type="slidenum">
              <a:rPr lang="en-IN" smtClean="0"/>
              <a:t>‹#›</a:t>
            </a:fld>
            <a:endParaRPr lang="en-IN"/>
          </a:p>
        </p:txBody>
      </p:sp>
    </p:spTree>
    <p:extLst>
      <p:ext uri="{BB962C8B-B14F-4D97-AF65-F5344CB8AC3E}">
        <p14:creationId xmlns:p14="http://schemas.microsoft.com/office/powerpoint/2010/main" val="27285996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E04432D-DC7D-45F5-B530-9CD076A3ED4F}" type="datetimeFigureOut">
              <a:rPr lang="en-IN" smtClean="0"/>
              <a:t>30-07-2024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EE6A64D-22C7-41D3-98ED-C4AAC2262DC4}" type="slidenum">
              <a:rPr lang="en-IN" smtClean="0"/>
              <a:t>‹#›</a:t>
            </a:fld>
            <a:endParaRPr lang="en-IN"/>
          </a:p>
        </p:txBody>
      </p:sp>
    </p:spTree>
    <p:extLst>
      <p:ext uri="{BB962C8B-B14F-4D97-AF65-F5344CB8AC3E}">
        <p14:creationId xmlns:p14="http://schemas.microsoft.com/office/powerpoint/2010/main" val="39539136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E04432D-DC7D-45F5-B530-9CD076A3ED4F}" type="datetimeFigureOut">
              <a:rPr lang="en-IN" smtClean="0"/>
              <a:t>30-07-2024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EE6A64D-22C7-41D3-98ED-C4AAC2262DC4}" type="slidenum">
              <a:rPr lang="en-IN" smtClean="0"/>
              <a:t>‹#›</a:t>
            </a:fld>
            <a:endParaRPr lang="en-IN"/>
          </a:p>
        </p:txBody>
      </p:sp>
    </p:spTree>
    <p:extLst>
      <p:ext uri="{BB962C8B-B14F-4D97-AF65-F5344CB8AC3E}">
        <p14:creationId xmlns:p14="http://schemas.microsoft.com/office/powerpoint/2010/main" val="24113983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E04432D-DC7D-45F5-B530-9CD076A3ED4F}" type="datetimeFigureOut">
              <a:rPr lang="en-IN" smtClean="0"/>
              <a:t>30-07-2024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EE6A64D-22C7-41D3-98ED-C4AAC2262DC4}" type="slidenum">
              <a:rPr lang="en-IN" smtClean="0"/>
              <a:t>‹#›</a:t>
            </a:fld>
            <a:endParaRPr lang="en-IN"/>
          </a:p>
        </p:txBody>
      </p:sp>
    </p:spTree>
    <p:extLst>
      <p:ext uri="{BB962C8B-B14F-4D97-AF65-F5344CB8AC3E}">
        <p14:creationId xmlns:p14="http://schemas.microsoft.com/office/powerpoint/2010/main" val="25867017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3E04432D-DC7D-45F5-B530-9CD076A3ED4F}" type="datetimeFigureOut">
              <a:rPr lang="en-IN" smtClean="0"/>
              <a:t>30-07-2024</a:t>
            </a:fld>
            <a:endParaRPr lang="en-IN"/>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IN"/>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AEE6A64D-22C7-41D3-98ED-C4AAC2262DC4}" type="slidenum">
              <a:rPr lang="en-IN" smtClean="0"/>
              <a:t>‹#›</a:t>
            </a:fld>
            <a:endParaRPr lang="en-IN"/>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452699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20597D64-2FB9-5B0F-8F2E-3C5295637C9E}"/>
              </a:ext>
            </a:extLst>
          </p:cNvPr>
          <p:cNvSpPr txBox="1"/>
          <p:nvPr/>
        </p:nvSpPr>
        <p:spPr>
          <a:xfrm>
            <a:off x="2337954" y="2462646"/>
            <a:ext cx="8021781" cy="1160959"/>
          </a:xfrm>
          <a:prstGeom prst="rect">
            <a:avLst/>
          </a:prstGeom>
          <a:noFill/>
        </p:spPr>
        <p:txBody>
          <a:bodyPr wrap="square">
            <a:spAutoFit/>
          </a:bodyPr>
          <a:lstStyle/>
          <a:p>
            <a:pPr lvl="0">
              <a:lnSpc>
                <a:spcPct val="107000"/>
              </a:lnSpc>
              <a:spcAft>
                <a:spcPts val="800"/>
              </a:spcAft>
            </a:pPr>
            <a:r>
              <a:rPr lang="en-IN" sz="3000" kern="100" dirty="0">
                <a:effectLst/>
                <a:latin typeface="Calibri" panose="020F0502020204030204" pitchFamily="34" charset="0"/>
                <a:ea typeface="Calibri" panose="020F0502020204030204" pitchFamily="34" charset="0"/>
                <a:cs typeface="Times New Roman" panose="02020603050405020304" pitchFamily="18" charset="0"/>
              </a:rPr>
              <a:t>Optical Character Recognition System (OCR) </a:t>
            </a:r>
          </a:p>
          <a:p>
            <a:pPr lvl="0">
              <a:lnSpc>
                <a:spcPct val="107000"/>
              </a:lnSpc>
              <a:spcAft>
                <a:spcPts val="800"/>
              </a:spcAft>
            </a:pPr>
            <a:r>
              <a:rPr lang="en-IN" sz="3000" kern="100" dirty="0">
                <a:latin typeface="Calibri" panose="020F0502020204030204" pitchFamily="34" charset="0"/>
                <a:ea typeface="Calibri" panose="020F0502020204030204" pitchFamily="34" charset="0"/>
                <a:cs typeface="Times New Roman" panose="02020603050405020304" pitchFamily="18" charset="0"/>
              </a:rPr>
              <a:t>                   using </a:t>
            </a:r>
            <a:r>
              <a:rPr lang="en-IN" sz="3000" kern="100" dirty="0">
                <a:effectLst/>
                <a:latin typeface="Calibri" panose="020F0502020204030204" pitchFamily="34" charset="0"/>
                <a:ea typeface="Calibri" panose="020F0502020204030204" pitchFamily="34" charset="0"/>
                <a:cs typeface="Times New Roman" panose="02020603050405020304" pitchFamily="18" charset="0"/>
              </a:rPr>
              <a:t>machine learning</a:t>
            </a:r>
          </a:p>
        </p:txBody>
      </p:sp>
    </p:spTree>
    <p:extLst>
      <p:ext uri="{BB962C8B-B14F-4D97-AF65-F5344CB8AC3E}">
        <p14:creationId xmlns:p14="http://schemas.microsoft.com/office/powerpoint/2010/main" val="29530155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54E0BFB-22A6-3941-EF03-22D39CCD3738}"/>
              </a:ext>
            </a:extLst>
          </p:cNvPr>
          <p:cNvSpPr>
            <a:spLocks noGrp="1"/>
          </p:cNvSpPr>
          <p:nvPr>
            <p:ph type="title" idx="4294967295"/>
          </p:nvPr>
        </p:nvSpPr>
        <p:spPr>
          <a:xfrm>
            <a:off x="0" y="-533544"/>
            <a:ext cx="10058400" cy="1449387"/>
          </a:xfrm>
        </p:spPr>
        <p:txBody>
          <a:bodyPr/>
          <a:lstStyle/>
          <a:p>
            <a:r>
              <a:rPr lang="en-US" b="1" dirty="0"/>
              <a:t>Abstract</a:t>
            </a:r>
            <a:endParaRPr lang="en-IN" dirty="0"/>
          </a:p>
        </p:txBody>
      </p:sp>
      <p:sp>
        <p:nvSpPr>
          <p:cNvPr id="5" name="TextBox 4">
            <a:extLst>
              <a:ext uri="{FF2B5EF4-FFF2-40B4-BE49-F238E27FC236}">
                <a16:creationId xmlns:a16="http://schemas.microsoft.com/office/drawing/2014/main" xmlns="" id="{24C134D7-274A-20A4-C4F7-AEB9BAE1295D}"/>
              </a:ext>
            </a:extLst>
          </p:cNvPr>
          <p:cNvSpPr txBox="1"/>
          <p:nvPr/>
        </p:nvSpPr>
        <p:spPr>
          <a:xfrm>
            <a:off x="1194955" y="1174173"/>
            <a:ext cx="7876307" cy="461305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OCR is used to identify the character from human written text. To recognize the text segmentation of character is important stage. So here, we addressed different techniques to recognize the character.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This document also presents comparison of different languages for character and numeral recognition with its accuracy achieved by different writer.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Segmentation problem of each language were different also handwritten character was also varied user to user, so it is necessary to make OCR systems more effective and accurate for segmentation.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Comparative study concludes that deep learning technique gives good segmentation and gives better result in case with large dataset compares to other techniques.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133589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6408394-644F-BB4B-E93A-693D755BF953}"/>
              </a:ext>
            </a:extLst>
          </p:cNvPr>
          <p:cNvSpPr>
            <a:spLocks noGrp="1"/>
          </p:cNvSpPr>
          <p:nvPr>
            <p:ph type="title" idx="4294967295"/>
          </p:nvPr>
        </p:nvSpPr>
        <p:spPr>
          <a:xfrm>
            <a:off x="180109" y="-460808"/>
            <a:ext cx="10058400" cy="1449387"/>
          </a:xfrm>
        </p:spPr>
        <p:txBody>
          <a:bodyPr/>
          <a:lstStyle/>
          <a:p>
            <a:r>
              <a:rPr lang="en-US" b="1" dirty="0"/>
              <a:t>Objective</a:t>
            </a:r>
            <a:endParaRPr lang="en-IN" b="1" dirty="0"/>
          </a:p>
        </p:txBody>
      </p:sp>
      <p:sp>
        <p:nvSpPr>
          <p:cNvPr id="5" name="TextBox 4">
            <a:extLst>
              <a:ext uri="{FF2B5EF4-FFF2-40B4-BE49-F238E27FC236}">
                <a16:creationId xmlns:a16="http://schemas.microsoft.com/office/drawing/2014/main" xmlns="" id="{20FDA56A-9AC6-1394-2EDE-8D86888FFD85}"/>
              </a:ext>
            </a:extLst>
          </p:cNvPr>
          <p:cNvSpPr txBox="1"/>
          <p:nvPr/>
        </p:nvSpPr>
        <p:spPr>
          <a:xfrm>
            <a:off x="1200151" y="1159730"/>
            <a:ext cx="8608867" cy="4197559"/>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Optical Character Recognition (OCR) is the electronic or mechanical conversion of images of typed, handwritten or printed text into machine-encoded text.</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Deep learning is part of a broader family of machine learning methods based on artificial neural networks that imitates the workings of the human brain in processing data and creating patterns for use in decision making.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Deep learning has become ubiquitous as part of OCR, but there are few examples of research into whether the two technologies are feasible for deployment on a mobile platform.</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The purpose of this thesis is to research and </a:t>
            </a:r>
            <a:r>
              <a:rPr lang="en-US" dirty="0" err="1">
                <a:latin typeface="Times New Roman" panose="02020603050405020304" pitchFamily="18" charset="0"/>
                <a:cs typeface="Times New Roman" panose="02020603050405020304" pitchFamily="18" charset="0"/>
              </a:rPr>
              <a:t>analyse</a:t>
            </a:r>
            <a:r>
              <a:rPr lang="en-US" dirty="0">
                <a:latin typeface="Times New Roman" panose="02020603050405020304" pitchFamily="18" charset="0"/>
                <a:cs typeface="Times New Roman" panose="02020603050405020304" pitchFamily="18" charset="0"/>
              </a:rPr>
              <a:t> which approach to OCR performs the best in the context of a mobile application using image recognition.</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903878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C7D4041-A794-4EC3-DEEA-210C9F6897DD}"/>
              </a:ext>
            </a:extLst>
          </p:cNvPr>
          <p:cNvSpPr>
            <a:spLocks noGrp="1"/>
          </p:cNvSpPr>
          <p:nvPr>
            <p:ph type="title" idx="4294967295"/>
          </p:nvPr>
        </p:nvSpPr>
        <p:spPr>
          <a:xfrm>
            <a:off x="107373" y="-471199"/>
            <a:ext cx="10058400" cy="1449387"/>
          </a:xfrm>
        </p:spPr>
        <p:txBody>
          <a:bodyPr/>
          <a:lstStyle/>
          <a:p>
            <a:r>
              <a:rPr lang="en-US" b="1" dirty="0"/>
              <a:t>Existing System</a:t>
            </a:r>
            <a:endParaRPr lang="en-IN" b="1" dirty="0"/>
          </a:p>
        </p:txBody>
      </p:sp>
      <p:sp>
        <p:nvSpPr>
          <p:cNvPr id="5" name="TextBox 4">
            <a:extLst>
              <a:ext uri="{FF2B5EF4-FFF2-40B4-BE49-F238E27FC236}">
                <a16:creationId xmlns:a16="http://schemas.microsoft.com/office/drawing/2014/main" xmlns="" id="{25D377A3-A22A-F5B0-8D10-5D0E007E5622}"/>
              </a:ext>
            </a:extLst>
          </p:cNvPr>
          <p:cNvSpPr txBox="1"/>
          <p:nvPr/>
        </p:nvSpPr>
        <p:spPr>
          <a:xfrm>
            <a:off x="2047876" y="1216742"/>
            <a:ext cx="6177394" cy="4197559"/>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Machine Learning-based Optical character recognition (OCR) Scanner will convert images of a typed, handwritten or printed text into machine-encoded text.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has been man’s ancient dream to develop machines which replicate human functions. One such replication of human functions is reading of documents encompassing different forms of text.</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Over the last few decades machine reading has grown from dream to reality through the development of sophisticated and robust Optical character recognition (OCR) systems [1].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147155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51AA14A-02CA-AD45-7311-0C1AD5EEBD6A}"/>
              </a:ext>
            </a:extLst>
          </p:cNvPr>
          <p:cNvSpPr>
            <a:spLocks noGrp="1"/>
          </p:cNvSpPr>
          <p:nvPr>
            <p:ph type="title" idx="4294967295"/>
          </p:nvPr>
        </p:nvSpPr>
        <p:spPr>
          <a:xfrm>
            <a:off x="117763" y="-481589"/>
            <a:ext cx="10058400" cy="1449387"/>
          </a:xfrm>
        </p:spPr>
        <p:txBody>
          <a:bodyPr/>
          <a:lstStyle/>
          <a:p>
            <a:r>
              <a:rPr lang="en-US" b="1" dirty="0"/>
              <a:t>Disadvantage</a:t>
            </a:r>
            <a:endParaRPr lang="en-IN" b="1" dirty="0"/>
          </a:p>
        </p:txBody>
      </p:sp>
      <p:sp>
        <p:nvSpPr>
          <p:cNvPr id="5" name="TextBox 4">
            <a:extLst>
              <a:ext uri="{FF2B5EF4-FFF2-40B4-BE49-F238E27FC236}">
                <a16:creationId xmlns:a16="http://schemas.microsoft.com/office/drawing/2014/main" xmlns="" id="{21858F45-D9F0-D6CF-51A3-692571D2486F}"/>
              </a:ext>
            </a:extLst>
          </p:cNvPr>
          <p:cNvSpPr txBox="1"/>
          <p:nvPr/>
        </p:nvSpPr>
        <p:spPr>
          <a:xfrm>
            <a:off x="1347354" y="458645"/>
            <a:ext cx="9247909" cy="6601807"/>
          </a:xfrm>
          <a:prstGeom prst="rect">
            <a:avLst/>
          </a:prstGeom>
          <a:noFill/>
        </p:spPr>
        <p:txBody>
          <a:bodyPr wrap="square">
            <a:spAutoFit/>
          </a:bodyPr>
          <a:lstStyle/>
          <a:p>
            <a:pPr algn="just">
              <a:lnSpc>
                <a:spcPct val="150000"/>
              </a:lnSpc>
              <a:buFont typeface="Arial" panose="020B0604020202020204" pitchFamily="34" charset="0"/>
              <a:buChar char="•"/>
            </a:pPr>
            <a:endParaRPr lang="en-US" b="1" dirty="0">
              <a:latin typeface="Times New Roman" panose="02020603050405020304" pitchFamily="18" charset="0"/>
              <a:cs typeface="Times New Roman" panose="02020603050405020304" pitchFamily="18" charset="0"/>
            </a:endParaRPr>
          </a:p>
          <a:p>
            <a:pPr algn="just">
              <a:lnSpc>
                <a:spcPct val="150000"/>
              </a:lnSpc>
            </a:pPr>
            <a:r>
              <a:rPr lang="en-US" b="1" dirty="0"/>
              <a:t>1</a:t>
            </a:r>
            <a:r>
              <a:rPr lang="en-US" b="1" dirty="0">
                <a:latin typeface="Times New Roman" panose="02020603050405020304" pitchFamily="18" charset="0"/>
                <a:cs typeface="Times New Roman" panose="02020603050405020304" pitchFamily="18" charset="0"/>
              </a:rPr>
              <a:t>. Data Dependency</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Large Dataset Requirement</a:t>
            </a:r>
            <a:r>
              <a:rPr lang="en-US" dirty="0">
                <a:latin typeface="Times New Roman" panose="02020603050405020304" pitchFamily="18" charset="0"/>
                <a:cs typeface="Times New Roman" panose="02020603050405020304" pitchFamily="18" charset="0"/>
              </a:rPr>
              <a:t>: Machine learning models need substantial amounts of labeled training data to perform well. Collecting and annotating this data can be labor-intensive and costly.</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Data Quality</a:t>
            </a:r>
            <a:r>
              <a:rPr lang="en-US" dirty="0">
                <a:latin typeface="Times New Roman" panose="02020603050405020304" pitchFamily="18" charset="0"/>
                <a:cs typeface="Times New Roman" panose="02020603050405020304" pitchFamily="18" charset="0"/>
              </a:rPr>
              <a:t>: The performance of machine learning OCR models heavily depends on the quality and diversity of the training data. Poor or insufficient data can lead to suboptimal model performance.</a:t>
            </a:r>
          </a:p>
          <a:p>
            <a:pPr algn="just">
              <a:lnSpc>
                <a:spcPct val="150000"/>
              </a:lnSpc>
            </a:pPr>
            <a:endParaRPr lang="en-US" dirty="0">
              <a:latin typeface="Times New Roman" panose="02020603050405020304" pitchFamily="18" charset="0"/>
              <a:cs typeface="Times New Roman" panose="02020603050405020304" pitchFamily="18" charset="0"/>
            </a:endParaRPr>
          </a:p>
          <a:p>
            <a:pPr algn="just">
              <a:lnSpc>
                <a:spcPct val="150000"/>
              </a:lnSpc>
            </a:pPr>
            <a:r>
              <a:rPr lang="en-US" b="1" dirty="0">
                <a:latin typeface="Times New Roman" panose="02020603050405020304" pitchFamily="18" charset="0"/>
                <a:cs typeface="Times New Roman" panose="02020603050405020304" pitchFamily="18" charset="0"/>
              </a:rPr>
              <a:t>2. Computational Demands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Resource Intensive</a:t>
            </a:r>
            <a:r>
              <a:rPr lang="en-US" dirty="0">
                <a:latin typeface="Times New Roman" panose="02020603050405020304" pitchFamily="18" charset="0"/>
                <a:cs typeface="Times New Roman" panose="02020603050405020304" pitchFamily="18" charset="0"/>
              </a:rPr>
              <a:t>: Training machine learning models, especially deep learning ones, requires significant computational resources (e.g., powerful GPUs). This can be expensive and may not be feasible for all organizations.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Processing Power</a:t>
            </a:r>
            <a:r>
              <a:rPr lang="en-US" dirty="0">
                <a:latin typeface="Times New Roman" panose="02020603050405020304" pitchFamily="18" charset="0"/>
                <a:cs typeface="Times New Roman" panose="02020603050405020304" pitchFamily="18" charset="0"/>
              </a:rPr>
              <a:t>: Even during inference (i.e., when the model is used to make predictions), the computational requirements can be high, potentially affecting real-time performance.</a:t>
            </a:r>
          </a:p>
          <a:p>
            <a:pPr algn="just">
              <a:lnSpc>
                <a:spcPct val="150000"/>
              </a:lnSpc>
            </a:pPr>
            <a:endParaRPr lang="en-US" dirty="0">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517440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54EE813C-4B71-9C43-1D38-28130544DE8E}"/>
              </a:ext>
            </a:extLst>
          </p:cNvPr>
          <p:cNvSpPr txBox="1"/>
          <p:nvPr/>
        </p:nvSpPr>
        <p:spPr>
          <a:xfrm>
            <a:off x="1530061" y="128096"/>
            <a:ext cx="8694594" cy="6186309"/>
          </a:xfrm>
          <a:prstGeom prst="rect">
            <a:avLst/>
          </a:prstGeom>
          <a:noFill/>
        </p:spPr>
        <p:txBody>
          <a:bodyPr wrap="square">
            <a:spAutoFit/>
          </a:bodyPr>
          <a:lstStyle/>
          <a:p>
            <a:pPr algn="just">
              <a:lnSpc>
                <a:spcPct val="150000"/>
              </a:lnSpc>
            </a:pPr>
            <a:r>
              <a:rPr lang="en-US" b="1" dirty="0"/>
              <a:t>3</a:t>
            </a:r>
            <a:r>
              <a:rPr lang="en-US" b="1" dirty="0">
                <a:latin typeface="Times New Roman" panose="02020603050405020304" pitchFamily="18" charset="0"/>
                <a:cs typeface="Times New Roman" panose="02020603050405020304" pitchFamily="18" charset="0"/>
              </a:rPr>
              <a:t>.  Complexity in Implementation</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Model Complexity</a:t>
            </a:r>
            <a:r>
              <a:rPr lang="en-US" dirty="0">
                <a:latin typeface="Times New Roman" panose="02020603050405020304" pitchFamily="18" charset="0"/>
                <a:cs typeface="Times New Roman" panose="02020603050405020304" pitchFamily="18" charset="0"/>
              </a:rPr>
              <a:t>: Machine learning models, particularly deep neural networks, can be complex to design, train, and fine-tune. This complexity requires specialized knowledge and experience.</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Maintenance</a:t>
            </a:r>
            <a:r>
              <a:rPr lang="en-US" dirty="0">
                <a:latin typeface="Times New Roman" panose="02020603050405020304" pitchFamily="18" charset="0"/>
                <a:cs typeface="Times New Roman" panose="02020603050405020304" pitchFamily="18" charset="0"/>
              </a:rPr>
              <a:t>: Keeping the model updated and accurate requires continuous monitoring and potentially retraining the model with new data to handle changes in text styles, formats, or languages.</a:t>
            </a:r>
          </a:p>
          <a:p>
            <a:pPr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algn="just">
              <a:lnSpc>
                <a:spcPct val="150000"/>
              </a:lnSpc>
            </a:pPr>
            <a:r>
              <a:rPr lang="en-US" dirty="0">
                <a:latin typeface="Times New Roman" panose="02020603050405020304" pitchFamily="18" charset="0"/>
                <a:cs typeface="Times New Roman" panose="02020603050405020304" pitchFamily="18" charset="0"/>
              </a:rPr>
              <a:t>4.</a:t>
            </a:r>
            <a:r>
              <a:rPr lang="en-US" b="1" dirty="0">
                <a:latin typeface="Times New Roman" panose="02020603050405020304" pitchFamily="18" charset="0"/>
                <a:cs typeface="Times New Roman" panose="02020603050405020304" pitchFamily="18" charset="0"/>
              </a:rPr>
              <a:t> Overfitting and Generalization</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Risk of Overfitting</a:t>
            </a:r>
            <a:r>
              <a:rPr lang="en-US" dirty="0">
                <a:latin typeface="Times New Roman" panose="02020603050405020304" pitchFamily="18" charset="0"/>
                <a:cs typeface="Times New Roman" panose="02020603050405020304" pitchFamily="18" charset="0"/>
              </a:rPr>
              <a:t>: If the model is trained on a limited or non-representative dataset, it might overfit, meaning it performs well on training data but poorly on unseen data.</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Generalization Issues</a:t>
            </a:r>
            <a:r>
              <a:rPr lang="en-US" dirty="0">
                <a:latin typeface="Times New Roman" panose="02020603050405020304" pitchFamily="18" charset="0"/>
                <a:cs typeface="Times New Roman" panose="02020603050405020304" pitchFamily="18" charset="0"/>
              </a:rPr>
              <a:t>: Achieving good generalization across diverse text styles, fonts, and languages can be challenging. The model might struggle with variations not seen during training.</a:t>
            </a:r>
          </a:p>
          <a:p>
            <a:endParaRPr lang="en-US" dirty="0"/>
          </a:p>
        </p:txBody>
      </p:sp>
    </p:spTree>
    <p:extLst>
      <p:ext uri="{BB962C8B-B14F-4D97-AF65-F5344CB8AC3E}">
        <p14:creationId xmlns:p14="http://schemas.microsoft.com/office/powerpoint/2010/main" val="25486313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xmlns="" id="{719B3767-5B08-CA65-79E3-EE42C86CD76E}"/>
              </a:ext>
            </a:extLst>
          </p:cNvPr>
          <p:cNvSpPr>
            <a:spLocks noGrp="1"/>
          </p:cNvSpPr>
          <p:nvPr>
            <p:ph type="title" idx="4294967295"/>
          </p:nvPr>
        </p:nvSpPr>
        <p:spPr>
          <a:xfrm>
            <a:off x="0" y="-471199"/>
            <a:ext cx="10058400" cy="1449387"/>
          </a:xfrm>
        </p:spPr>
        <p:txBody>
          <a:bodyPr/>
          <a:lstStyle/>
          <a:p>
            <a:r>
              <a:rPr lang="en-US" b="1" dirty="0"/>
              <a:t>PROPOSED SYSTEM :</a:t>
            </a:r>
            <a:endParaRPr lang="en-IN" dirty="0"/>
          </a:p>
        </p:txBody>
      </p:sp>
      <p:sp>
        <p:nvSpPr>
          <p:cNvPr id="7" name="TextBox 6">
            <a:extLst>
              <a:ext uri="{FF2B5EF4-FFF2-40B4-BE49-F238E27FC236}">
                <a16:creationId xmlns:a16="http://schemas.microsoft.com/office/drawing/2014/main" xmlns="" id="{C39A7DDB-9E83-01A5-9583-EE90609CCF8A}"/>
              </a:ext>
            </a:extLst>
          </p:cNvPr>
          <p:cNvSpPr txBox="1"/>
          <p:nvPr/>
        </p:nvSpPr>
        <p:spPr>
          <a:xfrm>
            <a:off x="1558636" y="1319645"/>
            <a:ext cx="7512626" cy="4439933"/>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focus of this application is to help various educators, lecturers, and students to make a text document of their handwritten notes.</a:t>
            </a:r>
          </a:p>
          <a:p>
            <a:pPr marL="285750" indent="-285750" algn="just">
              <a:lnSpc>
                <a:spcPct val="20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The process of character recognition can be divided into two parts, namely, printed and handwritten character recognition.</a:t>
            </a:r>
          </a:p>
          <a:p>
            <a:pPr marL="285750" indent="-285750" algn="just">
              <a:lnSpc>
                <a:spcPct val="20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The printed documents a further be divided into two parts: good quality printed documents and degraded printed documents.</a:t>
            </a:r>
          </a:p>
          <a:p>
            <a:pPr marL="285750" indent="-285750" algn="just">
              <a:lnSpc>
                <a:spcPct val="20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Handwritten character recognition has been divided into offline and online character recognition [2] .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560968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4A52F36-8899-59A5-DF72-985A2530E9C1}"/>
              </a:ext>
            </a:extLst>
          </p:cNvPr>
          <p:cNvSpPr>
            <a:spLocks noGrp="1"/>
          </p:cNvSpPr>
          <p:nvPr>
            <p:ph type="title" idx="4294967295"/>
          </p:nvPr>
        </p:nvSpPr>
        <p:spPr>
          <a:xfrm>
            <a:off x="107373" y="-481589"/>
            <a:ext cx="10058400" cy="1449387"/>
          </a:xfrm>
        </p:spPr>
        <p:txBody>
          <a:bodyPr/>
          <a:lstStyle/>
          <a:p>
            <a:r>
              <a:rPr lang="en-US" sz="4800" b="1" dirty="0"/>
              <a:t>Advantage</a:t>
            </a:r>
            <a:endParaRPr lang="en-IN" b="1" dirty="0"/>
          </a:p>
        </p:txBody>
      </p:sp>
      <p:sp>
        <p:nvSpPr>
          <p:cNvPr id="5" name="TextBox 4">
            <a:extLst>
              <a:ext uri="{FF2B5EF4-FFF2-40B4-BE49-F238E27FC236}">
                <a16:creationId xmlns:a16="http://schemas.microsoft.com/office/drawing/2014/main" xmlns="" id="{874FBA98-CF41-32C2-58C4-04A7EA499157}"/>
              </a:ext>
            </a:extLst>
          </p:cNvPr>
          <p:cNvSpPr txBox="1"/>
          <p:nvPr/>
        </p:nvSpPr>
        <p:spPr>
          <a:xfrm>
            <a:off x="1600200" y="967798"/>
            <a:ext cx="7426901" cy="5028556"/>
          </a:xfrm>
          <a:prstGeom prst="rect">
            <a:avLst/>
          </a:prstGeom>
          <a:noFill/>
        </p:spPr>
        <p:txBody>
          <a:bodyPr wrap="square">
            <a:spAutoFit/>
          </a:bodyPr>
          <a:lstStyle/>
          <a:p>
            <a:pPr marL="342900" indent="-342900" algn="just">
              <a:lnSpc>
                <a:spcPct val="150000"/>
              </a:lnSpc>
              <a:buFont typeface="+mj-lt"/>
              <a:buAutoNum type="arabicPeriod"/>
            </a:pPr>
            <a:r>
              <a:rPr lang="en-US" b="1" dirty="0">
                <a:latin typeface="Times New Roman" panose="02020603050405020304" pitchFamily="18" charset="0"/>
                <a:cs typeface="Times New Roman" panose="02020603050405020304" pitchFamily="18" charset="0"/>
              </a:rPr>
              <a:t>Improved Accuracy</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Advanced Algorithms</a:t>
            </a:r>
            <a:r>
              <a:rPr lang="en-US" dirty="0">
                <a:latin typeface="Times New Roman" panose="02020603050405020304" pitchFamily="18" charset="0"/>
                <a:cs typeface="Times New Roman" panose="02020603050405020304" pitchFamily="18" charset="0"/>
              </a:rPr>
              <a:t>: Machine learning models, especially deep learning approaches like Convolutional Neural Networks (CNNs), can better recognize characters by learning complex patterns and features from large datasets.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Handling Variability</a:t>
            </a:r>
            <a:r>
              <a:rPr lang="en-US" dirty="0">
                <a:latin typeface="Times New Roman" panose="02020603050405020304" pitchFamily="18" charset="0"/>
                <a:cs typeface="Times New Roman" panose="02020603050405020304" pitchFamily="18" charset="0"/>
              </a:rPr>
              <a:t>: They can handle a wide range of fonts, handwriting styles, and distortions more effectively than traditional methods.</a:t>
            </a:r>
          </a:p>
          <a:p>
            <a:pPr algn="just">
              <a:lnSpc>
                <a:spcPct val="150000"/>
              </a:lnSpc>
            </a:pPr>
            <a:endParaRPr lang="en-US" dirty="0">
              <a:latin typeface="Times New Roman" panose="02020603050405020304" pitchFamily="18" charset="0"/>
              <a:cs typeface="Times New Roman" panose="02020603050405020304" pitchFamily="18" charset="0"/>
            </a:endParaRPr>
          </a:p>
          <a:p>
            <a:pPr algn="just">
              <a:lnSpc>
                <a:spcPct val="150000"/>
              </a:lnSpc>
            </a:pPr>
            <a:r>
              <a:rPr lang="en-US" dirty="0">
                <a:latin typeface="Times New Roman" panose="02020603050405020304" pitchFamily="18" charset="0"/>
                <a:cs typeface="Times New Roman" panose="02020603050405020304" pitchFamily="18" charset="0"/>
              </a:rPr>
              <a:t>2.</a:t>
            </a:r>
            <a:r>
              <a:rPr lang="en-US" b="1" dirty="0">
                <a:latin typeface="Times New Roman" panose="02020603050405020304" pitchFamily="18" charset="0"/>
                <a:cs typeface="Times New Roman" panose="02020603050405020304" pitchFamily="18" charset="0"/>
              </a:rPr>
              <a:t> Flexibility and Adaptability</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Learning from Data</a:t>
            </a:r>
            <a:r>
              <a:rPr lang="en-US" dirty="0">
                <a:latin typeface="Times New Roman" panose="02020603050405020304" pitchFamily="18" charset="0"/>
                <a:cs typeface="Times New Roman" panose="02020603050405020304" pitchFamily="18" charset="0"/>
              </a:rPr>
              <a:t>: Machine learning models can be trained on diverse datasets to adapt to different languages, scripts, and formats.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Continuous Improvement</a:t>
            </a:r>
            <a:r>
              <a:rPr lang="en-US" dirty="0">
                <a:latin typeface="Times New Roman" panose="02020603050405020304" pitchFamily="18" charset="0"/>
                <a:cs typeface="Times New Roman" panose="02020603050405020304" pitchFamily="18" charset="0"/>
              </a:rPr>
              <a:t>: Models can be updated and retrained with new data to improve performance and adapt to new challenges.</a:t>
            </a:r>
          </a:p>
        </p:txBody>
      </p:sp>
    </p:spTree>
    <p:extLst>
      <p:ext uri="{BB962C8B-B14F-4D97-AF65-F5344CB8AC3E}">
        <p14:creationId xmlns:p14="http://schemas.microsoft.com/office/powerpoint/2010/main" val="19642002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AC71B593-36C3-6F65-FF8C-3C35BD5AE5EA}"/>
              </a:ext>
            </a:extLst>
          </p:cNvPr>
          <p:cNvSpPr txBox="1"/>
          <p:nvPr/>
        </p:nvSpPr>
        <p:spPr>
          <a:xfrm>
            <a:off x="1454727" y="550718"/>
            <a:ext cx="8073737" cy="5444054"/>
          </a:xfrm>
          <a:prstGeom prst="rect">
            <a:avLst/>
          </a:prstGeom>
          <a:noFill/>
        </p:spPr>
        <p:txBody>
          <a:bodyPr wrap="square">
            <a:spAutoFit/>
          </a:bodyPr>
          <a:lstStyle/>
          <a:p>
            <a:pPr algn="just">
              <a:lnSpc>
                <a:spcPct val="150000"/>
              </a:lnSpc>
            </a:pPr>
            <a:r>
              <a:rPr lang="en-US" b="1" dirty="0">
                <a:latin typeface="Times New Roman" panose="02020603050405020304" pitchFamily="18" charset="0"/>
                <a:cs typeface="Times New Roman" panose="02020603050405020304" pitchFamily="18" charset="0"/>
              </a:rPr>
              <a:t>3.Robustness to Noise and Distortions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Noise Handling</a:t>
            </a:r>
            <a:r>
              <a:rPr lang="en-US" dirty="0">
                <a:latin typeface="Times New Roman" panose="02020603050405020304" pitchFamily="18" charset="0"/>
                <a:cs typeface="Times New Roman" panose="02020603050405020304" pitchFamily="18" charset="0"/>
              </a:rPr>
              <a:t>: Machine learning models are better at handling noisy or degraded images, thanks to their ability to learn features that are invariant to such distortions.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Image Quality Variability</a:t>
            </a:r>
            <a:r>
              <a:rPr lang="en-US" dirty="0">
                <a:latin typeface="Times New Roman" panose="02020603050405020304" pitchFamily="18" charset="0"/>
                <a:cs typeface="Times New Roman" panose="02020603050405020304" pitchFamily="18" charset="0"/>
              </a:rPr>
              <a:t>: They can work well even with low-resolution images or those with varying lighting conditions.</a:t>
            </a:r>
          </a:p>
          <a:p>
            <a:pPr algn="just">
              <a:lnSpc>
                <a:spcPct val="150000"/>
              </a:lnSpc>
            </a:pPr>
            <a:endParaRPr lang="en-US" dirty="0">
              <a:latin typeface="Times New Roman" panose="02020603050405020304" pitchFamily="18" charset="0"/>
              <a:cs typeface="Times New Roman" panose="02020603050405020304" pitchFamily="18" charset="0"/>
            </a:endParaRPr>
          </a:p>
          <a:p>
            <a:pPr algn="just">
              <a:lnSpc>
                <a:spcPct val="150000"/>
              </a:lnSpc>
            </a:pPr>
            <a:r>
              <a:rPr lang="en-US" b="1" dirty="0">
                <a:latin typeface="Times New Roman" panose="02020603050405020304" pitchFamily="18" charset="0"/>
                <a:cs typeface="Times New Roman" panose="02020603050405020304" pitchFamily="18" charset="0"/>
              </a:rPr>
              <a:t>4. Contextual Understanding</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Context-Aware Recognition</a:t>
            </a:r>
            <a:r>
              <a:rPr lang="en-US" dirty="0">
                <a:latin typeface="Times New Roman" panose="02020603050405020304" pitchFamily="18" charset="0"/>
                <a:cs typeface="Times New Roman" panose="02020603050405020304" pitchFamily="18" charset="0"/>
              </a:rPr>
              <a:t>: Modern OCR systems can leverage context (e.g., using language models) to improve recognition accuracy, especially in cases where individual characters are ambiguous.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Semantic Understanding</a:t>
            </a:r>
            <a:r>
              <a:rPr lang="en-US" dirty="0">
                <a:latin typeface="Times New Roman" panose="02020603050405020304" pitchFamily="18" charset="0"/>
                <a:cs typeface="Times New Roman" panose="02020603050405020304" pitchFamily="18" charset="0"/>
              </a:rPr>
              <a:t>: They can use context to correct errors based on the meaning of the text, such as correcting common OCR mistakes based on the surrounding words.</a:t>
            </a:r>
          </a:p>
        </p:txBody>
      </p:sp>
    </p:spTree>
    <p:extLst>
      <p:ext uri="{BB962C8B-B14F-4D97-AF65-F5344CB8AC3E}">
        <p14:creationId xmlns:p14="http://schemas.microsoft.com/office/powerpoint/2010/main" val="28606386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C393DAB-2463-413D-21E0-2A37A96AA6AB}"/>
              </a:ext>
            </a:extLst>
          </p:cNvPr>
          <p:cNvSpPr>
            <a:spLocks noGrp="1"/>
          </p:cNvSpPr>
          <p:nvPr>
            <p:ph type="title" idx="4294967295"/>
          </p:nvPr>
        </p:nvSpPr>
        <p:spPr>
          <a:xfrm>
            <a:off x="128154" y="-450416"/>
            <a:ext cx="10058400" cy="1449387"/>
          </a:xfrm>
        </p:spPr>
        <p:txBody>
          <a:bodyPr/>
          <a:lstStyle/>
          <a:p>
            <a:r>
              <a:rPr lang="en-US" b="1" dirty="0"/>
              <a:t>Introduction</a:t>
            </a:r>
            <a:endParaRPr lang="en-IN" b="1" dirty="0"/>
          </a:p>
        </p:txBody>
      </p:sp>
      <p:sp>
        <p:nvSpPr>
          <p:cNvPr id="5" name="TextBox 4">
            <a:extLst>
              <a:ext uri="{FF2B5EF4-FFF2-40B4-BE49-F238E27FC236}">
                <a16:creationId xmlns:a16="http://schemas.microsoft.com/office/drawing/2014/main" xmlns="" id="{8F1544A4-6A49-F9A2-9A62-1632D65CAC25}"/>
              </a:ext>
            </a:extLst>
          </p:cNvPr>
          <p:cNvSpPr txBox="1"/>
          <p:nvPr/>
        </p:nvSpPr>
        <p:spPr>
          <a:xfrm>
            <a:off x="1641764" y="932034"/>
            <a:ext cx="7297015" cy="4993931"/>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OCR is the automated translation of images of typed, printed or handwritten text into coded text, whether from a scanned document, a photo of a document, from subtitle text overlying on an image. </a:t>
            </a:r>
          </a:p>
          <a:p>
            <a:pPr marL="285750" indent="-285750" algn="just">
              <a:lnSpc>
                <a:spcPct val="20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[1] There are many methods of OCR to </a:t>
            </a:r>
            <a:r>
              <a:rPr lang="en-US" dirty="0" err="1">
                <a:latin typeface="Times New Roman" panose="02020603050405020304" pitchFamily="18" charset="0"/>
                <a:cs typeface="Times New Roman" panose="02020603050405020304" pitchFamily="18" charset="0"/>
              </a:rPr>
              <a:t>recognise</a:t>
            </a:r>
            <a:r>
              <a:rPr lang="en-US" dirty="0">
                <a:latin typeface="Times New Roman" panose="02020603050405020304" pitchFamily="18" charset="0"/>
                <a:cs typeface="Times New Roman" panose="02020603050405020304" pitchFamily="18" charset="0"/>
              </a:rPr>
              <a:t> character like thinning, thickening, pre-processing, feature extraction, feature vector, segmentation and so on. Handwriting recognition is a pivotal issue in machine learning.</a:t>
            </a:r>
          </a:p>
          <a:p>
            <a:pPr marL="285750" indent="-285750" algn="just">
              <a:lnSpc>
                <a:spcPct val="20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A methodologies and techniques have been proposed but it still an unresolved issue. </a:t>
            </a:r>
          </a:p>
        </p:txBody>
      </p:sp>
    </p:spTree>
    <p:extLst>
      <p:ext uri="{BB962C8B-B14F-4D97-AF65-F5344CB8AC3E}">
        <p14:creationId xmlns:p14="http://schemas.microsoft.com/office/powerpoint/2010/main" val="12854216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477D5938-051F-C850-767D-CA5E4B14A647}"/>
              </a:ext>
            </a:extLst>
          </p:cNvPr>
          <p:cNvSpPr txBox="1"/>
          <p:nvPr/>
        </p:nvSpPr>
        <p:spPr>
          <a:xfrm>
            <a:off x="1519669" y="487325"/>
            <a:ext cx="6813839" cy="3331938"/>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[1] Using neural network, it is done but it has some problem with it, so one can use deep learning over it for better results.</a:t>
            </a:r>
          </a:p>
          <a:p>
            <a:pPr marL="285750" indent="-285750" algn="just">
              <a:lnSpc>
                <a:spcPct val="20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Specifically, in an application developed to accurately identify prescription drugs and to help patients in avoiding situations where prescribed medication may be harmful when taken with certain other prescription medication.</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206890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B795CF1-0422-FE4B-5735-AE55A3512315}"/>
              </a:ext>
            </a:extLst>
          </p:cNvPr>
          <p:cNvSpPr>
            <a:spLocks noGrp="1"/>
          </p:cNvSpPr>
          <p:nvPr>
            <p:ph type="title" idx="4294967295"/>
          </p:nvPr>
        </p:nvSpPr>
        <p:spPr>
          <a:xfrm>
            <a:off x="252845" y="-481589"/>
            <a:ext cx="10058400" cy="1449387"/>
          </a:xfrm>
        </p:spPr>
        <p:txBody>
          <a:bodyPr/>
          <a:lstStyle/>
          <a:p>
            <a:r>
              <a:rPr lang="en-IN" b="1" dirty="0"/>
              <a:t>MODULES</a:t>
            </a:r>
          </a:p>
        </p:txBody>
      </p:sp>
      <p:sp>
        <p:nvSpPr>
          <p:cNvPr id="5" name="TextBox 4">
            <a:extLst>
              <a:ext uri="{FF2B5EF4-FFF2-40B4-BE49-F238E27FC236}">
                <a16:creationId xmlns:a16="http://schemas.microsoft.com/office/drawing/2014/main" xmlns="" id="{4CE99D76-228E-6E3D-4B41-1C16615370CB}"/>
              </a:ext>
            </a:extLst>
          </p:cNvPr>
          <p:cNvSpPr txBox="1"/>
          <p:nvPr/>
        </p:nvSpPr>
        <p:spPr>
          <a:xfrm>
            <a:off x="2229716" y="1276616"/>
            <a:ext cx="6104658" cy="2152384"/>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IN" sz="2300" b="1" dirty="0">
                <a:latin typeface="Times New Roman" panose="02020603050405020304" pitchFamily="18" charset="0"/>
                <a:cs typeface="Times New Roman" panose="02020603050405020304" pitchFamily="18" charset="0"/>
              </a:rPr>
              <a:t>Preprocessing Module</a:t>
            </a:r>
          </a:p>
          <a:p>
            <a:pPr marL="285750" indent="-285750" algn="just">
              <a:lnSpc>
                <a:spcPct val="150000"/>
              </a:lnSpc>
              <a:buFont typeface="Arial" panose="020B0604020202020204" pitchFamily="34" charset="0"/>
              <a:buChar char="•"/>
            </a:pPr>
            <a:r>
              <a:rPr lang="en-IN" sz="2300" b="1" dirty="0">
                <a:latin typeface="Times New Roman" panose="02020603050405020304" pitchFamily="18" charset="0"/>
                <a:cs typeface="Times New Roman" panose="02020603050405020304" pitchFamily="18" charset="0"/>
              </a:rPr>
              <a:t>Text Localization Module</a:t>
            </a:r>
          </a:p>
          <a:p>
            <a:pPr marL="285750" indent="-285750" algn="just">
              <a:lnSpc>
                <a:spcPct val="150000"/>
              </a:lnSpc>
              <a:buFont typeface="Arial" panose="020B0604020202020204" pitchFamily="34" charset="0"/>
              <a:buChar char="•"/>
            </a:pPr>
            <a:r>
              <a:rPr lang="en-IN" sz="2300" b="1" dirty="0">
                <a:latin typeface="Times New Roman" panose="02020603050405020304" pitchFamily="18" charset="0"/>
                <a:cs typeface="Times New Roman" panose="02020603050405020304" pitchFamily="18" charset="0"/>
              </a:rPr>
              <a:t>Text Segmentation Module</a:t>
            </a:r>
          </a:p>
          <a:p>
            <a:pPr marL="285750" indent="-285750" algn="just">
              <a:lnSpc>
                <a:spcPct val="150000"/>
              </a:lnSpc>
              <a:buFont typeface="Arial" panose="020B0604020202020204" pitchFamily="34" charset="0"/>
              <a:buChar char="•"/>
            </a:pPr>
            <a:r>
              <a:rPr lang="en-IN" sz="2300" b="1" dirty="0">
                <a:latin typeface="Times New Roman" panose="02020603050405020304" pitchFamily="18" charset="0"/>
                <a:cs typeface="Times New Roman" panose="02020603050405020304" pitchFamily="18" charset="0"/>
              </a:rPr>
              <a:t>Feature Extraction Module</a:t>
            </a:r>
          </a:p>
        </p:txBody>
      </p:sp>
    </p:spTree>
    <p:extLst>
      <p:ext uri="{BB962C8B-B14F-4D97-AF65-F5344CB8AC3E}">
        <p14:creationId xmlns:p14="http://schemas.microsoft.com/office/powerpoint/2010/main" val="23012996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D2CAD6E-C149-3886-6364-EA95CF6C9E97}"/>
              </a:ext>
            </a:extLst>
          </p:cNvPr>
          <p:cNvSpPr>
            <a:spLocks noGrp="1"/>
          </p:cNvSpPr>
          <p:nvPr>
            <p:ph type="title" idx="4294967295"/>
          </p:nvPr>
        </p:nvSpPr>
        <p:spPr>
          <a:xfrm>
            <a:off x="304800" y="-76344"/>
            <a:ext cx="10058400" cy="1449387"/>
          </a:xfrm>
        </p:spPr>
        <p:txBody>
          <a:bodyPr/>
          <a:lstStyle/>
          <a:p>
            <a:r>
              <a:rPr lang="en-IN" sz="3300" b="1" dirty="0">
                <a:latin typeface="Times New Roman" panose="02020603050405020304" pitchFamily="18" charset="0"/>
                <a:cs typeface="Times New Roman" panose="02020603050405020304" pitchFamily="18" charset="0"/>
              </a:rPr>
              <a:t>Preprocessing Module</a:t>
            </a:r>
            <a:r>
              <a:rPr lang="en-IN" sz="4800" b="1" dirty="0">
                <a:latin typeface="Times New Roman" panose="02020603050405020304" pitchFamily="18" charset="0"/>
                <a:cs typeface="Times New Roman" panose="02020603050405020304" pitchFamily="18" charset="0"/>
              </a:rPr>
              <a:t/>
            </a:r>
            <a:br>
              <a:rPr lang="en-IN" sz="4800" b="1" dirty="0">
                <a:latin typeface="Times New Roman" panose="02020603050405020304" pitchFamily="18" charset="0"/>
                <a:cs typeface="Times New Roman" panose="02020603050405020304" pitchFamily="18" charset="0"/>
              </a:rPr>
            </a:br>
            <a:endParaRPr lang="en-IN" dirty="0"/>
          </a:p>
        </p:txBody>
      </p:sp>
      <p:sp>
        <p:nvSpPr>
          <p:cNvPr id="6" name="TextBox 5">
            <a:extLst>
              <a:ext uri="{FF2B5EF4-FFF2-40B4-BE49-F238E27FC236}">
                <a16:creationId xmlns:a16="http://schemas.microsoft.com/office/drawing/2014/main" xmlns="" id="{2920512E-7AE7-9454-7775-9E0AACF35AEE}"/>
              </a:ext>
            </a:extLst>
          </p:cNvPr>
          <p:cNvSpPr txBox="1"/>
          <p:nvPr/>
        </p:nvSpPr>
        <p:spPr>
          <a:xfrm>
            <a:off x="1596736" y="1028343"/>
            <a:ext cx="8998527" cy="4801314"/>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Image Enhancement</a:t>
            </a:r>
            <a:r>
              <a:rPr lang="en-US" dirty="0">
                <a:latin typeface="Times New Roman" panose="02020603050405020304" pitchFamily="18" charset="0"/>
                <a:cs typeface="Times New Roman" panose="02020603050405020304" pitchFamily="18" charset="0"/>
              </a:rPr>
              <a:t>: Improves image quality by adjusting brightness, contrast, and sharpness. Techniques include histogram equalization, adaptive thresholding, and denoising.</a:t>
            </a:r>
          </a:p>
          <a:p>
            <a:pPr marL="285750" indent="-285750" algn="just">
              <a:lnSpc>
                <a:spcPct val="20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Binarization</a:t>
            </a:r>
            <a:r>
              <a:rPr lang="en-US" dirty="0">
                <a:latin typeface="Times New Roman" panose="02020603050405020304" pitchFamily="18" charset="0"/>
                <a:cs typeface="Times New Roman" panose="02020603050405020304" pitchFamily="18" charset="0"/>
              </a:rPr>
              <a:t>: Converts grayscale or color images into binary (black and white) images to simplify text extraction. Common methods include Otsu's thresholding and adaptive thresholding.</a:t>
            </a:r>
          </a:p>
          <a:p>
            <a:pPr marL="285750" indent="-285750" algn="just">
              <a:lnSpc>
                <a:spcPct val="20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Normalization</a:t>
            </a:r>
            <a:r>
              <a:rPr lang="en-US" dirty="0">
                <a:latin typeface="Times New Roman" panose="02020603050405020304" pitchFamily="18" charset="0"/>
                <a:cs typeface="Times New Roman" panose="02020603050405020304" pitchFamily="18" charset="0"/>
              </a:rPr>
              <a:t>: Standardizes the text size and orientation by resizing images and correcting skew or rotation.</a:t>
            </a:r>
          </a:p>
          <a:p>
            <a:pPr marL="285750" indent="-285750" algn="just">
              <a:lnSpc>
                <a:spcPct val="20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endParaRPr lang="en-IN" dirty="0"/>
          </a:p>
        </p:txBody>
      </p:sp>
    </p:spTree>
    <p:extLst>
      <p:ext uri="{BB962C8B-B14F-4D97-AF65-F5344CB8AC3E}">
        <p14:creationId xmlns:p14="http://schemas.microsoft.com/office/powerpoint/2010/main" val="1989369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0E374CE-638D-6E4B-04D9-BEFDF02D961B}"/>
              </a:ext>
            </a:extLst>
          </p:cNvPr>
          <p:cNvSpPr>
            <a:spLocks noGrp="1"/>
          </p:cNvSpPr>
          <p:nvPr>
            <p:ph type="title" idx="4294967295"/>
          </p:nvPr>
        </p:nvSpPr>
        <p:spPr>
          <a:xfrm>
            <a:off x="190500" y="0"/>
            <a:ext cx="10058400" cy="1449387"/>
          </a:xfrm>
        </p:spPr>
        <p:txBody>
          <a:bodyPr/>
          <a:lstStyle/>
          <a:p>
            <a:r>
              <a:rPr lang="en-IN" sz="3300" b="1" dirty="0">
                <a:latin typeface="Times New Roman" panose="02020603050405020304" pitchFamily="18" charset="0"/>
                <a:cs typeface="Times New Roman" panose="02020603050405020304" pitchFamily="18" charset="0"/>
              </a:rPr>
              <a:t>Text Localization Module</a:t>
            </a:r>
            <a:r>
              <a:rPr lang="en-IN" sz="4800" b="1" dirty="0">
                <a:latin typeface="Times New Roman" panose="02020603050405020304" pitchFamily="18" charset="0"/>
                <a:cs typeface="Times New Roman" panose="02020603050405020304" pitchFamily="18" charset="0"/>
              </a:rPr>
              <a:t/>
            </a:r>
            <a:br>
              <a:rPr lang="en-IN" sz="4800" b="1" dirty="0">
                <a:latin typeface="Times New Roman" panose="02020603050405020304" pitchFamily="18" charset="0"/>
                <a:cs typeface="Times New Roman" panose="02020603050405020304" pitchFamily="18" charset="0"/>
              </a:rPr>
            </a:br>
            <a:endParaRPr lang="en-IN" dirty="0"/>
          </a:p>
        </p:txBody>
      </p:sp>
      <p:sp>
        <p:nvSpPr>
          <p:cNvPr id="9" name="TextBox 8">
            <a:extLst>
              <a:ext uri="{FF2B5EF4-FFF2-40B4-BE49-F238E27FC236}">
                <a16:creationId xmlns:a16="http://schemas.microsoft.com/office/drawing/2014/main" xmlns="" id="{F300CC69-3C09-A4B2-D3D1-0CCA849251B2}"/>
              </a:ext>
            </a:extLst>
          </p:cNvPr>
          <p:cNvSpPr txBox="1"/>
          <p:nvPr/>
        </p:nvSpPr>
        <p:spPr>
          <a:xfrm>
            <a:off x="1943100" y="1209033"/>
            <a:ext cx="6626802" cy="4439933"/>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Bounding Box Generation</a:t>
            </a:r>
            <a:r>
              <a:rPr lang="en-US" dirty="0">
                <a:latin typeface="Times New Roman" panose="02020603050405020304" pitchFamily="18" charset="0"/>
                <a:cs typeface="Times New Roman" panose="02020603050405020304" pitchFamily="18" charset="0"/>
              </a:rPr>
              <a:t>: Draws bounding boxes around detected text regions. Methods include contour detection and the use of deep learning-based object detection algorithms like YOLO (You Only Look Once) or SSD (Single Shot </a:t>
            </a:r>
            <a:r>
              <a:rPr lang="en-US" dirty="0" err="1">
                <a:latin typeface="Times New Roman" panose="02020603050405020304" pitchFamily="18" charset="0"/>
                <a:cs typeface="Times New Roman" panose="02020603050405020304" pitchFamily="18" charset="0"/>
              </a:rPr>
              <a:t>MultiBox</a:t>
            </a:r>
            <a:r>
              <a:rPr lang="en-US" dirty="0">
                <a:latin typeface="Times New Roman" panose="02020603050405020304" pitchFamily="18" charset="0"/>
                <a:cs typeface="Times New Roman" panose="02020603050405020304" pitchFamily="18" charset="0"/>
              </a:rPr>
              <a:t> Detector).</a:t>
            </a:r>
          </a:p>
          <a:p>
            <a:pPr marL="285750" indent="-285750" algn="just">
              <a:lnSpc>
                <a:spcPct val="20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Text Detection</a:t>
            </a:r>
            <a:r>
              <a:rPr lang="en-US" dirty="0">
                <a:latin typeface="Times New Roman" panose="02020603050405020304" pitchFamily="18" charset="0"/>
                <a:cs typeface="Times New Roman" panose="02020603050405020304" pitchFamily="18" charset="0"/>
              </a:rPr>
              <a:t>: Identifies and extracts regions of interest that likely contain text. Techniques include edge detection, connected component analysis, and region proposal networks (RPNs) in deep learning models.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886676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BA425E3-CCD5-8F67-00FA-9C5CD051A002}"/>
              </a:ext>
            </a:extLst>
          </p:cNvPr>
          <p:cNvSpPr>
            <a:spLocks noGrp="1"/>
          </p:cNvSpPr>
          <p:nvPr>
            <p:ph type="title" idx="4294967295"/>
          </p:nvPr>
        </p:nvSpPr>
        <p:spPr>
          <a:xfrm>
            <a:off x="169719" y="-107516"/>
            <a:ext cx="10058400" cy="1449387"/>
          </a:xfrm>
        </p:spPr>
        <p:txBody>
          <a:bodyPr/>
          <a:lstStyle/>
          <a:p>
            <a:r>
              <a:rPr lang="en-IN" sz="3300" b="1" dirty="0">
                <a:latin typeface="Times New Roman" panose="02020603050405020304" pitchFamily="18" charset="0"/>
                <a:cs typeface="Times New Roman" panose="02020603050405020304" pitchFamily="18" charset="0"/>
              </a:rPr>
              <a:t>Text Segmentation Module</a:t>
            </a:r>
            <a:r>
              <a:rPr lang="en-IN" sz="4800" b="1" dirty="0">
                <a:latin typeface="Times New Roman" panose="02020603050405020304" pitchFamily="18" charset="0"/>
                <a:cs typeface="Times New Roman" panose="02020603050405020304" pitchFamily="18" charset="0"/>
              </a:rPr>
              <a:t/>
            </a:r>
            <a:br>
              <a:rPr lang="en-IN" sz="4800" b="1" dirty="0">
                <a:latin typeface="Times New Roman" panose="02020603050405020304" pitchFamily="18" charset="0"/>
                <a:cs typeface="Times New Roman" panose="02020603050405020304" pitchFamily="18" charset="0"/>
              </a:rPr>
            </a:br>
            <a:endParaRPr lang="en-IN" dirty="0"/>
          </a:p>
        </p:txBody>
      </p:sp>
      <p:sp>
        <p:nvSpPr>
          <p:cNvPr id="5" name="TextBox 4">
            <a:extLst>
              <a:ext uri="{FF2B5EF4-FFF2-40B4-BE49-F238E27FC236}">
                <a16:creationId xmlns:a16="http://schemas.microsoft.com/office/drawing/2014/main" xmlns="" id="{3E858781-3CB3-4D1A-58E7-6FECFC4BCC35}"/>
              </a:ext>
            </a:extLst>
          </p:cNvPr>
          <p:cNvSpPr txBox="1"/>
          <p:nvPr/>
        </p:nvSpPr>
        <p:spPr>
          <a:xfrm>
            <a:off x="1693286" y="1210020"/>
            <a:ext cx="7011266" cy="2783262"/>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Character Segmentation</a:t>
            </a:r>
            <a:r>
              <a:rPr lang="en-US" dirty="0">
                <a:latin typeface="Times New Roman" panose="02020603050405020304" pitchFamily="18" charset="0"/>
                <a:cs typeface="Times New Roman" panose="02020603050405020304" pitchFamily="18" charset="0"/>
              </a:rPr>
              <a:t>: Separates individual characters from the detected text regions. This step is crucial for models that do not work on end-to-end text lines.</a:t>
            </a:r>
          </a:p>
          <a:p>
            <a:pPr marL="285750" indent="-285750" algn="just">
              <a:lnSpc>
                <a:spcPct val="20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Word and Line Segmentation</a:t>
            </a:r>
            <a:r>
              <a:rPr lang="en-US" dirty="0">
                <a:latin typeface="Times New Roman" panose="02020603050405020304" pitchFamily="18" charset="0"/>
                <a:cs typeface="Times New Roman" panose="02020603050405020304" pitchFamily="18" charset="0"/>
              </a:rPr>
              <a:t>: Divides text into words and lines, especially in cases where characters are closely spaced or connected</a:t>
            </a:r>
            <a:r>
              <a:rPr lang="en-US" dirty="0"/>
              <a:t>.</a:t>
            </a:r>
            <a:endParaRPr lang="en-IN" dirty="0"/>
          </a:p>
        </p:txBody>
      </p:sp>
    </p:spTree>
    <p:extLst>
      <p:ext uri="{BB962C8B-B14F-4D97-AF65-F5344CB8AC3E}">
        <p14:creationId xmlns:p14="http://schemas.microsoft.com/office/powerpoint/2010/main" val="12979072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15889E5-D57D-0EA3-ACE3-31B0C3241E5A}"/>
              </a:ext>
            </a:extLst>
          </p:cNvPr>
          <p:cNvSpPr>
            <a:spLocks noGrp="1"/>
          </p:cNvSpPr>
          <p:nvPr>
            <p:ph type="title" idx="4294967295"/>
          </p:nvPr>
        </p:nvSpPr>
        <p:spPr>
          <a:xfrm>
            <a:off x="294409" y="0"/>
            <a:ext cx="10058400" cy="1449387"/>
          </a:xfrm>
        </p:spPr>
        <p:txBody>
          <a:bodyPr/>
          <a:lstStyle/>
          <a:p>
            <a:r>
              <a:rPr lang="en-IN" sz="3300" b="1" dirty="0">
                <a:latin typeface="Times New Roman" panose="02020603050405020304" pitchFamily="18" charset="0"/>
                <a:cs typeface="Times New Roman" panose="02020603050405020304" pitchFamily="18" charset="0"/>
              </a:rPr>
              <a:t>Feature Extraction Module</a:t>
            </a:r>
            <a:r>
              <a:rPr lang="en-IN" sz="4800" b="1" dirty="0">
                <a:latin typeface="Times New Roman" panose="02020603050405020304" pitchFamily="18" charset="0"/>
                <a:cs typeface="Times New Roman" panose="02020603050405020304" pitchFamily="18" charset="0"/>
              </a:rPr>
              <a:t/>
            </a:r>
            <a:br>
              <a:rPr lang="en-IN" sz="4800" b="1" dirty="0">
                <a:latin typeface="Times New Roman" panose="02020603050405020304" pitchFamily="18" charset="0"/>
                <a:cs typeface="Times New Roman" panose="02020603050405020304" pitchFamily="18" charset="0"/>
              </a:rPr>
            </a:br>
            <a:endParaRPr lang="en-IN" dirty="0"/>
          </a:p>
        </p:txBody>
      </p:sp>
      <p:sp>
        <p:nvSpPr>
          <p:cNvPr id="5" name="TextBox 4">
            <a:extLst>
              <a:ext uri="{FF2B5EF4-FFF2-40B4-BE49-F238E27FC236}">
                <a16:creationId xmlns:a16="http://schemas.microsoft.com/office/drawing/2014/main" xmlns="" id="{02E81D81-4E55-7D2E-3C43-C1668BEA5EFF}"/>
              </a:ext>
            </a:extLst>
          </p:cNvPr>
          <p:cNvSpPr txBox="1"/>
          <p:nvPr/>
        </p:nvSpPr>
        <p:spPr>
          <a:xfrm>
            <a:off x="1766455" y="1232805"/>
            <a:ext cx="7624329" cy="3331938"/>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Feature Engineering</a:t>
            </a:r>
            <a:r>
              <a:rPr lang="en-US" dirty="0">
                <a:latin typeface="Times New Roman" panose="02020603050405020304" pitchFamily="18" charset="0"/>
                <a:cs typeface="Times New Roman" panose="02020603050405020304" pitchFamily="18" charset="0"/>
              </a:rPr>
              <a:t>: Extracts relevant features from segmented characters or text regions that will be used by the recognition model. This can include pixel-based features, statistical features, or handcrafted features.</a:t>
            </a:r>
          </a:p>
          <a:p>
            <a:pPr marL="285750" indent="-285750" algn="just">
              <a:lnSpc>
                <a:spcPct val="20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Embedding Techniques</a:t>
            </a:r>
            <a:r>
              <a:rPr lang="en-US" dirty="0">
                <a:latin typeface="Times New Roman" panose="02020603050405020304" pitchFamily="18" charset="0"/>
                <a:cs typeface="Times New Roman" panose="02020603050405020304" pitchFamily="18" charset="0"/>
              </a:rPr>
              <a:t>: Converts text features into a format suitable for machine learning models. For instance, using embeddings like word2vec or BERT for understanding text context.</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922495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8DFDA4-CDBB-333F-A428-6F039CF1CB7C}"/>
              </a:ext>
            </a:extLst>
          </p:cNvPr>
          <p:cNvSpPr>
            <a:spLocks noGrp="1"/>
          </p:cNvSpPr>
          <p:nvPr>
            <p:ph type="title" idx="4294967295"/>
          </p:nvPr>
        </p:nvSpPr>
        <p:spPr>
          <a:xfrm>
            <a:off x="232064" y="-491980"/>
            <a:ext cx="10058400" cy="1449387"/>
          </a:xfrm>
        </p:spPr>
        <p:txBody>
          <a:bodyPr/>
          <a:lstStyle/>
          <a:p>
            <a:r>
              <a:rPr lang="en-IN" b="1" dirty="0"/>
              <a:t>Software Details</a:t>
            </a:r>
          </a:p>
        </p:txBody>
      </p:sp>
      <p:sp>
        <p:nvSpPr>
          <p:cNvPr id="5" name="TextBox 4">
            <a:extLst>
              <a:ext uri="{FF2B5EF4-FFF2-40B4-BE49-F238E27FC236}">
                <a16:creationId xmlns:a16="http://schemas.microsoft.com/office/drawing/2014/main" xmlns="" id="{E813B14E-8F99-C655-29BD-80B8A11715FE}"/>
              </a:ext>
            </a:extLst>
          </p:cNvPr>
          <p:cNvSpPr txBox="1"/>
          <p:nvPr/>
        </p:nvSpPr>
        <p:spPr>
          <a:xfrm>
            <a:off x="1883352" y="1237662"/>
            <a:ext cx="7884102" cy="4197559"/>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92168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6691DB9-697B-556C-BB58-C0DE4834B408}"/>
              </a:ext>
            </a:extLst>
          </p:cNvPr>
          <p:cNvSpPr>
            <a:spLocks noGrp="1"/>
          </p:cNvSpPr>
          <p:nvPr>
            <p:ph type="title" idx="4294967295"/>
          </p:nvPr>
        </p:nvSpPr>
        <p:spPr>
          <a:xfrm>
            <a:off x="180109" y="-419244"/>
            <a:ext cx="10058400" cy="1449387"/>
          </a:xfrm>
        </p:spPr>
        <p:txBody>
          <a:bodyPr/>
          <a:lstStyle/>
          <a:p>
            <a:r>
              <a:rPr lang="en-IN" b="1" dirty="0"/>
              <a:t>Front End</a:t>
            </a:r>
          </a:p>
        </p:txBody>
      </p:sp>
      <p:sp>
        <p:nvSpPr>
          <p:cNvPr id="5" name="TextBox 4">
            <a:extLst>
              <a:ext uri="{FF2B5EF4-FFF2-40B4-BE49-F238E27FC236}">
                <a16:creationId xmlns:a16="http://schemas.microsoft.com/office/drawing/2014/main" xmlns="" id="{A55E1DA8-1054-C866-8335-1B5F031F0902}"/>
              </a:ext>
            </a:extLst>
          </p:cNvPr>
          <p:cNvSpPr txBox="1"/>
          <p:nvPr/>
        </p:nvSpPr>
        <p:spPr>
          <a:xfrm>
            <a:off x="1953491" y="878031"/>
            <a:ext cx="8082396" cy="510193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242298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CE9E5E2-9E73-3D7D-CAE4-6F3EF476049D}"/>
              </a:ext>
            </a:extLst>
          </p:cNvPr>
          <p:cNvSpPr>
            <a:spLocks noGrp="1"/>
          </p:cNvSpPr>
          <p:nvPr>
            <p:ph type="title" idx="4294967295"/>
          </p:nvPr>
        </p:nvSpPr>
        <p:spPr>
          <a:xfrm>
            <a:off x="169719" y="-460808"/>
            <a:ext cx="10058400" cy="1449387"/>
          </a:xfrm>
        </p:spPr>
        <p:txBody>
          <a:bodyPr/>
          <a:lstStyle/>
          <a:p>
            <a:r>
              <a:rPr lang="en-IN" b="1" dirty="0"/>
              <a:t>Database</a:t>
            </a:r>
            <a:r>
              <a:rPr lang="en-IN" dirty="0"/>
              <a:t> </a:t>
            </a:r>
          </a:p>
        </p:txBody>
      </p:sp>
      <p:sp>
        <p:nvSpPr>
          <p:cNvPr id="5" name="TextBox 4">
            <a:extLst>
              <a:ext uri="{FF2B5EF4-FFF2-40B4-BE49-F238E27FC236}">
                <a16:creationId xmlns:a16="http://schemas.microsoft.com/office/drawing/2014/main" xmlns="" id="{19C43742-F361-8BAA-46A5-6DA593FCAB80}"/>
              </a:ext>
            </a:extLst>
          </p:cNvPr>
          <p:cNvSpPr txBox="1"/>
          <p:nvPr/>
        </p:nvSpPr>
        <p:spPr>
          <a:xfrm>
            <a:off x="1735282" y="1101435"/>
            <a:ext cx="7411315"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marL="285750" indent="-285750" algn="just">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marL="285750" indent="-285750" algn="just">
              <a:lnSpc>
                <a:spcPct val="150000"/>
              </a:lnSpc>
              <a:buFont typeface="Arial" panose="020B0604020202020204" pitchFamily="34" charset="0"/>
              <a:buChar char="•"/>
            </a:pPr>
            <a:endParaRPr lang="en-US" sz="1800"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769505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B6EF444-9DEC-D5E9-46BD-3ED55AB17E2B}"/>
              </a:ext>
            </a:extLst>
          </p:cNvPr>
          <p:cNvSpPr>
            <a:spLocks noGrp="1"/>
          </p:cNvSpPr>
          <p:nvPr>
            <p:ph type="title" idx="4294967295"/>
          </p:nvPr>
        </p:nvSpPr>
        <p:spPr>
          <a:xfrm>
            <a:off x="128154" y="-346508"/>
            <a:ext cx="10058400" cy="1449387"/>
          </a:xfrm>
        </p:spPr>
        <p:txBody>
          <a:bodyPr/>
          <a:lstStyle/>
          <a:p>
            <a:r>
              <a:rPr lang="en-IN" b="1" dirty="0"/>
              <a:t>Cloud Web Server</a:t>
            </a:r>
          </a:p>
        </p:txBody>
      </p:sp>
      <p:sp>
        <p:nvSpPr>
          <p:cNvPr id="5" name="TextBox 4">
            <a:extLst>
              <a:ext uri="{FF2B5EF4-FFF2-40B4-BE49-F238E27FC236}">
                <a16:creationId xmlns:a16="http://schemas.microsoft.com/office/drawing/2014/main" xmlns="" id="{A8D1BE1D-9DA5-2F1B-29D4-1586BFED54DB}"/>
              </a:ext>
            </a:extLst>
          </p:cNvPr>
          <p:cNvSpPr txBox="1"/>
          <p:nvPr/>
        </p:nvSpPr>
        <p:spPr>
          <a:xfrm>
            <a:off x="2005446" y="1102879"/>
            <a:ext cx="8717972" cy="518474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826158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DBBD378-C5C4-BBE2-13EA-BF459EF46DF0}"/>
              </a:ext>
            </a:extLst>
          </p:cNvPr>
          <p:cNvSpPr>
            <a:spLocks noGrp="1"/>
          </p:cNvSpPr>
          <p:nvPr>
            <p:ph type="title" idx="4294967295"/>
          </p:nvPr>
        </p:nvSpPr>
        <p:spPr>
          <a:xfrm>
            <a:off x="346363" y="-471199"/>
            <a:ext cx="10058400" cy="1449387"/>
          </a:xfrm>
        </p:spPr>
        <p:txBody>
          <a:bodyPr/>
          <a:lstStyle/>
          <a:p>
            <a:r>
              <a:rPr lang="en-US" b="1" dirty="0"/>
              <a:t>SOFTWARE REQUIREMENTS:</a:t>
            </a:r>
            <a:endParaRPr lang="en-IN" dirty="0"/>
          </a:p>
        </p:txBody>
      </p:sp>
      <p:sp>
        <p:nvSpPr>
          <p:cNvPr id="7" name="TextBox 6">
            <a:extLst>
              <a:ext uri="{FF2B5EF4-FFF2-40B4-BE49-F238E27FC236}">
                <a16:creationId xmlns:a16="http://schemas.microsoft.com/office/drawing/2014/main" xmlns="" id="{904F428E-FC00-59AB-F80E-C4251B6B91AC}"/>
              </a:ext>
            </a:extLst>
          </p:cNvPr>
          <p:cNvSpPr txBox="1"/>
          <p:nvPr/>
        </p:nvSpPr>
        <p:spPr>
          <a:xfrm>
            <a:off x="1862570" y="1355645"/>
            <a:ext cx="6094268" cy="1047210"/>
          </a:xfrm>
          <a:prstGeom prst="rect">
            <a:avLst/>
          </a:prstGeom>
          <a:noFill/>
        </p:spPr>
        <p:txBody>
          <a:bodyPr wrap="square">
            <a:spAutoFit/>
          </a:bodyPr>
          <a:lstStyle/>
          <a:p>
            <a:pPr marL="285750" lvl="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Operating System	: Windows 10</a:t>
            </a:r>
          </a:p>
          <a:p>
            <a:pPr marL="285750" lvl="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Language	               :PYTHON Google </a:t>
            </a:r>
            <a:r>
              <a:rPr lang="en-US" sz="2200" dirty="0" err="1">
                <a:latin typeface="Times New Roman" pitchFamily="18" charset="0"/>
                <a:cs typeface="Times New Roman" pitchFamily="18" charset="0"/>
              </a:rPr>
              <a:t>Colab</a:t>
            </a:r>
            <a:endParaRPr lang="en-US" sz="2200" dirty="0">
              <a:latin typeface="Times New Roman" pitchFamily="18" charset="0"/>
              <a:cs typeface="Times New Roman" pitchFamily="18" charset="0"/>
            </a:endParaRPr>
          </a:p>
        </p:txBody>
      </p:sp>
    </p:spTree>
    <p:extLst>
      <p:ext uri="{BB962C8B-B14F-4D97-AF65-F5344CB8AC3E}">
        <p14:creationId xmlns:p14="http://schemas.microsoft.com/office/powerpoint/2010/main" val="19890352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2EB4679-1C57-0056-DB87-518851A12FCB}"/>
              </a:ext>
            </a:extLst>
          </p:cNvPr>
          <p:cNvSpPr>
            <a:spLocks noGrp="1"/>
          </p:cNvSpPr>
          <p:nvPr>
            <p:ph type="title" idx="4294967295"/>
          </p:nvPr>
        </p:nvSpPr>
        <p:spPr>
          <a:xfrm>
            <a:off x="180109" y="-325726"/>
            <a:ext cx="10058400" cy="1449387"/>
          </a:xfrm>
        </p:spPr>
        <p:txBody>
          <a:bodyPr/>
          <a:lstStyle/>
          <a:p>
            <a:r>
              <a:rPr lang="en-US" b="1" dirty="0"/>
              <a:t>HARDWARE REQUIREMENTS:</a:t>
            </a:r>
            <a:endParaRPr lang="en-IN" dirty="0"/>
          </a:p>
        </p:txBody>
      </p:sp>
      <p:sp>
        <p:nvSpPr>
          <p:cNvPr id="5" name="TextBox 4">
            <a:extLst>
              <a:ext uri="{FF2B5EF4-FFF2-40B4-BE49-F238E27FC236}">
                <a16:creationId xmlns:a16="http://schemas.microsoft.com/office/drawing/2014/main" xmlns="" id="{7FB51408-C0F3-AB0F-28F3-798E6DE8407B}"/>
              </a:ext>
            </a:extLst>
          </p:cNvPr>
          <p:cNvSpPr txBox="1"/>
          <p:nvPr/>
        </p:nvSpPr>
        <p:spPr>
          <a:xfrm>
            <a:off x="1766455" y="1423555"/>
            <a:ext cx="7351567" cy="206287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Keyboard</a:t>
            </a:r>
          </a:p>
          <a:p>
            <a:pPr marL="28575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Mouse </a:t>
            </a:r>
          </a:p>
          <a:p>
            <a:pPr marL="285750" indent="-285750" algn="just">
              <a:lnSpc>
                <a:spcPct val="150000"/>
              </a:lnSpc>
              <a:buFont typeface="Arial" panose="020B0604020202020204" pitchFamily="34" charset="0"/>
              <a:buChar char="•"/>
            </a:pPr>
            <a:r>
              <a:rPr lang="en-US" sz="2200" dirty="0" err="1">
                <a:latin typeface="Times New Roman" pitchFamily="18" charset="0"/>
                <a:cs typeface="Times New Roman" pitchFamily="18" charset="0"/>
              </a:rPr>
              <a:t>Harddisk</a:t>
            </a:r>
            <a:r>
              <a:rPr lang="en-US" sz="2200" dirty="0">
                <a:latin typeface="Times New Roman" pitchFamily="18" charset="0"/>
                <a:cs typeface="Times New Roman" pitchFamily="18" charset="0"/>
              </a:rPr>
              <a:t>	</a:t>
            </a:r>
          </a:p>
          <a:p>
            <a:pPr marL="28575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Ram	</a:t>
            </a:r>
          </a:p>
        </p:txBody>
      </p:sp>
    </p:spTree>
    <p:extLst>
      <p:ext uri="{BB962C8B-B14F-4D97-AF65-F5344CB8AC3E}">
        <p14:creationId xmlns:p14="http://schemas.microsoft.com/office/powerpoint/2010/main" val="26726719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36E5CD1-5BC0-899C-2DA7-1F03302556D4}"/>
              </a:ext>
            </a:extLst>
          </p:cNvPr>
          <p:cNvSpPr>
            <a:spLocks noGrp="1"/>
          </p:cNvSpPr>
          <p:nvPr>
            <p:ph type="title" idx="4294967295"/>
          </p:nvPr>
        </p:nvSpPr>
        <p:spPr>
          <a:xfrm>
            <a:off x="148936" y="-460807"/>
            <a:ext cx="10058400" cy="1449387"/>
          </a:xfrm>
        </p:spPr>
        <p:txBody>
          <a:bodyPr/>
          <a:lstStyle/>
          <a:p>
            <a:r>
              <a:rPr lang="en-US" b="1" dirty="0"/>
              <a:t>CONCLUSION</a:t>
            </a:r>
            <a:endParaRPr lang="en-IN" b="1" dirty="0"/>
          </a:p>
        </p:txBody>
      </p:sp>
      <p:sp>
        <p:nvSpPr>
          <p:cNvPr id="6" name="TextBox 5">
            <a:extLst>
              <a:ext uri="{FF2B5EF4-FFF2-40B4-BE49-F238E27FC236}">
                <a16:creationId xmlns:a16="http://schemas.microsoft.com/office/drawing/2014/main" xmlns="" id="{03644C30-0CC7-B917-FAC8-13FCB7A6860D}"/>
              </a:ext>
            </a:extLst>
          </p:cNvPr>
          <p:cNvSpPr txBox="1"/>
          <p:nvPr/>
        </p:nvSpPr>
        <p:spPr>
          <a:xfrm>
            <a:off x="1517073" y="1236518"/>
            <a:ext cx="7593155" cy="461305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This paper includes the discussion of different scripts. The challenges and problems of the review paper are discussed such that it is helpful to the researcher working in this field.</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In India, regional languages have problems like line segments, half characters, same characters, different thicknesses, discontinuation or distortion of characters.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challenging task about character recognition is that it needs big data set to use deep learning techniques. In comparative study (in table 2), by comparing deep learning techniques and other techniques, we reach to a conclusion that using deep learning technique leads to achievement of better result and high accuracy.</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13322247"/>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t">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xmlns="" name="Retrospect" id="{5F128B03-DCCA-4EEB-AB3B-CF2899314A46}" vid="{9CC26709-368C-4D72-9060-94E5B3FF3CD6}"/>
    </a:ext>
  </a:extLst>
</a:theme>
</file>

<file path=docProps/app.xml><?xml version="1.0" encoding="utf-8"?>
<Properties xmlns="http://schemas.openxmlformats.org/officeDocument/2006/extended-properties" xmlns:vt="http://schemas.openxmlformats.org/officeDocument/2006/docPropsVTypes">
  <Template>Retrospect</Template>
  <TotalTime>46</TotalTime>
  <Words>1988</Words>
  <Application>Microsoft Office PowerPoint</Application>
  <PresentationFormat>Custom</PresentationFormat>
  <Paragraphs>108</Paragraphs>
  <Slides>23</Slides>
  <Notes>0</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Retrospect</vt:lpstr>
      <vt:lpstr>PowerPoint Presentation</vt:lpstr>
      <vt:lpstr>Abstract</vt:lpstr>
      <vt:lpstr>Objective</vt:lpstr>
      <vt:lpstr>Existing System</vt:lpstr>
      <vt:lpstr>Disadvantage</vt:lpstr>
      <vt:lpstr>PowerPoint Presentation</vt:lpstr>
      <vt:lpstr>PROPOSED SYSTEM :</vt:lpstr>
      <vt:lpstr>Advantage</vt:lpstr>
      <vt:lpstr>PowerPoint Presentation</vt:lpstr>
      <vt:lpstr>Introduction</vt:lpstr>
      <vt:lpstr>PowerPoint Presentation</vt:lpstr>
      <vt:lpstr>MODULES</vt:lpstr>
      <vt:lpstr>Preprocessing Module </vt:lpstr>
      <vt:lpstr>Text Localization Module </vt:lpstr>
      <vt:lpstr>Text Segmentation Module </vt:lpstr>
      <vt:lpstr>Feature Extraction Module </vt:lpstr>
      <vt:lpstr>Software Details</vt:lpstr>
      <vt:lpstr>Front End</vt:lpstr>
      <vt:lpstr>Database </vt:lpstr>
      <vt:lpstr>Cloud Web Server</vt:lpstr>
      <vt:lpstr>SOFTWARE REQUIREMENTS:</vt:lpstr>
      <vt:lpstr>HARDWARE REQUIREMENTS:</vt:lpstr>
      <vt:lpstr>CONCLUSION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USER</cp:lastModifiedBy>
  <cp:revision>2</cp:revision>
  <dcterms:created xsi:type="dcterms:W3CDTF">2024-07-28T05:53:32Z</dcterms:created>
  <dcterms:modified xsi:type="dcterms:W3CDTF">2024-07-30T05:24:06Z</dcterms:modified>
</cp:coreProperties>
</file>