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4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BC4C6B6-9BFC-4A21-B7E3-918440A44BAF}"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5194BD-7104-477C-B1FC-59FD7590312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1110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C4C6B6-9BFC-4A21-B7E3-918440A44BAF}"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5194BD-7104-477C-B1FC-59FD75903127}" type="slidenum">
              <a:rPr lang="en-IN" smtClean="0"/>
              <a:t>‹#›</a:t>
            </a:fld>
            <a:endParaRPr lang="en-IN"/>
          </a:p>
        </p:txBody>
      </p:sp>
    </p:spTree>
    <p:extLst>
      <p:ext uri="{BB962C8B-B14F-4D97-AF65-F5344CB8AC3E}">
        <p14:creationId xmlns:p14="http://schemas.microsoft.com/office/powerpoint/2010/main" val="1774164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C4C6B6-9BFC-4A21-B7E3-918440A44BAF}"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5194BD-7104-477C-B1FC-59FD7590312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4163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C4C6B6-9BFC-4A21-B7E3-918440A44BAF}" type="datetimeFigureOut">
              <a:rPr lang="en-IN" smtClean="0"/>
              <a:t>28-07-2024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B5194BD-7104-477C-B1FC-59FD75903127}" type="slidenum">
              <a:rPr lang="en-IN" smtClean="0"/>
              <a:t>‹#›</a:t>
            </a:fld>
            <a:endParaRPr lang="en-IN"/>
          </a:p>
        </p:txBody>
      </p:sp>
    </p:spTree>
    <p:extLst>
      <p:ext uri="{BB962C8B-B14F-4D97-AF65-F5344CB8AC3E}">
        <p14:creationId xmlns:p14="http://schemas.microsoft.com/office/powerpoint/2010/main" val="420181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C4C6B6-9BFC-4A21-B7E3-918440A44BAF}" type="datetimeFigureOut">
              <a:rPr lang="en-IN" smtClean="0"/>
              <a:t>28-07-2024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B5194BD-7104-477C-B1FC-59FD75903127}" type="slidenum">
              <a:rPr lang="en-IN" smtClean="0"/>
              <a:t>‹#›</a:t>
            </a:fld>
            <a:endParaRPr lang="en-IN"/>
          </a:p>
        </p:txBody>
      </p:sp>
    </p:spTree>
    <p:extLst>
      <p:ext uri="{BB962C8B-B14F-4D97-AF65-F5344CB8AC3E}">
        <p14:creationId xmlns:p14="http://schemas.microsoft.com/office/powerpoint/2010/main" val="2029689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C4C6B6-9BFC-4A21-B7E3-918440A44BAF}" type="datetimeFigureOut">
              <a:rPr lang="en-IN" smtClean="0"/>
              <a:t>28-07-2024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B5194BD-7104-477C-B1FC-59FD75903127}" type="slidenum">
              <a:rPr lang="en-IN" smtClean="0"/>
              <a:t>‹#›</a:t>
            </a:fld>
            <a:endParaRPr lang="en-IN"/>
          </a:p>
        </p:txBody>
      </p:sp>
    </p:spTree>
    <p:extLst>
      <p:ext uri="{BB962C8B-B14F-4D97-AF65-F5344CB8AC3E}">
        <p14:creationId xmlns:p14="http://schemas.microsoft.com/office/powerpoint/2010/main" val="1929130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BC4C6B6-9BFC-4A21-B7E3-918440A44BAF}" type="datetimeFigureOut">
              <a:rPr lang="en-IN" smtClean="0"/>
              <a:t>28-07-2024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DB5194BD-7104-477C-B1FC-59FD75903127}" type="slidenum">
              <a:rPr lang="en-IN" smtClean="0"/>
              <a:t>‹#›</a:t>
            </a:fld>
            <a:endParaRPr lang="en-IN"/>
          </a:p>
        </p:txBody>
      </p:sp>
    </p:spTree>
    <p:extLst>
      <p:ext uri="{BB962C8B-B14F-4D97-AF65-F5344CB8AC3E}">
        <p14:creationId xmlns:p14="http://schemas.microsoft.com/office/powerpoint/2010/main" val="5875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BC4C6B6-9BFC-4A21-B7E3-918440A44BAF}" type="datetimeFigureOut">
              <a:rPr lang="en-IN" smtClean="0"/>
              <a:t>28-07-2024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B5194BD-7104-477C-B1FC-59FD75903127}" type="slidenum">
              <a:rPr lang="en-IN" smtClean="0"/>
              <a:t>‹#›</a:t>
            </a:fld>
            <a:endParaRPr lang="en-IN"/>
          </a:p>
        </p:txBody>
      </p:sp>
    </p:spTree>
    <p:extLst>
      <p:ext uri="{BB962C8B-B14F-4D97-AF65-F5344CB8AC3E}">
        <p14:creationId xmlns:p14="http://schemas.microsoft.com/office/powerpoint/2010/main" val="752663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BC4C6B6-9BFC-4A21-B7E3-918440A44BAF}" type="datetimeFigureOut">
              <a:rPr lang="en-IN" smtClean="0"/>
              <a:t>28-07-2024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B5194BD-7104-477C-B1FC-59FD75903127}" type="slidenum">
              <a:rPr lang="en-IN" smtClean="0"/>
              <a:t>‹#›</a:t>
            </a:fld>
            <a:endParaRPr lang="en-IN"/>
          </a:p>
        </p:txBody>
      </p:sp>
    </p:spTree>
    <p:extLst>
      <p:ext uri="{BB962C8B-B14F-4D97-AF65-F5344CB8AC3E}">
        <p14:creationId xmlns:p14="http://schemas.microsoft.com/office/powerpoint/2010/main" val="2367140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C4C6B6-9BFC-4A21-B7E3-918440A44BAF}"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5194BD-7104-477C-B1FC-59FD75903127}" type="slidenum">
              <a:rPr lang="en-IN" smtClean="0"/>
              <a:t>‹#›</a:t>
            </a:fld>
            <a:endParaRPr lang="en-IN"/>
          </a:p>
        </p:txBody>
      </p:sp>
    </p:spTree>
    <p:extLst>
      <p:ext uri="{BB962C8B-B14F-4D97-AF65-F5344CB8AC3E}">
        <p14:creationId xmlns:p14="http://schemas.microsoft.com/office/powerpoint/2010/main" val="2115377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C4C6B6-9BFC-4A21-B7E3-918440A44BAF}" type="datetimeFigureOut">
              <a:rPr lang="en-IN" smtClean="0"/>
              <a:t>28-07-2024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5194BD-7104-477C-B1FC-59FD75903127}" type="slidenum">
              <a:rPr lang="en-IN" smtClean="0"/>
              <a:t>‹#›</a:t>
            </a:fld>
            <a:endParaRPr lang="en-IN"/>
          </a:p>
        </p:txBody>
      </p:sp>
    </p:spTree>
    <p:extLst>
      <p:ext uri="{BB962C8B-B14F-4D97-AF65-F5344CB8AC3E}">
        <p14:creationId xmlns:p14="http://schemas.microsoft.com/office/powerpoint/2010/main" val="1645286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BC4C6B6-9BFC-4A21-B7E3-918440A44BAF}" type="datetimeFigureOut">
              <a:rPr lang="en-IN" smtClean="0"/>
              <a:t>28-07-2024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B5194BD-7104-477C-B1FC-59FD7590312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373708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6D4453A-6E96-3010-8E27-E6D99913FDD7}"/>
              </a:ext>
            </a:extLst>
          </p:cNvPr>
          <p:cNvSpPr txBox="1"/>
          <p:nvPr/>
        </p:nvSpPr>
        <p:spPr>
          <a:xfrm>
            <a:off x="3171826" y="2638551"/>
            <a:ext cx="6094268" cy="658835"/>
          </a:xfrm>
          <a:prstGeom prst="rect">
            <a:avLst/>
          </a:prstGeom>
          <a:noFill/>
        </p:spPr>
        <p:txBody>
          <a:bodyPr wrap="square">
            <a:spAutoFit/>
          </a:bodyPr>
          <a:lstStyle/>
          <a:p>
            <a:pPr lvl="0">
              <a:lnSpc>
                <a:spcPct val="107000"/>
              </a:lnSpc>
              <a:spcAft>
                <a:spcPts val="800"/>
              </a:spcAft>
            </a:pPr>
            <a:r>
              <a:rPr lang="en-IN" sz="3600" kern="100" dirty="0">
                <a:effectLst/>
                <a:latin typeface="Calibri" panose="020F0502020204030204" pitchFamily="34" charset="0"/>
                <a:ea typeface="Calibri" panose="020F0502020204030204" pitchFamily="34" charset="0"/>
                <a:cs typeface="Times New Roman" panose="02020603050405020304" pitchFamily="18" charset="0"/>
              </a:rPr>
              <a:t>News Feed web Application</a:t>
            </a:r>
          </a:p>
        </p:txBody>
      </p:sp>
    </p:spTree>
    <p:extLst>
      <p:ext uri="{BB962C8B-B14F-4D97-AF65-F5344CB8AC3E}">
        <p14:creationId xmlns:p14="http://schemas.microsoft.com/office/powerpoint/2010/main" val="1843854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28717-F60D-9AE7-B1FA-BB00E785FF54}"/>
              </a:ext>
            </a:extLst>
          </p:cNvPr>
          <p:cNvSpPr>
            <a:spLocks noGrp="1"/>
          </p:cNvSpPr>
          <p:nvPr>
            <p:ph type="title" idx="4294967295"/>
          </p:nvPr>
        </p:nvSpPr>
        <p:spPr>
          <a:xfrm>
            <a:off x="0" y="-543935"/>
            <a:ext cx="10058400" cy="1449387"/>
          </a:xfrm>
        </p:spPr>
        <p:txBody>
          <a:bodyPr/>
          <a:lstStyle/>
          <a:p>
            <a:r>
              <a:rPr lang="en-US" b="1" dirty="0"/>
              <a:t>Abstract</a:t>
            </a:r>
            <a:endParaRPr lang="en-IN" dirty="0"/>
          </a:p>
        </p:txBody>
      </p:sp>
      <p:sp>
        <p:nvSpPr>
          <p:cNvPr id="11" name="TextBox 10">
            <a:extLst>
              <a:ext uri="{FF2B5EF4-FFF2-40B4-BE49-F238E27FC236}">
                <a16:creationId xmlns:a16="http://schemas.microsoft.com/office/drawing/2014/main" id="{3A690848-E340-8BE3-7E22-5CB4B506DA71}"/>
              </a:ext>
            </a:extLst>
          </p:cNvPr>
          <p:cNvSpPr txBox="1"/>
          <p:nvPr/>
        </p:nvSpPr>
        <p:spPr>
          <a:xfrm>
            <a:off x="976745" y="1122217"/>
            <a:ext cx="9154391"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Over the past few years, mobile news applications have become an extremely hyped thing for mobile users from all over the world. And, it is no wonder to learn that with the passage of time, their popularity and demand continue to enhance.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project , the “News Feed Application for Android” is a cutting edge and versatile mobile news application fundamentally designed to help people connect with the world in a very friendly, easy and hassle-free manner.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With this application phones will touch the base with people via images and headlines. It is very simple to use and easy to install that can be downloaded directly.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today’s busy routine life, the users of this mobile news application will be just a click away to access all the basic current affairs in today’s day to day routine of the society.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22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D91EE-CA1B-C6BE-341F-41C20E893DBF}"/>
              </a:ext>
            </a:extLst>
          </p:cNvPr>
          <p:cNvSpPr>
            <a:spLocks noGrp="1"/>
          </p:cNvSpPr>
          <p:nvPr>
            <p:ph type="title" idx="4294967295"/>
          </p:nvPr>
        </p:nvSpPr>
        <p:spPr>
          <a:xfrm>
            <a:off x="0" y="-647844"/>
            <a:ext cx="10058400" cy="1449387"/>
          </a:xfrm>
        </p:spPr>
        <p:txBody>
          <a:bodyPr/>
          <a:lstStyle/>
          <a:p>
            <a:r>
              <a:rPr lang="en-US" b="1" dirty="0"/>
              <a:t>Objective</a:t>
            </a:r>
            <a:endParaRPr lang="en-IN" b="1" dirty="0"/>
          </a:p>
        </p:txBody>
      </p:sp>
      <p:sp>
        <p:nvSpPr>
          <p:cNvPr id="5" name="TextBox 4">
            <a:extLst>
              <a:ext uri="{FF2B5EF4-FFF2-40B4-BE49-F238E27FC236}">
                <a16:creationId xmlns:a16="http://schemas.microsoft.com/office/drawing/2014/main" id="{8B6E1F7D-8D07-C131-5ECA-CEF0935DCA35}"/>
              </a:ext>
            </a:extLst>
          </p:cNvPr>
          <p:cNvSpPr txBox="1"/>
          <p:nvPr/>
        </p:nvSpPr>
        <p:spPr>
          <a:xfrm>
            <a:off x="1039091" y="1132609"/>
            <a:ext cx="8032171" cy="4439933"/>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the present era, the internet and new technologies are changing the information behavior of news reader .Instead of reading a copy of the local newspaper or watching the scheduled-evening news, people increasingly turn to the internet for daily news updates.</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 Multi-Lingual news[3] feed application is aimed at developing a web based application named multilingual news feed app[2]. </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Application deals with the user who wants to read news from the web application.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1418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3B46A-4F56-93B2-7267-FCB1C6AAC228}"/>
              </a:ext>
            </a:extLst>
          </p:cNvPr>
          <p:cNvSpPr>
            <a:spLocks noGrp="1"/>
          </p:cNvSpPr>
          <p:nvPr>
            <p:ph type="title" idx="4294967295"/>
          </p:nvPr>
        </p:nvSpPr>
        <p:spPr>
          <a:xfrm>
            <a:off x="0" y="-606280"/>
            <a:ext cx="10058400" cy="1449387"/>
          </a:xfrm>
        </p:spPr>
        <p:txBody>
          <a:bodyPr/>
          <a:lstStyle/>
          <a:p>
            <a:r>
              <a:rPr lang="en-US" b="1" dirty="0"/>
              <a:t>Existing</a:t>
            </a:r>
            <a:r>
              <a:rPr lang="en-US" dirty="0"/>
              <a:t> </a:t>
            </a:r>
            <a:r>
              <a:rPr lang="en-US" b="1" dirty="0"/>
              <a:t>System</a:t>
            </a:r>
            <a:endParaRPr lang="en-IN" b="1" dirty="0"/>
          </a:p>
        </p:txBody>
      </p:sp>
      <p:sp>
        <p:nvSpPr>
          <p:cNvPr id="5" name="TextBox 4">
            <a:extLst>
              <a:ext uri="{FF2B5EF4-FFF2-40B4-BE49-F238E27FC236}">
                <a16:creationId xmlns:a16="http://schemas.microsoft.com/office/drawing/2014/main" id="{B21BF887-D1E0-623F-E45D-2A7C7D89586D}"/>
              </a:ext>
            </a:extLst>
          </p:cNvPr>
          <p:cNvSpPr txBox="1"/>
          <p:nvPr/>
        </p:nvSpPr>
        <p:spPr>
          <a:xfrm>
            <a:off x="1413164" y="1080656"/>
            <a:ext cx="9601200" cy="499925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Most of the people get the information about the world news through the internet, which is fast accessible and reliable. </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People have no time to be updated through Newspaper or watching news in the television, so different web applications have introduced to provide news across the world. </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English is a global language the most commonly spoken language in the world – used in every sector from business to social media, from sciences to the arts, from sports to international trades.</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So most of the news applications from all over the world serve the live news to the users in English language only. Few applications serve the news from single source &amp; websites are restricted to provide news in local language.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6426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A243B-9851-67D4-3655-9BCE61B6D2B3}"/>
              </a:ext>
            </a:extLst>
          </p:cNvPr>
          <p:cNvSpPr>
            <a:spLocks noGrp="1"/>
          </p:cNvSpPr>
          <p:nvPr>
            <p:ph type="title" idx="4294967295"/>
          </p:nvPr>
        </p:nvSpPr>
        <p:spPr>
          <a:xfrm>
            <a:off x="0" y="-724694"/>
            <a:ext cx="10093036" cy="1449387"/>
          </a:xfrm>
        </p:spPr>
        <p:txBody>
          <a:bodyPr/>
          <a:lstStyle/>
          <a:p>
            <a:r>
              <a:rPr lang="en-US" b="1" dirty="0"/>
              <a:t>Disadvantage</a:t>
            </a:r>
            <a:endParaRPr lang="en-IN" b="1" dirty="0"/>
          </a:p>
        </p:txBody>
      </p:sp>
      <p:sp>
        <p:nvSpPr>
          <p:cNvPr id="5" name="TextBox 4">
            <a:extLst>
              <a:ext uri="{FF2B5EF4-FFF2-40B4-BE49-F238E27FC236}">
                <a16:creationId xmlns:a16="http://schemas.microsoft.com/office/drawing/2014/main" id="{602D01A2-78BF-682B-166A-3E9EBD52E002}"/>
              </a:ext>
            </a:extLst>
          </p:cNvPr>
          <p:cNvSpPr txBox="1"/>
          <p:nvPr/>
        </p:nvSpPr>
        <p:spPr>
          <a:xfrm>
            <a:off x="1184564" y="1039091"/>
            <a:ext cx="8908472"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Information Overload</a:t>
            </a:r>
            <a:r>
              <a:rPr lang="en-US" dirty="0">
                <a:latin typeface="Times New Roman" panose="02020603050405020304" pitchFamily="18" charset="0"/>
                <a:cs typeface="Times New Roman" panose="02020603050405020304" pitchFamily="18" charset="0"/>
              </a:rPr>
              <a:t>: Users may be overwhelmed by the sheer volume of information, making it difficult to find relevant or important news amidst the noise.</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Bias and Misinformation</a:t>
            </a:r>
            <a:r>
              <a:rPr lang="en-US" dirty="0">
                <a:latin typeface="Times New Roman" panose="02020603050405020304" pitchFamily="18" charset="0"/>
                <a:cs typeface="Times New Roman" panose="02020603050405020304" pitchFamily="18" charset="0"/>
              </a:rPr>
              <a:t>: The feed might promote biased content or misinformation, especially if algorithms prioritize sensational or polarizing news. Ensuring accurate and balanced reporting can be challenging.</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Privacy Concerns</a:t>
            </a:r>
            <a:r>
              <a:rPr lang="en-US" dirty="0">
                <a:latin typeface="Times New Roman" panose="02020603050405020304" pitchFamily="18" charset="0"/>
                <a:cs typeface="Times New Roman" panose="02020603050405020304" pitchFamily="18" charset="0"/>
              </a:rPr>
              <a:t>: Collecting and analyzing user data to personalize feeds can raise privacy issues. Users may be uncomfortable with the extent of data collection and tracking.</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Algorithmic Filtering</a:t>
            </a:r>
            <a:r>
              <a:rPr lang="en-US" dirty="0">
                <a:latin typeface="Times New Roman" panose="02020603050405020304" pitchFamily="18" charset="0"/>
                <a:cs typeface="Times New Roman" panose="02020603050405020304" pitchFamily="18" charset="0"/>
              </a:rPr>
              <a:t>: While algorithms can help in personalizing content, they might also lead to filter bubbles where users are only exposed to information that aligns with their existing beliefs, reducing exposure to diverse perspectives.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9367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F80DB-B686-9D2D-9C8D-91D7DBA8365A}"/>
              </a:ext>
            </a:extLst>
          </p:cNvPr>
          <p:cNvSpPr>
            <a:spLocks noGrp="1"/>
          </p:cNvSpPr>
          <p:nvPr>
            <p:ph type="title" idx="4294967295"/>
          </p:nvPr>
        </p:nvSpPr>
        <p:spPr>
          <a:xfrm>
            <a:off x="114299" y="-560465"/>
            <a:ext cx="10058400" cy="1450975"/>
          </a:xfrm>
        </p:spPr>
        <p:txBody>
          <a:bodyPr/>
          <a:lstStyle/>
          <a:p>
            <a:r>
              <a:rPr lang="en-US" b="1" dirty="0"/>
              <a:t>PROPOSED SYSTEM :</a:t>
            </a:r>
            <a:endParaRPr lang="en-IN" dirty="0"/>
          </a:p>
        </p:txBody>
      </p:sp>
      <p:sp>
        <p:nvSpPr>
          <p:cNvPr id="5" name="TextBox 4">
            <a:extLst>
              <a:ext uri="{FF2B5EF4-FFF2-40B4-BE49-F238E27FC236}">
                <a16:creationId xmlns:a16="http://schemas.microsoft.com/office/drawing/2014/main" id="{A927DBC4-6800-9615-A5D4-CE1C16F2FC51}"/>
              </a:ext>
            </a:extLst>
          </p:cNvPr>
          <p:cNvSpPr txBox="1"/>
          <p:nvPr/>
        </p:nvSpPr>
        <p:spPr>
          <a:xfrm>
            <a:off x="1028700" y="1254192"/>
            <a:ext cx="9954490"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project is aimed at developing a web based application named multilingual news feed app. This project deals with the user who wants to read news from the web application. Here user can select the categories of news they are looking to read.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User can select different countries in which a user is interested, the latest news will be fetched from the selected country. There are more than 50+ countries in this application &amp; breaking news headlines from 134 of the most notable sources[2] from all over the world.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news will be fetched and displayed based on the country selected in its own national language &amp; the news is categorized into 7 different categories.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user can select any category which they are looking for, but the users may find difficulty while reading the news in different languages, so a Translator [3] is added to the web application</a:t>
            </a:r>
          </a:p>
        </p:txBody>
      </p:sp>
    </p:spTree>
    <p:extLst>
      <p:ext uri="{BB962C8B-B14F-4D97-AF65-F5344CB8AC3E}">
        <p14:creationId xmlns:p14="http://schemas.microsoft.com/office/powerpoint/2010/main" val="2610613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85455-B788-F7B0-F074-830298830BE8}"/>
              </a:ext>
            </a:extLst>
          </p:cNvPr>
          <p:cNvSpPr>
            <a:spLocks noGrp="1"/>
          </p:cNvSpPr>
          <p:nvPr>
            <p:ph type="title" idx="4294967295"/>
          </p:nvPr>
        </p:nvSpPr>
        <p:spPr>
          <a:xfrm>
            <a:off x="0" y="-616671"/>
            <a:ext cx="10058400" cy="1449387"/>
          </a:xfrm>
        </p:spPr>
        <p:txBody>
          <a:bodyPr/>
          <a:lstStyle/>
          <a:p>
            <a:r>
              <a:rPr lang="en-US" sz="4800" b="1" dirty="0"/>
              <a:t>Advantage</a:t>
            </a:r>
            <a:endParaRPr lang="en-IN" b="1" dirty="0"/>
          </a:p>
        </p:txBody>
      </p:sp>
      <p:sp>
        <p:nvSpPr>
          <p:cNvPr id="5" name="TextBox 4">
            <a:extLst>
              <a:ext uri="{FF2B5EF4-FFF2-40B4-BE49-F238E27FC236}">
                <a16:creationId xmlns:a16="http://schemas.microsoft.com/office/drawing/2014/main" id="{0CF99996-462C-079A-B3E3-2045AD963ABE}"/>
              </a:ext>
            </a:extLst>
          </p:cNvPr>
          <p:cNvSpPr txBox="1"/>
          <p:nvPr/>
        </p:nvSpPr>
        <p:spPr>
          <a:xfrm>
            <a:off x="1444335" y="915131"/>
            <a:ext cx="8323119" cy="53553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Information</a:t>
            </a:r>
            <a:r>
              <a:rPr lang="en-US" dirty="0">
                <a:latin typeface="Times New Roman" panose="02020603050405020304" pitchFamily="18" charset="0"/>
                <a:cs typeface="Times New Roman" panose="02020603050405020304" pitchFamily="18" charset="0"/>
              </a:rPr>
              <a:t>: Users get access to the latest news and updates in real time, keeping them informed about current events and trends as they happen.</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Personalization</a:t>
            </a:r>
            <a:r>
              <a:rPr lang="en-US" dirty="0">
                <a:latin typeface="Times New Roman" panose="02020603050405020304" pitchFamily="18" charset="0"/>
                <a:cs typeface="Times New Roman" panose="02020603050405020304" pitchFamily="18" charset="0"/>
              </a:rPr>
              <a:t>: With the use of algorithms and user preferences, the feed can be customized to show content that is most relevant to each user, enhancing the user experience.</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Increased Engagement</a:t>
            </a:r>
            <a:r>
              <a:rPr lang="en-US" dirty="0">
                <a:latin typeface="Times New Roman" panose="02020603050405020304" pitchFamily="18" charset="0"/>
                <a:cs typeface="Times New Roman" panose="02020603050405020304" pitchFamily="18" charset="0"/>
              </a:rPr>
              <a:t>: A well-designed news feed can drive higher user engagement by presenting fresh and engaging content regularly, encouraging users to return frequently.</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User Interaction</a:t>
            </a:r>
            <a:r>
              <a:rPr lang="en-US" dirty="0">
                <a:latin typeface="Times New Roman" panose="02020603050405020304" pitchFamily="18" charset="0"/>
                <a:cs typeface="Times New Roman" panose="02020603050405020304" pitchFamily="18" charset="0"/>
              </a:rPr>
              <a:t>: Features such as comments, likes, shares, and reactions enable users to interact with the content and with each other, fostering a sense of com</a:t>
            </a:r>
            <a:r>
              <a:rPr lang="en-IN" dirty="0">
                <a:latin typeface="Times New Roman" panose="02020603050405020304" pitchFamily="18" charset="0"/>
                <a:cs typeface="Times New Roman" panose="02020603050405020304" pitchFamily="18" charset="0"/>
              </a:rPr>
              <a:t>munity and discussion.</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920592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9CA10-571B-A46E-A723-EFA534B62325}"/>
              </a:ext>
            </a:extLst>
          </p:cNvPr>
          <p:cNvSpPr>
            <a:spLocks noGrp="1"/>
          </p:cNvSpPr>
          <p:nvPr>
            <p:ph type="title" idx="4294967295"/>
          </p:nvPr>
        </p:nvSpPr>
        <p:spPr>
          <a:xfrm>
            <a:off x="218209" y="-419244"/>
            <a:ext cx="10061864" cy="1260907"/>
          </a:xfrm>
        </p:spPr>
        <p:txBody>
          <a:bodyPr/>
          <a:lstStyle/>
          <a:p>
            <a:r>
              <a:rPr lang="en-US" b="1" dirty="0"/>
              <a:t>Introduction</a:t>
            </a:r>
            <a:endParaRPr lang="en-IN" b="1" dirty="0"/>
          </a:p>
        </p:txBody>
      </p:sp>
      <p:sp>
        <p:nvSpPr>
          <p:cNvPr id="5" name="TextBox 4">
            <a:extLst>
              <a:ext uri="{FF2B5EF4-FFF2-40B4-BE49-F238E27FC236}">
                <a16:creationId xmlns:a16="http://schemas.microsoft.com/office/drawing/2014/main" id="{EF567E9F-B55F-07ED-2347-42A329D64382}"/>
              </a:ext>
            </a:extLst>
          </p:cNvPr>
          <p:cNvSpPr txBox="1"/>
          <p:nvPr/>
        </p:nvSpPr>
        <p:spPr>
          <a:xfrm>
            <a:off x="1226128" y="1330220"/>
            <a:ext cx="7982815"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today’s world people cannot go a day without technology and social sites. In the past few decades, people were familiar with the social News sites, but in recent years, the need of features has been increased so as to make the lives of people much simpler, better and handy.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rapid progress in the mobile technology field has created a new zeal in the many new young minds of the software engineers and developers.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 have been many attempts made to develop a freeware and cross platform instant news service for smart phones.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 pilot case study was carried out to trace the support of the features of news applications.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7342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4397A4-860D-6676-4771-EDE01B7F553C}"/>
              </a:ext>
            </a:extLst>
          </p:cNvPr>
          <p:cNvSpPr txBox="1"/>
          <p:nvPr/>
        </p:nvSpPr>
        <p:spPr>
          <a:xfrm>
            <a:off x="989733" y="688585"/>
            <a:ext cx="7458076" cy="37820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prototype developed includes the testing module. Using web services over the internet that offers latest news helps the process of development in a standardized way of the clients.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a research on how to use and develop new features in the smart phones for bringing the world to the hands of the people and making every updates of the world easily accessible and user friendly.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the research we intend in developing a mobile news application which can connect the whole world in just a tap on the smart phones and make the people’s life easy by keeping them updated with news updates.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26535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2C919-3109-5EE0-C88F-B0235BFA9183}"/>
              </a:ext>
            </a:extLst>
          </p:cNvPr>
          <p:cNvSpPr>
            <a:spLocks noGrp="1"/>
          </p:cNvSpPr>
          <p:nvPr>
            <p:ph type="title" idx="4294967295"/>
          </p:nvPr>
        </p:nvSpPr>
        <p:spPr>
          <a:xfrm>
            <a:off x="0" y="-533544"/>
            <a:ext cx="10058400" cy="1449387"/>
          </a:xfrm>
        </p:spPr>
        <p:txBody>
          <a:bodyPr/>
          <a:lstStyle/>
          <a:p>
            <a:r>
              <a:rPr lang="en-IN" b="1" dirty="0"/>
              <a:t>MODULES</a:t>
            </a:r>
          </a:p>
        </p:txBody>
      </p:sp>
      <p:sp>
        <p:nvSpPr>
          <p:cNvPr id="7" name="TextBox 6">
            <a:extLst>
              <a:ext uri="{FF2B5EF4-FFF2-40B4-BE49-F238E27FC236}">
                <a16:creationId xmlns:a16="http://schemas.microsoft.com/office/drawing/2014/main" id="{8E18B72A-C69F-6507-051A-FA4C5E8D1C61}"/>
              </a:ext>
            </a:extLst>
          </p:cNvPr>
          <p:cNvSpPr txBox="1"/>
          <p:nvPr/>
        </p:nvSpPr>
        <p:spPr>
          <a:xfrm>
            <a:off x="1724891" y="1316821"/>
            <a:ext cx="6234544" cy="224196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User Authentication and Authorization</a:t>
            </a:r>
          </a:p>
          <a:p>
            <a:pPr marL="285750" indent="-285750"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Content Aggregation</a:t>
            </a:r>
          </a:p>
          <a:p>
            <a:pPr marL="285750" indent="-285750"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Feed Generation</a:t>
            </a:r>
          </a:p>
          <a:p>
            <a:pPr marL="285750" indent="-285750"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Content Management System (CMS)</a:t>
            </a:r>
          </a:p>
        </p:txBody>
      </p:sp>
    </p:spTree>
    <p:extLst>
      <p:ext uri="{BB962C8B-B14F-4D97-AF65-F5344CB8AC3E}">
        <p14:creationId xmlns:p14="http://schemas.microsoft.com/office/powerpoint/2010/main" val="2569816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BEEE4-1C50-AA6C-DFB2-D5E5E1787AD9}"/>
              </a:ext>
            </a:extLst>
          </p:cNvPr>
          <p:cNvSpPr>
            <a:spLocks noGrp="1"/>
          </p:cNvSpPr>
          <p:nvPr>
            <p:ph type="title" idx="4294967295"/>
          </p:nvPr>
        </p:nvSpPr>
        <p:spPr>
          <a:xfrm>
            <a:off x="221673" y="0"/>
            <a:ext cx="10058400" cy="1449387"/>
          </a:xfrm>
        </p:spPr>
        <p:txBody>
          <a:bodyPr>
            <a:normAutofit/>
          </a:bodyPr>
          <a:lstStyle/>
          <a:p>
            <a:r>
              <a:rPr lang="en-IN" sz="3300" b="1" dirty="0">
                <a:latin typeface="Times New Roman" panose="02020603050405020304" pitchFamily="18" charset="0"/>
                <a:cs typeface="Times New Roman" panose="02020603050405020304" pitchFamily="18" charset="0"/>
              </a:rPr>
              <a:t>User Authentication and Authorization</a:t>
            </a:r>
            <a:br>
              <a:rPr lang="en-IN" sz="4800" b="1" dirty="0">
                <a:latin typeface="Times New Roman" panose="02020603050405020304" pitchFamily="18" charset="0"/>
                <a:cs typeface="Times New Roman" panose="02020603050405020304" pitchFamily="18" charset="0"/>
              </a:rPr>
            </a:br>
            <a:endParaRPr lang="en-IN" dirty="0"/>
          </a:p>
        </p:txBody>
      </p:sp>
      <p:sp>
        <p:nvSpPr>
          <p:cNvPr id="6" name="Rectangle 2">
            <a:extLst>
              <a:ext uri="{FF2B5EF4-FFF2-40B4-BE49-F238E27FC236}">
                <a16:creationId xmlns:a16="http://schemas.microsoft.com/office/drawing/2014/main" id="{3653298B-7E1F-1A39-78D7-57D2451A01A8}"/>
              </a:ext>
            </a:extLst>
          </p:cNvPr>
          <p:cNvSpPr>
            <a:spLocks noGrp="1" noChangeArrowheads="1"/>
          </p:cNvSpPr>
          <p:nvPr>
            <p:ph idx="4294967295"/>
          </p:nvPr>
        </p:nvSpPr>
        <p:spPr bwMode="auto">
          <a:xfrm>
            <a:off x="1167246" y="1024142"/>
            <a:ext cx="9306791" cy="2050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2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Sign-Up/Login</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Allow users to create accounts and log in securely.</a:t>
            </a:r>
          </a:p>
          <a:p>
            <a:pPr marL="0" marR="0" lvl="0" indent="0" algn="just" defTabSz="914400" rtl="0" eaLnBrk="0" fontAlgn="base" latinLnBrk="0" hangingPunct="0">
              <a:lnSpc>
                <a:spcPct val="2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Password Management</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Features for password reset, recovery, and change.</a:t>
            </a:r>
          </a:p>
          <a:p>
            <a:pPr marL="0" marR="0" lvl="0" indent="0" algn="just" defTabSz="914400" rtl="0" eaLnBrk="0" fontAlgn="base" latinLnBrk="0" hangingPunct="0">
              <a:lnSpc>
                <a:spcPct val="2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User Roles and Permissions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Different access levels for regular users, moderators, and admins. </a:t>
            </a:r>
          </a:p>
        </p:txBody>
      </p:sp>
    </p:spTree>
    <p:extLst>
      <p:ext uri="{BB962C8B-B14F-4D97-AF65-F5344CB8AC3E}">
        <p14:creationId xmlns:p14="http://schemas.microsoft.com/office/powerpoint/2010/main" val="3477004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7E086-B485-6B31-F8E7-1909F83D8C38}"/>
              </a:ext>
            </a:extLst>
          </p:cNvPr>
          <p:cNvSpPr>
            <a:spLocks noGrp="1"/>
          </p:cNvSpPr>
          <p:nvPr>
            <p:ph type="title" idx="4294967295"/>
          </p:nvPr>
        </p:nvSpPr>
        <p:spPr>
          <a:xfrm>
            <a:off x="0" y="0"/>
            <a:ext cx="10058400" cy="1450975"/>
          </a:xfrm>
        </p:spPr>
        <p:txBody>
          <a:bodyPr/>
          <a:lstStyle/>
          <a:p>
            <a:r>
              <a:rPr lang="en-IN" sz="3300" b="1" dirty="0">
                <a:latin typeface="Times New Roman" panose="02020603050405020304" pitchFamily="18" charset="0"/>
                <a:cs typeface="Times New Roman" panose="02020603050405020304" pitchFamily="18" charset="0"/>
              </a:rPr>
              <a:t>Content</a:t>
            </a:r>
            <a:r>
              <a:rPr lang="en-IN" sz="2600" b="1" dirty="0">
                <a:latin typeface="Times New Roman" panose="02020603050405020304" pitchFamily="18" charset="0"/>
                <a:cs typeface="Times New Roman" panose="02020603050405020304" pitchFamily="18" charset="0"/>
              </a:rPr>
              <a:t> </a:t>
            </a:r>
            <a:r>
              <a:rPr lang="en-IN" sz="3300" b="1" dirty="0">
                <a:latin typeface="Times New Roman" panose="02020603050405020304" pitchFamily="18" charset="0"/>
                <a:cs typeface="Times New Roman" panose="02020603050405020304" pitchFamily="18" charset="0"/>
              </a:rPr>
              <a:t>Aggregation</a:t>
            </a: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id="{DAF9734B-B8C2-6477-089E-5FEC5C23B038}"/>
              </a:ext>
            </a:extLst>
          </p:cNvPr>
          <p:cNvSpPr>
            <a:spLocks noGrp="1" noChangeArrowheads="1"/>
          </p:cNvSpPr>
          <p:nvPr>
            <p:ph idx="4294967295"/>
          </p:nvPr>
        </p:nvSpPr>
        <p:spPr bwMode="auto">
          <a:xfrm>
            <a:off x="1682459" y="1345224"/>
            <a:ext cx="7749494" cy="1845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20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RSS Feed Integration</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Pull in news from various RSS feeds.</a:t>
            </a:r>
          </a:p>
          <a:p>
            <a:pPr marL="0" marR="0" lvl="0" indent="0" algn="just" defTabSz="914400" rtl="0" eaLnBrk="0" fontAlgn="base" latinLnBrk="0" hangingPunct="0">
              <a:lnSpc>
                <a:spcPct val="20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APIs</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Integrate with external news APIs (e.g., </a:t>
            </a:r>
            <a:r>
              <a:rPr kumimoji="0" lang="en-US" altLang="en-US"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NewsAPI</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Google News).</a:t>
            </a:r>
          </a:p>
          <a:p>
            <a:pPr marL="0" lvl="0" indent="0" algn="just" eaLnBrk="0" fontAlgn="base" hangingPunct="0">
              <a:lnSpc>
                <a:spcPct val="200000"/>
              </a:lnSpc>
              <a:spcBef>
                <a:spcPct val="0"/>
              </a:spcBef>
              <a:spcAft>
                <a:spcPct val="0"/>
              </a:spcAft>
              <a:buClrTx/>
              <a:buSzTx/>
              <a:buFontTx/>
              <a:buChar char="•"/>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US" altLang="en-US" b="1" dirty="0">
                <a:solidFill>
                  <a:schemeClr val="tx1"/>
                </a:solidFill>
                <a:latin typeface="Times New Roman" panose="02020603050405020304" pitchFamily="18" charset="0"/>
                <a:cs typeface="Times New Roman" panose="02020603050405020304" pitchFamily="18" charset="0"/>
              </a:rPr>
              <a:t>Scraping</a:t>
            </a:r>
            <a:r>
              <a:rPr lang="en-US" altLang="en-US" dirty="0">
                <a:solidFill>
                  <a:schemeClr val="tx1"/>
                </a:solidFill>
                <a:latin typeface="Times New Roman" panose="02020603050405020304" pitchFamily="18" charset="0"/>
                <a:cs typeface="Times New Roman" panose="02020603050405020304" pitchFamily="18" charset="0"/>
              </a:rPr>
              <a:t>: Extract content from websites when APIs are not available</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1669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36826-74BC-E90C-FA67-16E3CFA6E80A}"/>
              </a:ext>
            </a:extLst>
          </p:cNvPr>
          <p:cNvSpPr>
            <a:spLocks noGrp="1"/>
          </p:cNvSpPr>
          <p:nvPr>
            <p:ph type="title" idx="4294967295"/>
          </p:nvPr>
        </p:nvSpPr>
        <p:spPr>
          <a:xfrm>
            <a:off x="0" y="0"/>
            <a:ext cx="10058400" cy="1449387"/>
          </a:xfrm>
        </p:spPr>
        <p:txBody>
          <a:bodyPr/>
          <a:lstStyle/>
          <a:p>
            <a:r>
              <a:rPr lang="en-IN" sz="3300" b="1" dirty="0">
                <a:latin typeface="Times New Roman" panose="02020603050405020304" pitchFamily="18" charset="0"/>
                <a:cs typeface="Times New Roman" panose="02020603050405020304" pitchFamily="18" charset="0"/>
              </a:rPr>
              <a:t>Feed</a:t>
            </a:r>
            <a:r>
              <a:rPr lang="en-IN" sz="4800" b="1" dirty="0">
                <a:latin typeface="Times New Roman" panose="02020603050405020304" pitchFamily="18" charset="0"/>
                <a:cs typeface="Times New Roman" panose="02020603050405020304" pitchFamily="18" charset="0"/>
              </a:rPr>
              <a:t> </a:t>
            </a:r>
            <a:r>
              <a:rPr lang="en-IN" sz="3300" b="1" dirty="0">
                <a:latin typeface="Times New Roman" panose="02020603050405020304" pitchFamily="18" charset="0"/>
                <a:cs typeface="Times New Roman" panose="02020603050405020304" pitchFamily="18" charset="0"/>
              </a:rPr>
              <a:t>Generation</a:t>
            </a:r>
            <a:br>
              <a:rPr lang="en-IN" sz="4800" b="1" dirty="0">
                <a:latin typeface="Times New Roman" panose="02020603050405020304" pitchFamily="18" charset="0"/>
                <a:cs typeface="Times New Roman" panose="02020603050405020304" pitchFamily="18" charset="0"/>
              </a:rPr>
            </a:br>
            <a:endParaRPr lang="en-IN" dirty="0"/>
          </a:p>
        </p:txBody>
      </p:sp>
      <p:sp>
        <p:nvSpPr>
          <p:cNvPr id="8" name="Rectangle 4">
            <a:extLst>
              <a:ext uri="{FF2B5EF4-FFF2-40B4-BE49-F238E27FC236}">
                <a16:creationId xmlns:a16="http://schemas.microsoft.com/office/drawing/2014/main" id="{426450A6-B276-1C89-9E1A-252C783D11A3}"/>
              </a:ext>
            </a:extLst>
          </p:cNvPr>
          <p:cNvSpPr>
            <a:spLocks noGrp="1" noChangeArrowheads="1"/>
          </p:cNvSpPr>
          <p:nvPr>
            <p:ph idx="4294967295"/>
          </p:nvPr>
        </p:nvSpPr>
        <p:spPr bwMode="auto">
          <a:xfrm>
            <a:off x="980209" y="1164198"/>
            <a:ext cx="10413876" cy="960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Personalization Engine</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Algorithms to tailor content based on user preferences and behavior.</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Content Curation</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Aggregating and organizing news articles, blog posts, and other content types. </a:t>
            </a:r>
          </a:p>
        </p:txBody>
      </p:sp>
    </p:spTree>
    <p:extLst>
      <p:ext uri="{BB962C8B-B14F-4D97-AF65-F5344CB8AC3E}">
        <p14:creationId xmlns:p14="http://schemas.microsoft.com/office/powerpoint/2010/main" val="3083781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2CF5D-89C2-759A-B3A7-6AB483F94A0B}"/>
              </a:ext>
            </a:extLst>
          </p:cNvPr>
          <p:cNvSpPr>
            <a:spLocks noGrp="1"/>
          </p:cNvSpPr>
          <p:nvPr>
            <p:ph type="title" idx="4294967295"/>
          </p:nvPr>
        </p:nvSpPr>
        <p:spPr>
          <a:xfrm>
            <a:off x="0" y="-139700"/>
            <a:ext cx="10058400" cy="1450975"/>
          </a:xfrm>
        </p:spPr>
        <p:txBody>
          <a:bodyPr/>
          <a:lstStyle/>
          <a:p>
            <a:r>
              <a:rPr lang="en-IN" sz="3300" b="1" dirty="0">
                <a:latin typeface="Times New Roman" panose="02020603050405020304" pitchFamily="18" charset="0"/>
                <a:cs typeface="Times New Roman" panose="02020603050405020304" pitchFamily="18" charset="0"/>
              </a:rPr>
              <a:t>Content Management System (CMS)</a:t>
            </a: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id="{00A82C8E-4967-1A42-7D31-13412F6DD386}"/>
              </a:ext>
            </a:extLst>
          </p:cNvPr>
          <p:cNvSpPr>
            <a:spLocks noGrp="1" noChangeArrowheads="1"/>
          </p:cNvSpPr>
          <p:nvPr>
            <p:ph idx="4294967295"/>
          </p:nvPr>
        </p:nvSpPr>
        <p:spPr bwMode="auto">
          <a:xfrm>
            <a:off x="1389921" y="1223495"/>
            <a:ext cx="8525091" cy="1845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20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Admin Dashboard</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Interface for managing content, user accounts, and settings.</a:t>
            </a:r>
          </a:p>
          <a:p>
            <a:pPr marL="0" marR="0" lvl="0" indent="0" algn="just" defTabSz="914400" rtl="0" eaLnBrk="0" fontAlgn="base" latinLnBrk="0" hangingPunct="0">
              <a:lnSpc>
                <a:spcPct val="20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Content Editing</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Tools for creating, editing, and deleting articles or posts.</a:t>
            </a:r>
          </a:p>
          <a:p>
            <a:pPr marL="0" marR="0" lvl="0" indent="0" algn="just" defTabSz="914400" rtl="0" eaLnBrk="0" fontAlgn="base" latinLnBrk="0" hangingPunct="0">
              <a:lnSpc>
                <a:spcPct val="200000"/>
              </a:lnSpc>
              <a:spcBef>
                <a:spcPct val="0"/>
              </a:spcBef>
              <a:spcAft>
                <a:spcPct val="0"/>
              </a:spcAft>
              <a:buClrTx/>
              <a:buSzTx/>
              <a:buFontTx/>
              <a:buChar char="•"/>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Media Management</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Upload and manage images, videos, and other media. </a:t>
            </a:r>
          </a:p>
        </p:txBody>
      </p:sp>
    </p:spTree>
    <p:extLst>
      <p:ext uri="{BB962C8B-B14F-4D97-AF65-F5344CB8AC3E}">
        <p14:creationId xmlns:p14="http://schemas.microsoft.com/office/powerpoint/2010/main" val="544535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92BD2-4290-C71A-C62F-6D5CC18308B5}"/>
              </a:ext>
            </a:extLst>
          </p:cNvPr>
          <p:cNvSpPr>
            <a:spLocks noGrp="1"/>
          </p:cNvSpPr>
          <p:nvPr>
            <p:ph type="title" idx="4294967295"/>
          </p:nvPr>
        </p:nvSpPr>
        <p:spPr>
          <a:xfrm>
            <a:off x="0" y="-502372"/>
            <a:ext cx="10058400" cy="1449387"/>
          </a:xfrm>
        </p:spPr>
        <p:txBody>
          <a:bodyPr/>
          <a:lstStyle/>
          <a:p>
            <a:r>
              <a:rPr lang="en-IN" b="1" dirty="0"/>
              <a:t>Software Details</a:t>
            </a:r>
          </a:p>
        </p:txBody>
      </p:sp>
      <p:sp>
        <p:nvSpPr>
          <p:cNvPr id="5" name="TextBox 4">
            <a:extLst>
              <a:ext uri="{FF2B5EF4-FFF2-40B4-BE49-F238E27FC236}">
                <a16:creationId xmlns:a16="http://schemas.microsoft.com/office/drawing/2014/main" id="{9D111164-D498-EFB6-EF3E-9F38DFD15599}"/>
              </a:ext>
            </a:extLst>
          </p:cNvPr>
          <p:cNvSpPr txBox="1"/>
          <p:nvPr/>
        </p:nvSpPr>
        <p:spPr>
          <a:xfrm>
            <a:off x="1724891" y="1319645"/>
            <a:ext cx="7346371"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6147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1A9-464B-5254-4AC6-561013AD1AE4}"/>
              </a:ext>
            </a:extLst>
          </p:cNvPr>
          <p:cNvSpPr>
            <a:spLocks noGrp="1"/>
          </p:cNvSpPr>
          <p:nvPr>
            <p:ph type="title" idx="4294967295"/>
          </p:nvPr>
        </p:nvSpPr>
        <p:spPr>
          <a:xfrm>
            <a:off x="148936" y="-419244"/>
            <a:ext cx="10058400" cy="1449387"/>
          </a:xfrm>
        </p:spPr>
        <p:txBody>
          <a:bodyPr/>
          <a:lstStyle/>
          <a:p>
            <a:r>
              <a:rPr lang="en-IN" b="1" dirty="0"/>
              <a:t>Front End</a:t>
            </a:r>
          </a:p>
        </p:txBody>
      </p:sp>
      <p:sp>
        <p:nvSpPr>
          <p:cNvPr id="7" name="TextBox 6">
            <a:extLst>
              <a:ext uri="{FF2B5EF4-FFF2-40B4-BE49-F238E27FC236}">
                <a16:creationId xmlns:a16="http://schemas.microsoft.com/office/drawing/2014/main" id="{F08FF9DA-464C-2A38-CC5F-CBA9FEC2586D}"/>
              </a:ext>
            </a:extLst>
          </p:cNvPr>
          <p:cNvSpPr txBox="1"/>
          <p:nvPr/>
        </p:nvSpPr>
        <p:spPr>
          <a:xfrm>
            <a:off x="1184564" y="1236517"/>
            <a:ext cx="8530936"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3139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BDEFC-711F-E1C1-98C3-1146720B4B4F}"/>
              </a:ext>
            </a:extLst>
          </p:cNvPr>
          <p:cNvSpPr>
            <a:spLocks noGrp="1"/>
          </p:cNvSpPr>
          <p:nvPr>
            <p:ph type="title" idx="4294967295"/>
          </p:nvPr>
        </p:nvSpPr>
        <p:spPr>
          <a:xfrm>
            <a:off x="0" y="-450417"/>
            <a:ext cx="10058400" cy="1449387"/>
          </a:xfrm>
        </p:spPr>
        <p:txBody>
          <a:bodyPr/>
          <a:lstStyle/>
          <a:p>
            <a:r>
              <a:rPr lang="en-IN" b="1" dirty="0"/>
              <a:t>Database </a:t>
            </a:r>
          </a:p>
        </p:txBody>
      </p:sp>
      <p:sp>
        <p:nvSpPr>
          <p:cNvPr id="5" name="TextBox 4">
            <a:extLst>
              <a:ext uri="{FF2B5EF4-FFF2-40B4-BE49-F238E27FC236}">
                <a16:creationId xmlns:a16="http://schemas.microsoft.com/office/drawing/2014/main" id="{C6573A3C-AA5F-9F71-E8BE-70FAB19485F3}"/>
              </a:ext>
            </a:extLst>
          </p:cNvPr>
          <p:cNvSpPr txBox="1"/>
          <p:nvPr/>
        </p:nvSpPr>
        <p:spPr>
          <a:xfrm>
            <a:off x="1475510" y="912060"/>
            <a:ext cx="7668489" cy="50338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marL="285750" indent="-285750"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dirty="0"/>
          </a:p>
        </p:txBody>
      </p:sp>
    </p:spTree>
    <p:extLst>
      <p:ext uri="{BB962C8B-B14F-4D97-AF65-F5344CB8AC3E}">
        <p14:creationId xmlns:p14="http://schemas.microsoft.com/office/powerpoint/2010/main" val="3698579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110A6-58B1-4636-24D0-FE6F81A5AC23}"/>
              </a:ext>
            </a:extLst>
          </p:cNvPr>
          <p:cNvSpPr>
            <a:spLocks noGrp="1"/>
          </p:cNvSpPr>
          <p:nvPr>
            <p:ph type="title" idx="4294967295"/>
          </p:nvPr>
        </p:nvSpPr>
        <p:spPr>
          <a:xfrm>
            <a:off x="0" y="-595889"/>
            <a:ext cx="10058400" cy="1449387"/>
          </a:xfrm>
        </p:spPr>
        <p:txBody>
          <a:bodyPr/>
          <a:lstStyle/>
          <a:p>
            <a:r>
              <a:rPr lang="en-IN" b="1" dirty="0"/>
              <a:t>Cloud Web Server</a:t>
            </a:r>
          </a:p>
        </p:txBody>
      </p:sp>
      <p:sp>
        <p:nvSpPr>
          <p:cNvPr id="5" name="TextBox 4">
            <a:extLst>
              <a:ext uri="{FF2B5EF4-FFF2-40B4-BE49-F238E27FC236}">
                <a16:creationId xmlns:a16="http://schemas.microsoft.com/office/drawing/2014/main" id="{B664BDEC-5BEC-2F66-C3CC-01F32135BACD}"/>
              </a:ext>
            </a:extLst>
          </p:cNvPr>
          <p:cNvSpPr txBox="1"/>
          <p:nvPr/>
        </p:nvSpPr>
        <p:spPr>
          <a:xfrm>
            <a:off x="1537855" y="1007918"/>
            <a:ext cx="769966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7861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985BA-EBF5-C456-4DCB-2BF028012F1B}"/>
              </a:ext>
            </a:extLst>
          </p:cNvPr>
          <p:cNvSpPr>
            <a:spLocks noGrp="1"/>
          </p:cNvSpPr>
          <p:nvPr>
            <p:ph type="title" idx="4294967295"/>
          </p:nvPr>
        </p:nvSpPr>
        <p:spPr>
          <a:xfrm>
            <a:off x="0" y="-149225"/>
            <a:ext cx="10058400" cy="1449388"/>
          </a:xfrm>
        </p:spPr>
        <p:txBody>
          <a:bodyPr/>
          <a:lstStyle/>
          <a:p>
            <a:r>
              <a:rPr lang="en-US" b="1" dirty="0"/>
              <a:t>SOFTWARE REQUIREMENTS:</a:t>
            </a:r>
            <a:endParaRPr lang="en-IN" dirty="0"/>
          </a:p>
        </p:txBody>
      </p:sp>
      <p:sp>
        <p:nvSpPr>
          <p:cNvPr id="7" name="TextBox 6">
            <a:extLst>
              <a:ext uri="{FF2B5EF4-FFF2-40B4-BE49-F238E27FC236}">
                <a16:creationId xmlns:a16="http://schemas.microsoft.com/office/drawing/2014/main" id="{94B059A7-78FF-DC67-72AA-A3AD5AF4A141}"/>
              </a:ext>
            </a:extLst>
          </p:cNvPr>
          <p:cNvSpPr txBox="1"/>
          <p:nvPr/>
        </p:nvSpPr>
        <p:spPr>
          <a:xfrm>
            <a:off x="1485900" y="1693350"/>
            <a:ext cx="6234544"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6675232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14498-3EB1-C467-D0E0-46B8F7E1E6AC}"/>
              </a:ext>
            </a:extLst>
          </p:cNvPr>
          <p:cNvSpPr>
            <a:spLocks noGrp="1"/>
          </p:cNvSpPr>
          <p:nvPr>
            <p:ph type="title" idx="4294967295"/>
          </p:nvPr>
        </p:nvSpPr>
        <p:spPr>
          <a:xfrm>
            <a:off x="242455" y="-232208"/>
            <a:ext cx="10058400" cy="1449387"/>
          </a:xfrm>
        </p:spPr>
        <p:txBody>
          <a:bodyPr/>
          <a:lstStyle/>
          <a:p>
            <a:r>
              <a:rPr lang="en-US" b="1" dirty="0"/>
              <a:t>HARDWARE REQUIREMENTS:</a:t>
            </a:r>
            <a:endParaRPr lang="en-IN" dirty="0"/>
          </a:p>
        </p:txBody>
      </p:sp>
      <p:sp>
        <p:nvSpPr>
          <p:cNvPr id="5" name="TextBox 4">
            <a:extLst>
              <a:ext uri="{FF2B5EF4-FFF2-40B4-BE49-F238E27FC236}">
                <a16:creationId xmlns:a16="http://schemas.microsoft.com/office/drawing/2014/main" id="{E7E28C3D-C6AE-4CD9-10F8-9676C268A3EF}"/>
              </a:ext>
            </a:extLst>
          </p:cNvPr>
          <p:cNvSpPr txBox="1"/>
          <p:nvPr/>
        </p:nvSpPr>
        <p:spPr>
          <a:xfrm>
            <a:off x="1974273" y="1693718"/>
            <a:ext cx="7159335"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11899178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8ADF2-09EB-E008-51DB-454F3D0DB495}"/>
              </a:ext>
            </a:extLst>
          </p:cNvPr>
          <p:cNvSpPr>
            <a:spLocks noGrp="1"/>
          </p:cNvSpPr>
          <p:nvPr>
            <p:ph type="title" idx="4294967295"/>
          </p:nvPr>
        </p:nvSpPr>
        <p:spPr>
          <a:xfrm>
            <a:off x="0" y="-647844"/>
            <a:ext cx="10058400" cy="1449387"/>
          </a:xfrm>
        </p:spPr>
        <p:txBody>
          <a:bodyPr/>
          <a:lstStyle/>
          <a:p>
            <a:r>
              <a:rPr lang="en-US" dirty="0"/>
              <a:t>CONCLUSION</a:t>
            </a:r>
            <a:endParaRPr lang="en-IN" dirty="0"/>
          </a:p>
        </p:txBody>
      </p:sp>
      <p:sp>
        <p:nvSpPr>
          <p:cNvPr id="5" name="TextBox 4">
            <a:extLst>
              <a:ext uri="{FF2B5EF4-FFF2-40B4-BE49-F238E27FC236}">
                <a16:creationId xmlns:a16="http://schemas.microsoft.com/office/drawing/2014/main" id="{D15716E6-AE50-8C5E-DF09-BDCA1F4DB1D7}"/>
              </a:ext>
            </a:extLst>
          </p:cNvPr>
          <p:cNvSpPr txBox="1"/>
          <p:nvPr/>
        </p:nvSpPr>
        <p:spPr>
          <a:xfrm>
            <a:off x="1080655" y="935182"/>
            <a:ext cx="7990607"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After considering all the facts present in introduction section, we did research in different news applications and came up with a solution. Multi-Lingual news feed application will provide news from 50+ countries and the news can be translated into more than 90+ languages.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an open source application, anyone from all over the world can access our application without any subscription charges or any user details. In future a database will be added to the application which will store the user information and stats can be known easily by adding a small counter.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Only Admin can see the count about the number of users who accessed our application. Pagination can also be added to our application which will load the news in different pages.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806548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45</TotalTime>
  <Words>1878</Words>
  <Application>Microsoft Office PowerPoint</Application>
  <PresentationFormat>Widescreen</PresentationFormat>
  <Paragraphs>90</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User Authentication and Authorization </vt:lpstr>
      <vt:lpstr>Content Aggregation </vt:lpstr>
      <vt:lpstr>Feed Generation </vt:lpstr>
      <vt:lpstr>Content Management System (CMS) </vt:lpstr>
      <vt:lpstr>Software Details</vt:lpstr>
      <vt:lpstr>Front End</vt:lpstr>
      <vt:lpstr>Database </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2024-07-28T05:03:21Z</dcterms:created>
  <dcterms:modified xsi:type="dcterms:W3CDTF">2024-07-28T05:48:51Z</dcterms:modified>
</cp:coreProperties>
</file>